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9"/>
  </p:notesMasterIdLst>
  <p:handoutMasterIdLst>
    <p:handoutMasterId r:id="rId30"/>
  </p:handoutMasterIdLst>
  <p:sldIdLst>
    <p:sldId id="256" r:id="rId2"/>
    <p:sldId id="277" r:id="rId3"/>
    <p:sldId id="257" r:id="rId4"/>
    <p:sldId id="258" r:id="rId5"/>
    <p:sldId id="260" r:id="rId6"/>
    <p:sldId id="261" r:id="rId7"/>
    <p:sldId id="271" r:id="rId8"/>
    <p:sldId id="262" r:id="rId9"/>
    <p:sldId id="264" r:id="rId10"/>
    <p:sldId id="346" r:id="rId11"/>
    <p:sldId id="311" r:id="rId12"/>
    <p:sldId id="341" r:id="rId13"/>
    <p:sldId id="339" r:id="rId14"/>
    <p:sldId id="266" r:id="rId15"/>
    <p:sldId id="340" r:id="rId16"/>
    <p:sldId id="267" r:id="rId17"/>
    <p:sldId id="338" r:id="rId18"/>
    <p:sldId id="281" r:id="rId19"/>
    <p:sldId id="334" r:id="rId20"/>
    <p:sldId id="342" r:id="rId21"/>
    <p:sldId id="343" r:id="rId22"/>
    <p:sldId id="344" r:id="rId23"/>
    <p:sldId id="268" r:id="rId24"/>
    <p:sldId id="345" r:id="rId25"/>
    <p:sldId id="269" r:id="rId26"/>
    <p:sldId id="337" r:id="rId27"/>
    <p:sldId id="322" r:id="rId28"/>
  </p:sldIdLst>
  <p:sldSz cx="9144000" cy="6858000" type="screen4x3"/>
  <p:notesSz cx="6888163" cy="10018713"/>
  <p:defaultTextStyle>
    <a:defPPr>
      <a:defRPr lang="en-GB"/>
    </a:defPPr>
    <a:lvl1pPr algn="ctr" rtl="0" eaLnBrk="0" fontAlgn="base" hangingPunct="0">
      <a:spcBef>
        <a:spcPct val="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CC"/>
    <a:srgbClr val="E3DBD3"/>
    <a:srgbClr val="E6E3D0"/>
    <a:srgbClr val="E1DEC5"/>
    <a:srgbClr val="FF9900"/>
    <a:srgbClr val="99FF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79" autoAdjust="0"/>
    <p:restoredTop sz="94660" autoAdjust="0"/>
  </p:normalViewPr>
  <p:slideViewPr>
    <p:cSldViewPr>
      <p:cViewPr varScale="1">
        <p:scale>
          <a:sx n="109" d="100"/>
          <a:sy n="109" d="100"/>
        </p:scale>
        <p:origin x="163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84871" cy="500936"/>
          </a:xfrm>
          <a:prstGeom prst="rect">
            <a:avLst/>
          </a:prstGeom>
          <a:noFill/>
          <a:ln w="9525">
            <a:noFill/>
            <a:miter lim="800000"/>
            <a:headEnd/>
            <a:tailEnd/>
          </a:ln>
          <a:effectLst/>
        </p:spPr>
        <p:txBody>
          <a:bodyPr vert="horz" wrap="square" lIns="96606" tIns="48303" rIns="96606" bIns="48303" numCol="1" anchor="t" anchorCtr="0" compatLnSpc="1">
            <a:prstTxWarp prst="textNoShape">
              <a:avLst/>
            </a:prstTxWarp>
          </a:bodyPr>
          <a:lstStyle>
            <a:lvl1pPr algn="l" eaLnBrk="1" hangingPunct="1">
              <a:defRPr sz="1300">
                <a:latin typeface="Century Gothic" pitchFamily="34" charset="0"/>
              </a:defRPr>
            </a:lvl1pPr>
          </a:lstStyle>
          <a:p>
            <a:endParaRPr lang="en-GB"/>
          </a:p>
        </p:txBody>
      </p:sp>
      <p:sp>
        <p:nvSpPr>
          <p:cNvPr id="118787" name="Rectangle 3"/>
          <p:cNvSpPr>
            <a:spLocks noGrp="1" noChangeArrowheads="1"/>
          </p:cNvSpPr>
          <p:nvPr>
            <p:ph type="dt" sz="quarter" idx="1"/>
          </p:nvPr>
        </p:nvSpPr>
        <p:spPr bwMode="auto">
          <a:xfrm>
            <a:off x="3903292" y="0"/>
            <a:ext cx="2984871" cy="500936"/>
          </a:xfrm>
          <a:prstGeom prst="rect">
            <a:avLst/>
          </a:prstGeom>
          <a:noFill/>
          <a:ln w="9525">
            <a:noFill/>
            <a:miter lim="800000"/>
            <a:headEnd/>
            <a:tailEnd/>
          </a:ln>
          <a:effectLst/>
        </p:spPr>
        <p:txBody>
          <a:bodyPr vert="horz" wrap="square" lIns="96606" tIns="48303" rIns="96606" bIns="48303" numCol="1" anchor="t" anchorCtr="0" compatLnSpc="1">
            <a:prstTxWarp prst="textNoShape">
              <a:avLst/>
            </a:prstTxWarp>
          </a:bodyPr>
          <a:lstStyle>
            <a:lvl1pPr algn="r" eaLnBrk="1" hangingPunct="1">
              <a:defRPr sz="1300">
                <a:latin typeface="Century Gothic" pitchFamily="34" charset="0"/>
              </a:defRPr>
            </a:lvl1pPr>
          </a:lstStyle>
          <a:p>
            <a:endParaRPr lang="en-GB"/>
          </a:p>
        </p:txBody>
      </p:sp>
      <p:sp>
        <p:nvSpPr>
          <p:cNvPr id="118788" name="Rectangle 4"/>
          <p:cNvSpPr>
            <a:spLocks noGrp="1" noChangeArrowheads="1"/>
          </p:cNvSpPr>
          <p:nvPr>
            <p:ph type="ftr" sz="quarter" idx="2"/>
          </p:nvPr>
        </p:nvSpPr>
        <p:spPr bwMode="auto">
          <a:xfrm>
            <a:off x="0" y="9517777"/>
            <a:ext cx="2984871" cy="500936"/>
          </a:xfrm>
          <a:prstGeom prst="rect">
            <a:avLst/>
          </a:prstGeom>
          <a:noFill/>
          <a:ln w="9525">
            <a:noFill/>
            <a:miter lim="800000"/>
            <a:headEnd/>
            <a:tailEnd/>
          </a:ln>
          <a:effectLst/>
        </p:spPr>
        <p:txBody>
          <a:bodyPr vert="horz" wrap="square" lIns="96606" tIns="48303" rIns="96606" bIns="48303" numCol="1" anchor="b" anchorCtr="0" compatLnSpc="1">
            <a:prstTxWarp prst="textNoShape">
              <a:avLst/>
            </a:prstTxWarp>
          </a:bodyPr>
          <a:lstStyle>
            <a:lvl1pPr algn="l" eaLnBrk="1" hangingPunct="1">
              <a:defRPr sz="1300">
                <a:latin typeface="Century Gothic" pitchFamily="34" charset="0"/>
              </a:defRPr>
            </a:lvl1pPr>
          </a:lstStyle>
          <a:p>
            <a:endParaRPr lang="en-GB"/>
          </a:p>
        </p:txBody>
      </p:sp>
      <p:sp>
        <p:nvSpPr>
          <p:cNvPr id="118789" name="Rectangle 5"/>
          <p:cNvSpPr>
            <a:spLocks noGrp="1" noChangeArrowheads="1"/>
          </p:cNvSpPr>
          <p:nvPr>
            <p:ph type="sldNum" sz="quarter" idx="3"/>
          </p:nvPr>
        </p:nvSpPr>
        <p:spPr bwMode="auto">
          <a:xfrm>
            <a:off x="3903292" y="9517777"/>
            <a:ext cx="2984871" cy="500936"/>
          </a:xfrm>
          <a:prstGeom prst="rect">
            <a:avLst/>
          </a:prstGeom>
          <a:noFill/>
          <a:ln w="9525">
            <a:noFill/>
            <a:miter lim="800000"/>
            <a:headEnd/>
            <a:tailEnd/>
          </a:ln>
          <a:effectLst/>
        </p:spPr>
        <p:txBody>
          <a:bodyPr vert="horz" wrap="square" lIns="96606" tIns="48303" rIns="96606" bIns="48303" numCol="1" anchor="b" anchorCtr="0" compatLnSpc="1">
            <a:prstTxWarp prst="textNoShape">
              <a:avLst/>
            </a:prstTxWarp>
          </a:bodyPr>
          <a:lstStyle>
            <a:lvl1pPr algn="r" eaLnBrk="1" hangingPunct="1">
              <a:defRPr sz="1300">
                <a:latin typeface="Century Gothic" pitchFamily="34" charset="0"/>
              </a:defRPr>
            </a:lvl1pPr>
          </a:lstStyle>
          <a:p>
            <a:fld id="{6FA24F40-738A-481B-94F0-74ECFACDD970}" type="slidenum">
              <a:rPr lang="en-GB"/>
              <a:pPr/>
              <a:t>‹#›</a:t>
            </a:fld>
            <a:endParaRPr lang="en-GB"/>
          </a:p>
        </p:txBody>
      </p:sp>
    </p:spTree>
    <p:extLst>
      <p:ext uri="{BB962C8B-B14F-4D97-AF65-F5344CB8AC3E}">
        <p14:creationId xmlns:p14="http://schemas.microsoft.com/office/powerpoint/2010/main" val="1634466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84871" cy="500936"/>
          </a:xfrm>
          <a:prstGeom prst="rect">
            <a:avLst/>
          </a:prstGeom>
          <a:noFill/>
          <a:ln w="9525">
            <a:noFill/>
            <a:miter lim="800000"/>
            <a:headEnd/>
            <a:tailEnd/>
          </a:ln>
          <a:effectLst/>
        </p:spPr>
        <p:txBody>
          <a:bodyPr vert="horz" wrap="square" lIns="96606" tIns="48303" rIns="96606" bIns="48303" numCol="1" anchor="t" anchorCtr="0" compatLnSpc="1">
            <a:prstTxWarp prst="textNoShape">
              <a:avLst/>
            </a:prstTxWarp>
          </a:bodyPr>
          <a:lstStyle>
            <a:lvl1pPr algn="l" eaLnBrk="1" hangingPunct="1">
              <a:defRPr sz="1300">
                <a:latin typeface="Times New Roman" pitchFamily="18" charset="0"/>
              </a:defRPr>
            </a:lvl1pPr>
          </a:lstStyle>
          <a:p>
            <a:endParaRPr lang="en-US"/>
          </a:p>
        </p:txBody>
      </p:sp>
      <p:sp>
        <p:nvSpPr>
          <p:cNvPr id="136195" name="Rectangle 3"/>
          <p:cNvSpPr>
            <a:spLocks noGrp="1" noChangeArrowheads="1"/>
          </p:cNvSpPr>
          <p:nvPr>
            <p:ph type="dt" idx="1"/>
          </p:nvPr>
        </p:nvSpPr>
        <p:spPr bwMode="auto">
          <a:xfrm>
            <a:off x="3901698" y="0"/>
            <a:ext cx="2984871" cy="500936"/>
          </a:xfrm>
          <a:prstGeom prst="rect">
            <a:avLst/>
          </a:prstGeom>
          <a:noFill/>
          <a:ln w="9525">
            <a:noFill/>
            <a:miter lim="800000"/>
            <a:headEnd/>
            <a:tailEnd/>
          </a:ln>
          <a:effectLst/>
        </p:spPr>
        <p:txBody>
          <a:bodyPr vert="horz" wrap="square" lIns="96606" tIns="48303" rIns="96606" bIns="48303" numCol="1" anchor="t" anchorCtr="0" compatLnSpc="1">
            <a:prstTxWarp prst="textNoShape">
              <a:avLst/>
            </a:prstTxWarp>
          </a:bodyPr>
          <a:lstStyle>
            <a:lvl1pPr algn="r" eaLnBrk="1" hangingPunct="1">
              <a:defRPr sz="1300">
                <a:latin typeface="Times New Roman" pitchFamily="18" charset="0"/>
              </a:defRPr>
            </a:lvl1pPr>
          </a:lstStyle>
          <a:p>
            <a:endParaRPr lang="en-US"/>
          </a:p>
        </p:txBody>
      </p:sp>
      <p:sp>
        <p:nvSpPr>
          <p:cNvPr id="136196"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a:effectLst/>
        </p:spPr>
      </p:sp>
      <p:sp>
        <p:nvSpPr>
          <p:cNvPr id="136197" name="Rectangle 5"/>
          <p:cNvSpPr>
            <a:spLocks noGrp="1" noChangeArrowheads="1"/>
          </p:cNvSpPr>
          <p:nvPr>
            <p:ph type="body" sz="quarter" idx="3"/>
          </p:nvPr>
        </p:nvSpPr>
        <p:spPr bwMode="auto">
          <a:xfrm>
            <a:off x="688817" y="4758889"/>
            <a:ext cx="5510530" cy="4508421"/>
          </a:xfrm>
          <a:prstGeom prst="rect">
            <a:avLst/>
          </a:prstGeom>
          <a:noFill/>
          <a:ln w="9525">
            <a:noFill/>
            <a:miter lim="800000"/>
            <a:headEnd/>
            <a:tailEnd/>
          </a:ln>
          <a:effectLst/>
        </p:spPr>
        <p:txBody>
          <a:bodyPr vert="horz" wrap="square" lIns="96606" tIns="48303" rIns="96606" bIns="4830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198" name="Rectangle 6"/>
          <p:cNvSpPr>
            <a:spLocks noGrp="1" noChangeArrowheads="1"/>
          </p:cNvSpPr>
          <p:nvPr>
            <p:ph type="ftr" sz="quarter" idx="4"/>
          </p:nvPr>
        </p:nvSpPr>
        <p:spPr bwMode="auto">
          <a:xfrm>
            <a:off x="0" y="9516038"/>
            <a:ext cx="2984871" cy="500936"/>
          </a:xfrm>
          <a:prstGeom prst="rect">
            <a:avLst/>
          </a:prstGeom>
          <a:noFill/>
          <a:ln w="9525">
            <a:noFill/>
            <a:miter lim="800000"/>
            <a:headEnd/>
            <a:tailEnd/>
          </a:ln>
          <a:effectLst/>
        </p:spPr>
        <p:txBody>
          <a:bodyPr vert="horz" wrap="square" lIns="96606" tIns="48303" rIns="96606" bIns="48303" numCol="1" anchor="b" anchorCtr="0" compatLnSpc="1">
            <a:prstTxWarp prst="textNoShape">
              <a:avLst/>
            </a:prstTxWarp>
          </a:bodyPr>
          <a:lstStyle>
            <a:lvl1pPr algn="l" eaLnBrk="1" hangingPunct="1">
              <a:defRPr sz="1300">
                <a:latin typeface="Times New Roman" pitchFamily="18" charset="0"/>
              </a:defRPr>
            </a:lvl1pPr>
          </a:lstStyle>
          <a:p>
            <a:endParaRPr lang="en-US"/>
          </a:p>
        </p:txBody>
      </p:sp>
      <p:sp>
        <p:nvSpPr>
          <p:cNvPr id="136199" name="Rectangle 7"/>
          <p:cNvSpPr>
            <a:spLocks noGrp="1" noChangeArrowheads="1"/>
          </p:cNvSpPr>
          <p:nvPr>
            <p:ph type="sldNum" sz="quarter" idx="5"/>
          </p:nvPr>
        </p:nvSpPr>
        <p:spPr bwMode="auto">
          <a:xfrm>
            <a:off x="3901698" y="9516038"/>
            <a:ext cx="2984871" cy="500936"/>
          </a:xfrm>
          <a:prstGeom prst="rect">
            <a:avLst/>
          </a:prstGeom>
          <a:noFill/>
          <a:ln w="9525">
            <a:noFill/>
            <a:miter lim="800000"/>
            <a:headEnd/>
            <a:tailEnd/>
          </a:ln>
          <a:effectLst/>
        </p:spPr>
        <p:txBody>
          <a:bodyPr vert="horz" wrap="square" lIns="96606" tIns="48303" rIns="96606" bIns="48303" numCol="1" anchor="b" anchorCtr="0" compatLnSpc="1">
            <a:prstTxWarp prst="textNoShape">
              <a:avLst/>
            </a:prstTxWarp>
          </a:bodyPr>
          <a:lstStyle>
            <a:lvl1pPr algn="r" eaLnBrk="1" hangingPunct="1">
              <a:defRPr sz="1300">
                <a:latin typeface="Times New Roman" pitchFamily="18" charset="0"/>
              </a:defRPr>
            </a:lvl1pPr>
          </a:lstStyle>
          <a:p>
            <a:fld id="{84012E21-BA42-4208-8AAE-1FF217FB8F0B}" type="slidenum">
              <a:rPr lang="en-US"/>
              <a:pPr/>
              <a:t>‹#›</a:t>
            </a:fld>
            <a:endParaRPr lang="en-US"/>
          </a:p>
        </p:txBody>
      </p:sp>
    </p:spTree>
    <p:extLst>
      <p:ext uri="{BB962C8B-B14F-4D97-AF65-F5344CB8AC3E}">
        <p14:creationId xmlns:p14="http://schemas.microsoft.com/office/powerpoint/2010/main" val="1687295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4012E21-BA42-4208-8AAE-1FF217FB8F0B}" type="slidenum">
              <a:rPr lang="en-US" smtClean="0"/>
              <a:pPr/>
              <a:t>11</a:t>
            </a:fld>
            <a:endParaRPr lang="en-US"/>
          </a:p>
        </p:txBody>
      </p:sp>
    </p:spTree>
    <p:extLst>
      <p:ext uri="{BB962C8B-B14F-4D97-AF65-F5344CB8AC3E}">
        <p14:creationId xmlns:p14="http://schemas.microsoft.com/office/powerpoint/2010/main" val="2889536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4012E21-BA42-4208-8AAE-1FF217FB8F0B}" type="slidenum">
              <a:rPr lang="en-US" smtClean="0"/>
              <a:pPr/>
              <a:t>12</a:t>
            </a:fld>
            <a:endParaRPr lang="en-US"/>
          </a:p>
        </p:txBody>
      </p:sp>
    </p:spTree>
    <p:extLst>
      <p:ext uri="{BB962C8B-B14F-4D97-AF65-F5344CB8AC3E}">
        <p14:creationId xmlns:p14="http://schemas.microsoft.com/office/powerpoint/2010/main" val="2952152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4012E21-BA42-4208-8AAE-1FF217FB8F0B}" type="slidenum">
              <a:rPr lang="en-US" smtClean="0"/>
              <a:pPr/>
              <a:t>16</a:t>
            </a:fld>
            <a:endParaRPr lang="en-US"/>
          </a:p>
        </p:txBody>
      </p:sp>
    </p:spTree>
    <p:extLst>
      <p:ext uri="{BB962C8B-B14F-4D97-AF65-F5344CB8AC3E}">
        <p14:creationId xmlns:p14="http://schemas.microsoft.com/office/powerpoint/2010/main" val="1431737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4012E21-BA42-4208-8AAE-1FF217FB8F0B}" type="slidenum">
              <a:rPr lang="en-US" smtClean="0"/>
              <a:pPr/>
              <a:t>17</a:t>
            </a:fld>
            <a:endParaRPr lang="en-US"/>
          </a:p>
        </p:txBody>
      </p:sp>
    </p:spTree>
    <p:extLst>
      <p:ext uri="{BB962C8B-B14F-4D97-AF65-F5344CB8AC3E}">
        <p14:creationId xmlns:p14="http://schemas.microsoft.com/office/powerpoint/2010/main" val="1615852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DDD817-32A6-4E82-8AFE-FD3CD41EF6C7}" type="slidenum">
              <a:rPr lang="en-US" smtClean="0"/>
              <a:pPr/>
              <a:t>‹#›</a:t>
            </a:fld>
            <a:endParaRPr lang="en-US"/>
          </a:p>
        </p:txBody>
      </p:sp>
    </p:spTree>
    <p:extLst>
      <p:ext uri="{BB962C8B-B14F-4D97-AF65-F5344CB8AC3E}">
        <p14:creationId xmlns:p14="http://schemas.microsoft.com/office/powerpoint/2010/main" val="1891159528"/>
      </p:ext>
    </p:extLst>
  </p:cSld>
  <p:clrMapOvr>
    <a:masterClrMapping/>
  </p:clrMapOvr>
  <p:transition spd="slow">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7FFFE-FCD3-4A1E-90F7-1D62CE1A02D4}" type="slidenum">
              <a:rPr lang="en-US" smtClean="0"/>
              <a:pPr/>
              <a:t>‹#›</a:t>
            </a:fld>
            <a:endParaRPr lang="en-US"/>
          </a:p>
        </p:txBody>
      </p:sp>
    </p:spTree>
    <p:extLst>
      <p:ext uri="{BB962C8B-B14F-4D97-AF65-F5344CB8AC3E}">
        <p14:creationId xmlns:p14="http://schemas.microsoft.com/office/powerpoint/2010/main" val="2537491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7FFFE-FCD3-4A1E-90F7-1D62CE1A02D4}"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5575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7FFFE-FCD3-4A1E-90F7-1D62CE1A02D4}" type="slidenum">
              <a:rPr lang="en-US" smtClean="0"/>
              <a:pPr/>
              <a:t>‹#›</a:t>
            </a:fld>
            <a:endParaRPr lang="en-US"/>
          </a:p>
        </p:txBody>
      </p:sp>
    </p:spTree>
    <p:extLst>
      <p:ext uri="{BB962C8B-B14F-4D97-AF65-F5344CB8AC3E}">
        <p14:creationId xmlns:p14="http://schemas.microsoft.com/office/powerpoint/2010/main" val="4122742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7FFFE-FCD3-4A1E-90F7-1D62CE1A02D4}"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9732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7FFFE-FCD3-4A1E-90F7-1D62CE1A02D4}" type="slidenum">
              <a:rPr lang="en-US" smtClean="0"/>
              <a:pPr/>
              <a:t>‹#›</a:t>
            </a:fld>
            <a:endParaRPr lang="en-US"/>
          </a:p>
        </p:txBody>
      </p:sp>
    </p:spTree>
    <p:extLst>
      <p:ext uri="{BB962C8B-B14F-4D97-AF65-F5344CB8AC3E}">
        <p14:creationId xmlns:p14="http://schemas.microsoft.com/office/powerpoint/2010/main" val="341755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DC1BFD-9E73-4B59-9912-DA664EF3CC49}" type="slidenum">
              <a:rPr lang="en-US" smtClean="0"/>
              <a:pPr/>
              <a:t>‹#›</a:t>
            </a:fld>
            <a:endParaRPr lang="en-US"/>
          </a:p>
        </p:txBody>
      </p:sp>
    </p:spTree>
    <p:extLst>
      <p:ext uri="{BB962C8B-B14F-4D97-AF65-F5344CB8AC3E}">
        <p14:creationId xmlns:p14="http://schemas.microsoft.com/office/powerpoint/2010/main" val="2712433072"/>
      </p:ext>
    </p:extLst>
  </p:cSld>
  <p:clrMapOvr>
    <a:masterClrMapping/>
  </p:clrMapOvr>
  <p:transition spd="slow">
    <p:random/>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0587D-16EB-4422-B937-CA9F29E9E0A9}" type="slidenum">
              <a:rPr lang="en-US" smtClean="0"/>
              <a:pPr/>
              <a:t>‹#›</a:t>
            </a:fld>
            <a:endParaRPr lang="en-US"/>
          </a:p>
        </p:txBody>
      </p:sp>
    </p:spTree>
    <p:extLst>
      <p:ext uri="{BB962C8B-B14F-4D97-AF65-F5344CB8AC3E}">
        <p14:creationId xmlns:p14="http://schemas.microsoft.com/office/powerpoint/2010/main" val="2246637524"/>
      </p:ext>
    </p:extLst>
  </p:cSld>
  <p:clrMapOvr>
    <a:masterClrMapping/>
  </p:clrMapOvr>
  <p:transition spd="slow">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54515-82EF-404D-B337-5D2F00C5C997}" type="slidenum">
              <a:rPr lang="en-US" smtClean="0"/>
              <a:pPr/>
              <a:t>‹#›</a:t>
            </a:fld>
            <a:endParaRPr lang="en-US"/>
          </a:p>
        </p:txBody>
      </p:sp>
    </p:spTree>
    <p:extLst>
      <p:ext uri="{BB962C8B-B14F-4D97-AF65-F5344CB8AC3E}">
        <p14:creationId xmlns:p14="http://schemas.microsoft.com/office/powerpoint/2010/main" val="3189606005"/>
      </p:ext>
    </p:extLst>
  </p:cSld>
  <p:clrMapOvr>
    <a:masterClrMapping/>
  </p:clrMapOvr>
  <p:transition spd="slow">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0D057-9E9F-4B8A-A3BF-8D0775A5CB75}" type="slidenum">
              <a:rPr lang="en-US" smtClean="0"/>
              <a:pPr/>
              <a:t>‹#›</a:t>
            </a:fld>
            <a:endParaRPr lang="en-US"/>
          </a:p>
        </p:txBody>
      </p:sp>
    </p:spTree>
    <p:extLst>
      <p:ext uri="{BB962C8B-B14F-4D97-AF65-F5344CB8AC3E}">
        <p14:creationId xmlns:p14="http://schemas.microsoft.com/office/powerpoint/2010/main" val="3310141603"/>
      </p:ext>
    </p:extLst>
  </p:cSld>
  <p:clrMapOvr>
    <a:masterClrMapping/>
  </p:clrMapOvr>
  <p:transition spd="slow">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E1151-D032-4303-B336-964F32982848}" type="slidenum">
              <a:rPr lang="en-US" smtClean="0"/>
              <a:pPr/>
              <a:t>‹#›</a:t>
            </a:fld>
            <a:endParaRPr lang="en-US"/>
          </a:p>
        </p:txBody>
      </p:sp>
    </p:spTree>
    <p:extLst>
      <p:ext uri="{BB962C8B-B14F-4D97-AF65-F5344CB8AC3E}">
        <p14:creationId xmlns:p14="http://schemas.microsoft.com/office/powerpoint/2010/main" val="898440175"/>
      </p:ext>
    </p:extLst>
  </p:cSld>
  <p:clrMapOvr>
    <a:masterClrMapping/>
  </p:clrMapOvr>
  <p:transition spd="slow">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FB5FF-33ED-4130-BA73-B9332C79F80D}" type="slidenum">
              <a:rPr lang="en-US" smtClean="0"/>
              <a:pPr/>
              <a:t>‹#›</a:t>
            </a:fld>
            <a:endParaRPr lang="en-US"/>
          </a:p>
        </p:txBody>
      </p:sp>
    </p:spTree>
    <p:extLst>
      <p:ext uri="{BB962C8B-B14F-4D97-AF65-F5344CB8AC3E}">
        <p14:creationId xmlns:p14="http://schemas.microsoft.com/office/powerpoint/2010/main" val="730369373"/>
      </p:ext>
    </p:extLst>
  </p:cSld>
  <p:clrMapOvr>
    <a:masterClrMapping/>
  </p:clrMapOvr>
  <p:transition spd="slow">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01442C-AD09-4131-B37F-8CCEF8C7E24B}" type="slidenum">
              <a:rPr lang="en-US" smtClean="0"/>
              <a:pPr/>
              <a:t>‹#›</a:t>
            </a:fld>
            <a:endParaRPr lang="en-US"/>
          </a:p>
        </p:txBody>
      </p:sp>
    </p:spTree>
    <p:extLst>
      <p:ext uri="{BB962C8B-B14F-4D97-AF65-F5344CB8AC3E}">
        <p14:creationId xmlns:p14="http://schemas.microsoft.com/office/powerpoint/2010/main" val="1218673840"/>
      </p:ext>
    </p:extLst>
  </p:cSld>
  <p:clrMapOvr>
    <a:masterClrMapping/>
  </p:clrMapOvr>
  <p:transition spd="slow">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EF6EC4-0B81-4326-90AE-C22073A119FA}" type="slidenum">
              <a:rPr lang="en-US" smtClean="0"/>
              <a:pPr/>
              <a:t>‹#›</a:t>
            </a:fld>
            <a:endParaRPr lang="en-US"/>
          </a:p>
        </p:txBody>
      </p:sp>
    </p:spTree>
    <p:extLst>
      <p:ext uri="{BB962C8B-B14F-4D97-AF65-F5344CB8AC3E}">
        <p14:creationId xmlns:p14="http://schemas.microsoft.com/office/powerpoint/2010/main" val="96328079"/>
      </p:ext>
    </p:extLst>
  </p:cSld>
  <p:clrMapOvr>
    <a:masterClrMapping/>
  </p:clrMapOvr>
  <p:transition spd="slow">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D0445-01D2-487F-A882-ABCBC8B2965D}" type="slidenum">
              <a:rPr lang="en-US" smtClean="0"/>
              <a:pPr/>
              <a:t>‹#›</a:t>
            </a:fld>
            <a:endParaRPr lang="en-US"/>
          </a:p>
        </p:txBody>
      </p:sp>
    </p:spTree>
    <p:extLst>
      <p:ext uri="{BB962C8B-B14F-4D97-AF65-F5344CB8AC3E}">
        <p14:creationId xmlns:p14="http://schemas.microsoft.com/office/powerpoint/2010/main" val="2923882450"/>
      </p:ext>
    </p:extLst>
  </p:cSld>
  <p:clrMapOvr>
    <a:masterClrMapping/>
  </p:clrMapOvr>
  <p:transition spd="slow">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DFF27-5418-4C57-9C75-2E54620B9D59}" type="slidenum">
              <a:rPr lang="en-US" smtClean="0"/>
              <a:pPr/>
              <a:t>‹#›</a:t>
            </a:fld>
            <a:endParaRPr lang="en-US"/>
          </a:p>
        </p:txBody>
      </p:sp>
    </p:spTree>
    <p:extLst>
      <p:ext uri="{BB962C8B-B14F-4D97-AF65-F5344CB8AC3E}">
        <p14:creationId xmlns:p14="http://schemas.microsoft.com/office/powerpoint/2010/main" val="2395547255"/>
      </p:ext>
    </p:extLst>
  </p:cSld>
  <p:clrMapOvr>
    <a:masterClrMapping/>
  </p:clrMapOvr>
  <p:transition spd="slow">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A07FFFE-FCD3-4A1E-90F7-1D62CE1A02D4}" type="slidenum">
              <a:rPr lang="en-US" smtClean="0"/>
              <a:pPr/>
              <a:t>‹#›</a:t>
            </a:fld>
            <a:endParaRPr lang="en-US"/>
          </a:p>
        </p:txBody>
      </p:sp>
    </p:spTree>
    <p:extLst>
      <p:ext uri="{BB962C8B-B14F-4D97-AF65-F5344CB8AC3E}">
        <p14:creationId xmlns:p14="http://schemas.microsoft.com/office/powerpoint/2010/main" val="170788053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ransition spd="slow">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ent.gov.uk/education-and-children/schools/school-places/kent-tes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381000" y="1066800"/>
            <a:ext cx="8534400" cy="1143000"/>
          </a:xfrm>
        </p:spPr>
        <p:txBody>
          <a:bodyPr>
            <a:normAutofit fontScale="90000"/>
          </a:bodyPr>
          <a:lstStyle/>
          <a:p>
            <a:r>
              <a:rPr lang="en-GB" sz="5400" b="1" dirty="0" smtClean="0">
                <a:effectLst>
                  <a:outerShdw blurRad="38100" dist="38100" dir="2700000" algn="tl">
                    <a:srgbClr val="C0C0C0"/>
                  </a:outerShdw>
                </a:effectLst>
                <a:latin typeface="Comic Sans MS" panose="030F0702030302020204" pitchFamily="66" charset="0"/>
              </a:rPr>
              <a:t>St. Saviour’s Church of England Junior </a:t>
            </a:r>
            <a:r>
              <a:rPr lang="en-GB" sz="5400" b="1" dirty="0">
                <a:effectLst>
                  <a:outerShdw blurRad="38100" dist="38100" dir="2700000" algn="tl">
                    <a:srgbClr val="C0C0C0"/>
                  </a:outerShdw>
                </a:effectLst>
                <a:latin typeface="Comic Sans MS" panose="030F0702030302020204" pitchFamily="66" charset="0"/>
              </a:rPr>
              <a:t>School</a:t>
            </a:r>
          </a:p>
        </p:txBody>
      </p:sp>
      <p:sp>
        <p:nvSpPr>
          <p:cNvPr id="27651" name="Rectangle 3"/>
          <p:cNvSpPr>
            <a:spLocks noGrp="1" noChangeArrowheads="1"/>
          </p:cNvSpPr>
          <p:nvPr>
            <p:ph type="subTitle" idx="1"/>
          </p:nvPr>
        </p:nvSpPr>
        <p:spPr>
          <a:xfrm>
            <a:off x="1447800" y="3810000"/>
            <a:ext cx="6400800" cy="1771650"/>
          </a:xfrm>
        </p:spPr>
        <p:txBody>
          <a:bodyPr>
            <a:normAutofit fontScale="77500" lnSpcReduction="20000"/>
          </a:bodyPr>
          <a:lstStyle/>
          <a:p>
            <a:r>
              <a:rPr lang="en-GB" sz="8000" b="1" dirty="0">
                <a:solidFill>
                  <a:schemeClr val="tx2"/>
                </a:solidFill>
                <a:effectLst>
                  <a:outerShdw blurRad="38100" dist="38100" dir="2700000" algn="tl">
                    <a:srgbClr val="C0C0C0"/>
                  </a:outerShdw>
                </a:effectLst>
                <a:latin typeface="Showcard Gothic" pitchFamily="82" charset="0"/>
              </a:rPr>
              <a:t>P.</a:t>
            </a:r>
            <a:r>
              <a:rPr lang="en-GB" sz="8000" b="1" dirty="0">
                <a:solidFill>
                  <a:srgbClr val="009900"/>
                </a:solidFill>
                <a:effectLst>
                  <a:outerShdw blurRad="38100" dist="38100" dir="2700000" algn="tl">
                    <a:srgbClr val="C0C0C0"/>
                  </a:outerShdw>
                </a:effectLst>
                <a:latin typeface="Showcard Gothic" pitchFamily="82" charset="0"/>
              </a:rPr>
              <a:t>E.</a:t>
            </a:r>
            <a:r>
              <a:rPr lang="en-GB" sz="8000" b="1" dirty="0">
                <a:solidFill>
                  <a:srgbClr val="FF9900"/>
                </a:solidFill>
                <a:effectLst>
                  <a:outerShdw blurRad="38100" dist="38100" dir="2700000" algn="tl">
                    <a:srgbClr val="C0C0C0"/>
                  </a:outerShdw>
                </a:effectLst>
                <a:latin typeface="Showcard Gothic" pitchFamily="82" charset="0"/>
              </a:rPr>
              <a:t>S.</a:t>
            </a:r>
            <a:r>
              <a:rPr lang="en-GB" sz="8000" b="1" dirty="0">
                <a:solidFill>
                  <a:schemeClr val="hlink"/>
                </a:solidFill>
                <a:effectLst>
                  <a:outerShdw blurRad="38100" dist="38100" dir="2700000" algn="tl">
                    <a:srgbClr val="C0C0C0"/>
                  </a:outerShdw>
                </a:effectLst>
                <a:latin typeface="Showcard Gothic" pitchFamily="82" charset="0"/>
              </a:rPr>
              <a:t>E.</a:t>
            </a:r>
          </a:p>
          <a:p>
            <a:r>
              <a:rPr lang="en-GB" sz="3600" b="1" dirty="0">
                <a:solidFill>
                  <a:schemeClr val="tx2"/>
                </a:solidFill>
                <a:latin typeface="Comic Sans MS" panose="030F0702030302020204" pitchFamily="66" charset="0"/>
              </a:rPr>
              <a:t>P</a:t>
            </a:r>
            <a:r>
              <a:rPr lang="en-GB" sz="3600" b="1" dirty="0">
                <a:latin typeface="Comic Sans MS" panose="030F0702030302020204" pitchFamily="66" charset="0"/>
              </a:rPr>
              <a:t>rocedure for </a:t>
            </a:r>
            <a:r>
              <a:rPr lang="en-GB" sz="3600" b="1" dirty="0">
                <a:solidFill>
                  <a:srgbClr val="009900"/>
                </a:solidFill>
                <a:latin typeface="Comic Sans MS" panose="030F0702030302020204" pitchFamily="66" charset="0"/>
              </a:rPr>
              <a:t>E</a:t>
            </a:r>
            <a:r>
              <a:rPr lang="en-GB" sz="3600" b="1" dirty="0">
                <a:latin typeface="Comic Sans MS" panose="030F0702030302020204" pitchFamily="66" charset="0"/>
              </a:rPr>
              <a:t>ntrance into </a:t>
            </a:r>
            <a:r>
              <a:rPr lang="en-GB" sz="3600" b="1" dirty="0">
                <a:solidFill>
                  <a:srgbClr val="FF9900"/>
                </a:solidFill>
                <a:latin typeface="Comic Sans MS" panose="030F0702030302020204" pitchFamily="66" charset="0"/>
              </a:rPr>
              <a:t>S</a:t>
            </a:r>
            <a:r>
              <a:rPr lang="en-GB" sz="3600" b="1" dirty="0">
                <a:latin typeface="Comic Sans MS" panose="030F0702030302020204" pitchFamily="66" charset="0"/>
              </a:rPr>
              <a:t>econdary </a:t>
            </a:r>
            <a:r>
              <a:rPr lang="en-GB" sz="3600" b="1" dirty="0">
                <a:solidFill>
                  <a:schemeClr val="hlink"/>
                </a:solidFill>
                <a:latin typeface="Comic Sans MS" panose="030F0702030302020204" pitchFamily="66" charset="0"/>
              </a:rPr>
              <a:t>E</a:t>
            </a:r>
            <a:r>
              <a:rPr lang="en-GB" sz="3600" b="1" dirty="0">
                <a:latin typeface="Comic Sans MS" panose="030F0702030302020204" pitchFamily="66" charset="0"/>
              </a:rPr>
              <a:t>ducation</a:t>
            </a:r>
          </a:p>
          <a:p>
            <a:endParaRPr lang="en-GB" b="1" dirty="0">
              <a:latin typeface="Century Gothic"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 calcmode="lin" valueType="num">
                                      <p:cBhvr additive="base">
                                        <p:cTn id="12" dur="500" fill="hold"/>
                                        <p:tgtEl>
                                          <p:spTgt spid="27651">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 calcmode="lin" valueType="num">
                                      <p:cBhvr additive="base">
                                        <p:cTn id="17" dur="500" fill="hold"/>
                                        <p:tgtEl>
                                          <p:spTgt spid="27651">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uiExpand="1"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685800"/>
            <a:ext cx="6781800" cy="5078313"/>
          </a:xfrm>
          <a:prstGeom prst="rect">
            <a:avLst/>
          </a:prstGeom>
          <a:noFill/>
        </p:spPr>
        <p:txBody>
          <a:bodyPr wrap="square" rtlCol="0">
            <a:spAutoFit/>
          </a:bodyPr>
          <a:lstStyle/>
          <a:p>
            <a:r>
              <a:rPr lang="en-GB" sz="3600" b="1" dirty="0" smtClean="0">
                <a:solidFill>
                  <a:schemeClr val="accent1">
                    <a:lumMod val="75000"/>
                  </a:schemeClr>
                </a:solidFill>
                <a:latin typeface="Comic Sans MS" panose="030F0702030302020204" pitchFamily="66" charset="0"/>
              </a:rPr>
              <a:t>Is my child suited to grammar school?</a:t>
            </a:r>
          </a:p>
          <a:p>
            <a:pPr marL="457200" indent="-457200" algn="l">
              <a:buFont typeface="Arial" panose="020B0604020202020204" pitchFamily="34" charset="0"/>
              <a:buChar char="•"/>
            </a:pPr>
            <a:r>
              <a:rPr lang="en-GB" sz="2800" b="1" dirty="0" smtClean="0">
                <a:solidFill>
                  <a:schemeClr val="accent1">
                    <a:lumMod val="75000"/>
                  </a:schemeClr>
                </a:solidFill>
                <a:latin typeface="Comic Sans MS" panose="030F0702030302020204" pitchFamily="66" charset="0"/>
              </a:rPr>
              <a:t>Current setting / </a:t>
            </a:r>
            <a:r>
              <a:rPr lang="en-GB" sz="2800" b="1" u="sng" dirty="0" smtClean="0">
                <a:solidFill>
                  <a:schemeClr val="accent1">
                    <a:lumMod val="75000"/>
                  </a:schemeClr>
                </a:solidFill>
                <a:latin typeface="Comic Sans MS" panose="030F0702030302020204" pitchFamily="66" charset="0"/>
              </a:rPr>
              <a:t>tutoring</a:t>
            </a:r>
          </a:p>
          <a:p>
            <a:pPr marL="457200" indent="-457200" algn="l">
              <a:buFont typeface="Arial" panose="020B0604020202020204" pitchFamily="34" charset="0"/>
              <a:buChar char="•"/>
            </a:pPr>
            <a:r>
              <a:rPr lang="en-GB" sz="2800" b="1" dirty="0" smtClean="0">
                <a:solidFill>
                  <a:schemeClr val="accent1">
                    <a:lumMod val="75000"/>
                  </a:schemeClr>
                </a:solidFill>
                <a:latin typeface="Comic Sans MS" panose="030F0702030302020204" pitchFamily="66" charset="0"/>
              </a:rPr>
              <a:t>National curriculum levels</a:t>
            </a:r>
          </a:p>
          <a:p>
            <a:pPr marL="457200" indent="-457200" algn="l">
              <a:buFont typeface="Arial" panose="020B0604020202020204" pitchFamily="34" charset="0"/>
              <a:buChar char="•"/>
            </a:pPr>
            <a:r>
              <a:rPr lang="en-GB" sz="2800" b="1" dirty="0" smtClean="0">
                <a:solidFill>
                  <a:schemeClr val="accent1">
                    <a:lumMod val="75000"/>
                  </a:schemeClr>
                </a:solidFill>
                <a:latin typeface="Comic Sans MS" panose="030F0702030302020204" pitchFamily="66" charset="0"/>
              </a:rPr>
              <a:t>Reading / homework habits</a:t>
            </a:r>
          </a:p>
          <a:p>
            <a:pPr marL="457200" indent="-457200" algn="l">
              <a:buFont typeface="Arial" panose="020B0604020202020204" pitchFamily="34" charset="0"/>
              <a:buChar char="•"/>
            </a:pPr>
            <a:r>
              <a:rPr lang="en-GB" sz="2800" b="1" dirty="0" smtClean="0">
                <a:solidFill>
                  <a:schemeClr val="accent1">
                    <a:lumMod val="75000"/>
                  </a:schemeClr>
                </a:solidFill>
                <a:latin typeface="Comic Sans MS" panose="030F0702030302020204" pitchFamily="66" charset="0"/>
              </a:rPr>
              <a:t>Attitude to learning, aspiration</a:t>
            </a:r>
          </a:p>
          <a:p>
            <a:pPr marL="457200" indent="-457200" algn="l">
              <a:buFont typeface="Arial" panose="020B0604020202020204" pitchFamily="34" charset="0"/>
              <a:buChar char="•"/>
            </a:pPr>
            <a:r>
              <a:rPr lang="en-GB" sz="2800" b="1" dirty="0" smtClean="0">
                <a:solidFill>
                  <a:schemeClr val="accent1">
                    <a:lumMod val="75000"/>
                  </a:schemeClr>
                </a:solidFill>
                <a:latin typeface="Comic Sans MS" panose="030F0702030302020204" pitchFamily="66" charset="0"/>
              </a:rPr>
              <a:t>Family attitude to learning and willingness to support</a:t>
            </a:r>
          </a:p>
          <a:p>
            <a:pPr marL="457200" indent="-457200" algn="l">
              <a:buFont typeface="Arial" panose="020B0604020202020204" pitchFamily="34" charset="0"/>
              <a:buChar char="•"/>
            </a:pPr>
            <a:r>
              <a:rPr lang="en-GB" sz="2800" b="1" dirty="0" smtClean="0">
                <a:solidFill>
                  <a:schemeClr val="accent1">
                    <a:lumMod val="75000"/>
                  </a:schemeClr>
                </a:solidFill>
                <a:latin typeface="Comic Sans MS" panose="030F0702030302020204" pitchFamily="66" charset="0"/>
              </a:rPr>
              <a:t>Resilience, how does your child cope with a challenge / high workload?</a:t>
            </a:r>
            <a:endParaRPr lang="en-GB" sz="2800" b="1" dirty="0">
              <a:solidFill>
                <a:schemeClr val="accent1">
                  <a:lumMod val="75000"/>
                </a:schemeClr>
              </a:solidFill>
              <a:latin typeface="Comic Sans MS" panose="030F0702030302020204" pitchFamily="66" charset="0"/>
            </a:endParaRPr>
          </a:p>
        </p:txBody>
      </p:sp>
    </p:spTree>
    <p:extLst>
      <p:ext uri="{BB962C8B-B14F-4D97-AF65-F5344CB8AC3E}">
        <p14:creationId xmlns:p14="http://schemas.microsoft.com/office/powerpoint/2010/main" val="2786836780"/>
      </p:ext>
    </p:extLst>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027113" y="152400"/>
            <a:ext cx="6494462" cy="1462087"/>
          </a:xfrm>
        </p:spPr>
        <p:txBody>
          <a:bodyPr/>
          <a:lstStyle/>
          <a:p>
            <a:r>
              <a:rPr lang="en-GB" sz="5400" b="1" dirty="0" smtClean="0">
                <a:latin typeface="Comic Sans MS" panose="030F0702030302020204" pitchFamily="66" charset="0"/>
              </a:rPr>
              <a:t>The Kent Test</a:t>
            </a:r>
            <a:endParaRPr lang="en-GB" sz="5400" b="1" dirty="0">
              <a:latin typeface="Comic Sans MS" panose="030F0702030302020204" pitchFamily="66" charset="0"/>
            </a:endParaRPr>
          </a:p>
        </p:txBody>
      </p:sp>
      <p:sp>
        <p:nvSpPr>
          <p:cNvPr id="106499" name="Rectangle 3"/>
          <p:cNvSpPr>
            <a:spLocks noGrp="1" noChangeArrowheads="1"/>
          </p:cNvSpPr>
          <p:nvPr>
            <p:ph idx="1"/>
          </p:nvPr>
        </p:nvSpPr>
        <p:spPr>
          <a:xfrm>
            <a:off x="838200" y="1774825"/>
            <a:ext cx="8077200" cy="4397375"/>
          </a:xfrm>
          <a:noFill/>
        </p:spPr>
        <p:txBody>
          <a:bodyPr>
            <a:normAutofit fontScale="85000" lnSpcReduction="20000"/>
          </a:bodyPr>
          <a:lstStyle/>
          <a:p>
            <a:r>
              <a:rPr lang="en-GB" sz="2800" b="1" dirty="0">
                <a:solidFill>
                  <a:srgbClr val="0000FF"/>
                </a:solidFill>
                <a:latin typeface="Comic Sans MS" pitchFamily="66" charset="0"/>
              </a:rPr>
              <a:t>How many children are selected for Grammar </a:t>
            </a:r>
            <a:r>
              <a:rPr lang="en-GB" sz="2800" b="1" dirty="0" smtClean="0">
                <a:solidFill>
                  <a:srgbClr val="0000FF"/>
                </a:solidFill>
                <a:latin typeface="Comic Sans MS" pitchFamily="66" charset="0"/>
              </a:rPr>
              <a:t>School </a:t>
            </a:r>
            <a:r>
              <a:rPr lang="en-GB" sz="2800" b="1" dirty="0">
                <a:solidFill>
                  <a:srgbClr val="0000FF"/>
                </a:solidFill>
                <a:latin typeface="Comic Sans MS" pitchFamily="66" charset="0"/>
              </a:rPr>
              <a:t>each year?</a:t>
            </a:r>
          </a:p>
          <a:p>
            <a:r>
              <a:rPr lang="en-GB" sz="2800" b="1" dirty="0">
                <a:solidFill>
                  <a:srgbClr val="FF0000"/>
                </a:solidFill>
                <a:latin typeface="Comic Sans MS" pitchFamily="66" charset="0"/>
              </a:rPr>
              <a:t>25% </a:t>
            </a:r>
            <a:r>
              <a:rPr lang="en-GB" sz="2800" b="1" dirty="0">
                <a:latin typeface="Comic Sans MS" pitchFamily="66" charset="0"/>
              </a:rPr>
              <a:t>of the Year 6 children in Kent will be selected for Grammar school</a:t>
            </a:r>
            <a:r>
              <a:rPr lang="en-GB" sz="2800" b="1" dirty="0" smtClean="0">
                <a:latin typeface="Comic Sans MS" pitchFamily="66" charset="0"/>
              </a:rPr>
              <a:t>.</a:t>
            </a:r>
          </a:p>
          <a:p>
            <a:r>
              <a:rPr lang="en-GB" sz="2800" b="1" dirty="0" smtClean="0">
                <a:latin typeface="Comic Sans MS" pitchFamily="66" charset="0"/>
              </a:rPr>
              <a:t>The pass rate in Thanet was 12%, East Kent 14%</a:t>
            </a:r>
            <a:endParaRPr lang="en-GB" sz="2800" b="1" dirty="0">
              <a:latin typeface="Comic Sans MS" pitchFamily="66" charset="0"/>
            </a:endParaRPr>
          </a:p>
          <a:p>
            <a:r>
              <a:rPr lang="en-GB" sz="2800" b="1" dirty="0">
                <a:solidFill>
                  <a:srgbClr val="FF0000"/>
                </a:solidFill>
                <a:latin typeface="Comic Sans MS" pitchFamily="66" charset="0"/>
              </a:rPr>
              <a:t>23% </a:t>
            </a:r>
            <a:r>
              <a:rPr lang="en-GB" sz="2800" b="1" dirty="0">
                <a:latin typeface="Comic Sans MS" pitchFamily="66" charset="0"/>
              </a:rPr>
              <a:t>of </a:t>
            </a:r>
            <a:r>
              <a:rPr lang="en-GB" sz="2800" b="1" dirty="0" smtClean="0">
                <a:latin typeface="Comic Sans MS" pitchFamily="66" charset="0"/>
              </a:rPr>
              <a:t>pupils </a:t>
            </a:r>
            <a:r>
              <a:rPr lang="en-GB" sz="2800" b="1" dirty="0">
                <a:latin typeface="Comic Sans MS" pitchFamily="66" charset="0"/>
              </a:rPr>
              <a:t>are selected using the test.</a:t>
            </a:r>
          </a:p>
          <a:p>
            <a:r>
              <a:rPr lang="en-GB" sz="2800" b="1" dirty="0">
                <a:latin typeface="Comic Sans MS" pitchFamily="66" charset="0"/>
              </a:rPr>
              <a:t>The other </a:t>
            </a:r>
            <a:r>
              <a:rPr lang="en-GB" sz="2800" b="1" dirty="0">
                <a:solidFill>
                  <a:srgbClr val="FF0000"/>
                </a:solidFill>
                <a:latin typeface="Comic Sans MS" pitchFamily="66" charset="0"/>
              </a:rPr>
              <a:t>2% </a:t>
            </a:r>
            <a:r>
              <a:rPr lang="en-GB" sz="2800" b="1" dirty="0">
                <a:latin typeface="Comic Sans MS" pitchFamily="66" charset="0"/>
              </a:rPr>
              <a:t>are selected from appeals</a:t>
            </a:r>
            <a:r>
              <a:rPr lang="en-GB" sz="2800" b="1" dirty="0" smtClean="0">
                <a:latin typeface="Comic Sans MS" pitchFamily="66" charset="0"/>
              </a:rPr>
              <a:t>.</a:t>
            </a:r>
          </a:p>
          <a:p>
            <a:endParaRPr lang="en-GB" sz="2800" b="1" dirty="0" smtClean="0">
              <a:latin typeface="Comic Sans MS" pitchFamily="66" charset="0"/>
            </a:endParaRPr>
          </a:p>
          <a:p>
            <a:r>
              <a:rPr lang="en-GB" sz="2800" b="1" dirty="0" smtClean="0">
                <a:solidFill>
                  <a:srgbClr val="0000FF"/>
                </a:solidFill>
                <a:latin typeface="Comic Sans MS" pitchFamily="66" charset="0"/>
              </a:rPr>
              <a:t>10 + 10 HT appeals + parent appeals</a:t>
            </a:r>
            <a:r>
              <a:rPr lang="en-GB" sz="2800" b="1" dirty="0" smtClean="0">
                <a:latin typeface="Comic Sans MS" pitchFamily="66" charset="0"/>
              </a:rPr>
              <a:t> pupils in our current Year 6 cohort will attend a grammar school in September.</a:t>
            </a:r>
            <a:endParaRPr lang="en-GB" sz="2800" dirty="0">
              <a:solidFill>
                <a:schemeClr val="hlink"/>
              </a:solidFill>
              <a:latin typeface="Bradley Hand ITC" pitchFamily="66" charset="0"/>
            </a:endParaRPr>
          </a:p>
          <a:p>
            <a:pPr>
              <a:buFont typeface="Wingdings" pitchFamily="2" charset="2"/>
              <a:buNone/>
            </a:pPr>
            <a:endParaRPr lang="en-GB" sz="2800" dirty="0">
              <a:solidFill>
                <a:schemeClr val="hlink"/>
              </a:solidFill>
              <a:latin typeface="Bradley Hand ITC" pitchFamily="66"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additive="base">
                                        <p:cTn id="7" dur="500" fill="hold"/>
                                        <p:tgtEl>
                                          <p:spTgt spid="106498"/>
                                        </p:tgtEl>
                                        <p:attrNameLst>
                                          <p:attrName>ppt_x</p:attrName>
                                        </p:attrNameLst>
                                      </p:cBhvr>
                                      <p:tavLst>
                                        <p:tav tm="0">
                                          <p:val>
                                            <p:strVal val="0-#ppt_w/2"/>
                                          </p:val>
                                        </p:tav>
                                        <p:tav tm="100000">
                                          <p:val>
                                            <p:strVal val="#ppt_x"/>
                                          </p:val>
                                        </p:tav>
                                      </p:tavLst>
                                    </p:anim>
                                    <p:anim calcmode="lin" valueType="num">
                                      <p:cBhvr additive="base">
                                        <p:cTn id="8" dur="500" fill="hold"/>
                                        <p:tgtEl>
                                          <p:spTgt spid="10649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6499">
                                            <p:txEl>
                                              <p:pRg st="0" end="0"/>
                                            </p:txEl>
                                          </p:spTgt>
                                        </p:tgtEl>
                                        <p:attrNameLst>
                                          <p:attrName>style.visibility</p:attrName>
                                        </p:attrNameLst>
                                      </p:cBhvr>
                                      <p:to>
                                        <p:strVal val="visible"/>
                                      </p:to>
                                    </p:set>
                                    <p:anim calcmode="lin" valueType="num">
                                      <p:cBhvr additive="base">
                                        <p:cTn id="12" dur="500" fill="hold"/>
                                        <p:tgtEl>
                                          <p:spTgt spid="10649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649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6499">
                                            <p:txEl>
                                              <p:pRg st="0" end="0"/>
                                            </p:txEl>
                                          </p:spTgt>
                                        </p:tgtEl>
                                        <p:attrNameLst>
                                          <p:attrName>ppt_c</p:attrName>
                                        </p:attrNameLst>
                                      </p:cBhvr>
                                      <p:to>
                                        <a:schemeClr val="tx2"/>
                                      </p:to>
                                    </p:animClr>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06499">
                                            <p:txEl>
                                              <p:pRg st="1" end="1"/>
                                            </p:txEl>
                                          </p:spTgt>
                                        </p:tgtEl>
                                        <p:attrNameLst>
                                          <p:attrName>style.visibility</p:attrName>
                                        </p:attrNameLst>
                                      </p:cBhvr>
                                      <p:to>
                                        <p:strVal val="visible"/>
                                      </p:to>
                                    </p:set>
                                    <p:anim calcmode="lin" valueType="num">
                                      <p:cBhvr additive="base">
                                        <p:cTn id="17" dur="500" fill="hold"/>
                                        <p:tgtEl>
                                          <p:spTgt spid="10649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649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6499">
                                            <p:txEl>
                                              <p:pRg st="1" end="1"/>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6499">
                                            <p:txEl>
                                              <p:pRg st="2" end="2"/>
                                            </p:txEl>
                                          </p:spTgt>
                                        </p:tgtEl>
                                        <p:attrNameLst>
                                          <p:attrName>style.visibility</p:attrName>
                                        </p:attrNameLst>
                                      </p:cBhvr>
                                      <p:to>
                                        <p:strVal val="visible"/>
                                      </p:to>
                                    </p:set>
                                    <p:anim calcmode="lin" valueType="num">
                                      <p:cBhvr additive="base">
                                        <p:cTn id="23" dur="500" fill="hold"/>
                                        <p:tgtEl>
                                          <p:spTgt spid="106499">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649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6499">
                                            <p:txEl>
                                              <p:pRg st="2" end="2"/>
                                            </p:txEl>
                                          </p:spTgt>
                                        </p:tgtEl>
                                        <p:attrNameLst>
                                          <p:attrName>ppt_c</p:attrName>
                                        </p:attrNameLst>
                                      </p:cBhvr>
                                      <p:to>
                                        <a:schemeClr val="tx2"/>
                                      </p:to>
                                    </p:animClr>
                                  </p:subTnLst>
                                </p:cTn>
                              </p:par>
                            </p:childTnLst>
                          </p:cTn>
                        </p:par>
                        <p:par>
                          <p:cTn id="25" fill="hold">
                            <p:stCondLst>
                              <p:cond delay="500"/>
                            </p:stCondLst>
                            <p:childTnLst>
                              <p:par>
                                <p:cTn id="26" presetID="2" presetClass="entr" presetSubtype="8" fill="hold" grpId="0" nodeType="afterEffect">
                                  <p:stCondLst>
                                    <p:cond delay="0"/>
                                  </p:stCondLst>
                                  <p:childTnLst>
                                    <p:set>
                                      <p:cBhvr>
                                        <p:cTn id="27" dur="1" fill="hold">
                                          <p:stCondLst>
                                            <p:cond delay="0"/>
                                          </p:stCondLst>
                                        </p:cTn>
                                        <p:tgtEl>
                                          <p:spTgt spid="106499">
                                            <p:txEl>
                                              <p:pRg st="3" end="3"/>
                                            </p:txEl>
                                          </p:spTgt>
                                        </p:tgtEl>
                                        <p:attrNameLst>
                                          <p:attrName>style.visibility</p:attrName>
                                        </p:attrNameLst>
                                      </p:cBhvr>
                                      <p:to>
                                        <p:strVal val="visible"/>
                                      </p:to>
                                    </p:set>
                                    <p:anim calcmode="lin" valueType="num">
                                      <p:cBhvr additive="base">
                                        <p:cTn id="28" dur="500" fill="hold"/>
                                        <p:tgtEl>
                                          <p:spTgt spid="106499">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0649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6499">
                                            <p:txEl>
                                              <p:pRg st="3" end="3"/>
                                            </p:txEl>
                                          </p:spTgt>
                                        </p:tgtEl>
                                        <p:attrNameLst>
                                          <p:attrName>ppt_c</p:attrName>
                                        </p:attrNameLst>
                                      </p:cBhvr>
                                      <p:to>
                                        <a:schemeClr val="tx2"/>
                                      </p:to>
                                    </p:animClr>
                                  </p:subTnLst>
                                </p:cTn>
                              </p:par>
                            </p:childTnLst>
                          </p:cTn>
                        </p:par>
                        <p:par>
                          <p:cTn id="30" fill="hold">
                            <p:stCondLst>
                              <p:cond delay="1000"/>
                            </p:stCondLst>
                            <p:childTnLst>
                              <p:par>
                                <p:cTn id="31" presetID="2" presetClass="entr" presetSubtype="8" fill="hold" grpId="0" nodeType="afterEffect">
                                  <p:stCondLst>
                                    <p:cond delay="0"/>
                                  </p:stCondLst>
                                  <p:childTnLst>
                                    <p:set>
                                      <p:cBhvr>
                                        <p:cTn id="32" dur="1" fill="hold">
                                          <p:stCondLst>
                                            <p:cond delay="0"/>
                                          </p:stCondLst>
                                        </p:cTn>
                                        <p:tgtEl>
                                          <p:spTgt spid="106499">
                                            <p:txEl>
                                              <p:pRg st="4" end="4"/>
                                            </p:txEl>
                                          </p:spTgt>
                                        </p:tgtEl>
                                        <p:attrNameLst>
                                          <p:attrName>style.visibility</p:attrName>
                                        </p:attrNameLst>
                                      </p:cBhvr>
                                      <p:to>
                                        <p:strVal val="visible"/>
                                      </p:to>
                                    </p:set>
                                    <p:anim calcmode="lin" valueType="num">
                                      <p:cBhvr additive="base">
                                        <p:cTn id="33" dur="500" fill="hold"/>
                                        <p:tgtEl>
                                          <p:spTgt spid="106499">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06499">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6499">
                                            <p:txEl>
                                              <p:pRg st="4" end="4"/>
                                            </p:txEl>
                                          </p:spTgt>
                                        </p:tgtEl>
                                        <p:attrNameLst>
                                          <p:attrName>ppt_c</p:attrName>
                                        </p:attrNameLst>
                                      </p:cBhvr>
                                      <p:to>
                                        <a:schemeClr val="tx2"/>
                                      </p:to>
                                    </p:animClr>
                                  </p:subTnLst>
                                </p:cTn>
                              </p:par>
                            </p:childTnLst>
                          </p:cTn>
                        </p:par>
                        <p:par>
                          <p:cTn id="35" fill="hold">
                            <p:stCondLst>
                              <p:cond delay="1500"/>
                            </p:stCondLst>
                            <p:childTnLst>
                              <p:par>
                                <p:cTn id="36" presetID="2" presetClass="entr" presetSubtype="8" fill="hold" grpId="0" nodeType="afterEffect">
                                  <p:stCondLst>
                                    <p:cond delay="0"/>
                                  </p:stCondLst>
                                  <p:childTnLst>
                                    <p:set>
                                      <p:cBhvr>
                                        <p:cTn id="37" dur="1" fill="hold">
                                          <p:stCondLst>
                                            <p:cond delay="0"/>
                                          </p:stCondLst>
                                        </p:cTn>
                                        <p:tgtEl>
                                          <p:spTgt spid="106499">
                                            <p:txEl>
                                              <p:pRg st="6" end="6"/>
                                            </p:txEl>
                                          </p:spTgt>
                                        </p:tgtEl>
                                        <p:attrNameLst>
                                          <p:attrName>style.visibility</p:attrName>
                                        </p:attrNameLst>
                                      </p:cBhvr>
                                      <p:to>
                                        <p:strVal val="visible"/>
                                      </p:to>
                                    </p:set>
                                    <p:anim calcmode="lin" valueType="num">
                                      <p:cBhvr additive="base">
                                        <p:cTn id="38" dur="500" fill="hold"/>
                                        <p:tgtEl>
                                          <p:spTgt spid="106499">
                                            <p:txEl>
                                              <p:pRg st="6" end="6"/>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106499">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06499">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P spid="106499" grpId="0" uiExpand="1"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027113" y="152400"/>
            <a:ext cx="6494462" cy="1462087"/>
          </a:xfrm>
        </p:spPr>
        <p:txBody>
          <a:bodyPr/>
          <a:lstStyle/>
          <a:p>
            <a:r>
              <a:rPr lang="en-GB" sz="5400" b="1" dirty="0" smtClean="0">
                <a:latin typeface="Comic Sans MS" panose="030F0702030302020204" pitchFamily="66" charset="0"/>
              </a:rPr>
              <a:t>The Kent Test</a:t>
            </a:r>
            <a:endParaRPr lang="en-GB" sz="5400" b="1" dirty="0">
              <a:latin typeface="Comic Sans MS" panose="030F0702030302020204" pitchFamily="66" charset="0"/>
            </a:endParaRPr>
          </a:p>
        </p:txBody>
      </p:sp>
      <p:sp>
        <p:nvSpPr>
          <p:cNvPr id="2" name="Action Button: Information 1">
            <a:hlinkClick r:id="rId3" highlightClick="1"/>
          </p:cNvPr>
          <p:cNvSpPr/>
          <p:nvPr/>
        </p:nvSpPr>
        <p:spPr bwMode="auto">
          <a:xfrm>
            <a:off x="6096000" y="493712"/>
            <a:ext cx="1219200" cy="1066800"/>
          </a:xfrm>
          <a:prstGeom prst="actionButtonInformation">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Tahoma" pitchFamily="34" charset="0"/>
            </a:endParaRPr>
          </a:p>
        </p:txBody>
      </p:sp>
      <p:pic>
        <p:nvPicPr>
          <p:cNvPr id="6" name="Picture 5"/>
          <p:cNvPicPr/>
          <p:nvPr/>
        </p:nvPicPr>
        <p:blipFill>
          <a:blip r:embed="rId4"/>
          <a:stretch>
            <a:fillRect/>
          </a:stretch>
        </p:blipFill>
        <p:spPr>
          <a:xfrm>
            <a:off x="838200" y="1749425"/>
            <a:ext cx="7924800" cy="4803775"/>
          </a:xfrm>
          <a:prstGeom prst="rect">
            <a:avLst/>
          </a:prstGeom>
        </p:spPr>
      </p:pic>
    </p:spTree>
    <p:extLst>
      <p:ext uri="{BB962C8B-B14F-4D97-AF65-F5344CB8AC3E}">
        <p14:creationId xmlns:p14="http://schemas.microsoft.com/office/powerpoint/2010/main" val="625362695"/>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additive="base">
                                        <p:cTn id="7" dur="500" fill="hold"/>
                                        <p:tgtEl>
                                          <p:spTgt spid="106498"/>
                                        </p:tgtEl>
                                        <p:attrNameLst>
                                          <p:attrName>ppt_x</p:attrName>
                                        </p:attrNameLst>
                                      </p:cBhvr>
                                      <p:tavLst>
                                        <p:tav tm="0">
                                          <p:val>
                                            <p:strVal val="0-#ppt_w/2"/>
                                          </p:val>
                                        </p:tav>
                                        <p:tav tm="100000">
                                          <p:val>
                                            <p:strVal val="#ppt_x"/>
                                          </p:val>
                                        </p:tav>
                                      </p:tavLst>
                                    </p:anim>
                                    <p:anim calcmode="lin" valueType="num">
                                      <p:cBhvr additive="base">
                                        <p:cTn id="8" dur="500" fill="hold"/>
                                        <p:tgtEl>
                                          <p:spTgt spid="1064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952500" y="762000"/>
            <a:ext cx="5486400" cy="923330"/>
          </a:xfrm>
          <a:prstGeom prst="rect">
            <a:avLst/>
          </a:prstGeom>
        </p:spPr>
        <p:txBody>
          <a:bodyPr wrap="square">
            <a:spAutoFit/>
          </a:bodyPr>
          <a:lstStyle/>
          <a:p>
            <a:pPr lvl="0" algn="l" eaLnBrk="1" hangingPunct="1"/>
            <a:r>
              <a:rPr lang="en-GB" sz="5400" b="1" kern="0" dirty="0">
                <a:solidFill>
                  <a:srgbClr val="333399"/>
                </a:solidFill>
                <a:latin typeface="Comic Sans MS" panose="030F0702030302020204" pitchFamily="66" charset="0"/>
              </a:rPr>
              <a:t>The </a:t>
            </a:r>
            <a:r>
              <a:rPr lang="en-GB" sz="5400" b="1" kern="0" dirty="0" smtClean="0">
                <a:solidFill>
                  <a:srgbClr val="333399"/>
                </a:solidFill>
                <a:latin typeface="Comic Sans MS" panose="030F0702030302020204" pitchFamily="66" charset="0"/>
              </a:rPr>
              <a:t>Kent Test</a:t>
            </a:r>
            <a:endParaRPr lang="en-GB" sz="5400" b="1" kern="0" dirty="0">
              <a:solidFill>
                <a:srgbClr val="333399"/>
              </a:solidFill>
              <a:latin typeface="Comic Sans MS" panose="030F0702030302020204" pitchFamily="66" charset="0"/>
            </a:endParaRPr>
          </a:p>
        </p:txBody>
      </p:sp>
      <p:sp>
        <p:nvSpPr>
          <p:cNvPr id="3" name="TextBox 2"/>
          <p:cNvSpPr txBox="1"/>
          <p:nvPr/>
        </p:nvSpPr>
        <p:spPr>
          <a:xfrm>
            <a:off x="546100" y="1981200"/>
            <a:ext cx="8153400" cy="4462760"/>
          </a:xfrm>
          <a:prstGeom prst="rect">
            <a:avLst/>
          </a:prstGeom>
          <a:noFill/>
        </p:spPr>
        <p:txBody>
          <a:bodyPr wrap="square" rtlCol="0">
            <a:spAutoFit/>
          </a:bodyPr>
          <a:lstStyle/>
          <a:p>
            <a:pPr algn="l"/>
            <a:r>
              <a:rPr lang="en-GB" sz="2800" b="1" dirty="0" smtClean="0">
                <a:solidFill>
                  <a:srgbClr val="0000FF"/>
                </a:solidFill>
                <a:latin typeface="Comic Sans MS" panose="030F0702030302020204" pitchFamily="66" charset="0"/>
              </a:rPr>
              <a:t>12</a:t>
            </a:r>
            <a:r>
              <a:rPr lang="en-GB" sz="2800" b="1" baseline="30000" dirty="0" smtClean="0">
                <a:solidFill>
                  <a:srgbClr val="0000FF"/>
                </a:solidFill>
                <a:latin typeface="Comic Sans MS" panose="030F0702030302020204" pitchFamily="66" charset="0"/>
              </a:rPr>
              <a:t>th</a:t>
            </a:r>
            <a:r>
              <a:rPr lang="en-GB" sz="2800" b="1" dirty="0" smtClean="0">
                <a:solidFill>
                  <a:srgbClr val="0000FF"/>
                </a:solidFill>
                <a:latin typeface="Comic Sans MS" panose="030F0702030302020204" pitchFamily="66" charset="0"/>
              </a:rPr>
              <a:t> </a:t>
            </a:r>
            <a:r>
              <a:rPr lang="en-GB" sz="2800" b="1" smtClean="0">
                <a:solidFill>
                  <a:srgbClr val="0000FF"/>
                </a:solidFill>
                <a:latin typeface="Comic Sans MS" panose="030F0702030302020204" pitchFamily="66" charset="0"/>
              </a:rPr>
              <a:t>September </a:t>
            </a:r>
            <a:r>
              <a:rPr lang="en-GB" sz="2800" b="1" smtClean="0">
                <a:solidFill>
                  <a:srgbClr val="0000FF"/>
                </a:solidFill>
                <a:latin typeface="Comic Sans MS" panose="030F0702030302020204" pitchFamily="66" charset="0"/>
              </a:rPr>
              <a:t>2019</a:t>
            </a:r>
            <a:endParaRPr lang="en-GB" sz="2800" b="1" dirty="0" smtClean="0">
              <a:solidFill>
                <a:srgbClr val="0000FF"/>
              </a:solidFill>
              <a:latin typeface="Comic Sans MS" panose="030F0702030302020204" pitchFamily="66" charset="0"/>
            </a:endParaRPr>
          </a:p>
          <a:p>
            <a:pPr algn="l"/>
            <a:r>
              <a:rPr lang="en-GB" sz="2800" b="1" dirty="0" smtClean="0">
                <a:latin typeface="Comic Sans MS" panose="030F0702030302020204" pitchFamily="66" charset="0"/>
              </a:rPr>
              <a:t>Test 1: Multiple </a:t>
            </a:r>
            <a:r>
              <a:rPr lang="en-GB" sz="2800" b="1" dirty="0">
                <a:latin typeface="Comic Sans MS" panose="030F0702030302020204" pitchFamily="66" charset="0"/>
              </a:rPr>
              <a:t>choice English and Maths paper </a:t>
            </a:r>
            <a:r>
              <a:rPr lang="en-GB" sz="2800" dirty="0">
                <a:latin typeface="Comic Sans MS" panose="030F0702030302020204" pitchFamily="66" charset="0"/>
              </a:rPr>
              <a:t>with a separate answer sheet. </a:t>
            </a:r>
            <a:endParaRPr lang="en-GB" sz="2800" b="1" dirty="0">
              <a:latin typeface="Comic Sans MS" panose="030F0702030302020204" pitchFamily="66" charset="0"/>
            </a:endParaRPr>
          </a:p>
          <a:p>
            <a:r>
              <a:rPr lang="en-GB" sz="3200" b="1" dirty="0" smtClean="0">
                <a:solidFill>
                  <a:srgbClr val="FF0000"/>
                </a:solidFill>
                <a:latin typeface="Comic Sans MS" panose="030F0702030302020204" pitchFamily="66" charset="0"/>
              </a:rPr>
              <a:t>1 hour test</a:t>
            </a:r>
          </a:p>
          <a:p>
            <a:r>
              <a:rPr lang="en-GB" sz="3200" b="1" dirty="0" smtClean="0">
                <a:solidFill>
                  <a:srgbClr val="FF0000"/>
                </a:solidFill>
                <a:latin typeface="Comic Sans MS" panose="030F0702030302020204" pitchFamily="66" charset="0"/>
              </a:rPr>
              <a:t>2 sections:</a:t>
            </a:r>
            <a:r>
              <a:rPr lang="en-GB" sz="3200" b="1" dirty="0" smtClean="0">
                <a:latin typeface="Comic Sans MS" panose="030F0702030302020204" pitchFamily="66" charset="0"/>
              </a:rPr>
              <a:t> </a:t>
            </a:r>
          </a:p>
          <a:p>
            <a:pPr algn="l"/>
            <a:r>
              <a:rPr lang="en-GB" sz="3200" dirty="0" smtClean="0">
                <a:latin typeface="Comic Sans MS" panose="030F0702030302020204" pitchFamily="66" charset="0"/>
              </a:rPr>
              <a:t>English 5 min practice + 25 min test </a:t>
            </a:r>
          </a:p>
          <a:p>
            <a:pPr algn="l"/>
            <a:r>
              <a:rPr lang="en-GB" sz="3200" dirty="0" smtClean="0">
                <a:latin typeface="Comic Sans MS" panose="030F0702030302020204" pitchFamily="66" charset="0"/>
              </a:rPr>
              <a:t>Maths 5 min practice + 25 min test</a:t>
            </a:r>
          </a:p>
          <a:p>
            <a:pPr algn="l"/>
            <a:r>
              <a:rPr lang="en-GB" sz="2400" dirty="0" smtClean="0">
                <a:solidFill>
                  <a:srgbClr val="0000FF"/>
                </a:solidFill>
                <a:latin typeface="Comic Sans MS" panose="030F0702030302020204" pitchFamily="66" charset="0"/>
              </a:rPr>
              <a:t>The </a:t>
            </a:r>
            <a:r>
              <a:rPr lang="en-GB" sz="2400" dirty="0">
                <a:solidFill>
                  <a:srgbClr val="0000FF"/>
                </a:solidFill>
                <a:latin typeface="Comic Sans MS" panose="030F0702030302020204" pitchFamily="66" charset="0"/>
              </a:rPr>
              <a:t>English section will involve a comprehension exercise as well as some additional questions drawn from a set designed to test literacy skills.</a:t>
            </a:r>
          </a:p>
        </p:txBody>
      </p:sp>
    </p:spTree>
    <p:extLst>
      <p:ext uri="{BB962C8B-B14F-4D97-AF65-F5344CB8AC3E}">
        <p14:creationId xmlns:p14="http://schemas.microsoft.com/office/powerpoint/2010/main" val="2991814356"/>
      </p:ext>
    </p:extLst>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952500" y="762000"/>
            <a:ext cx="5486400" cy="923330"/>
          </a:xfrm>
          <a:prstGeom prst="rect">
            <a:avLst/>
          </a:prstGeom>
        </p:spPr>
        <p:txBody>
          <a:bodyPr wrap="square">
            <a:spAutoFit/>
          </a:bodyPr>
          <a:lstStyle/>
          <a:p>
            <a:pPr lvl="0" algn="l" eaLnBrk="1" hangingPunct="1"/>
            <a:r>
              <a:rPr lang="en-GB" sz="5400" b="1" kern="0" dirty="0">
                <a:solidFill>
                  <a:srgbClr val="333399"/>
                </a:solidFill>
                <a:latin typeface="Comic Sans MS" panose="030F0702030302020204" pitchFamily="66" charset="0"/>
              </a:rPr>
              <a:t>The </a:t>
            </a:r>
            <a:r>
              <a:rPr lang="en-GB" sz="5400" b="1" kern="0" dirty="0" smtClean="0">
                <a:solidFill>
                  <a:srgbClr val="333399"/>
                </a:solidFill>
                <a:latin typeface="Comic Sans MS" panose="030F0702030302020204" pitchFamily="66" charset="0"/>
              </a:rPr>
              <a:t>Kent Test</a:t>
            </a:r>
            <a:endParaRPr lang="en-GB" sz="5400" b="1" kern="0" dirty="0">
              <a:solidFill>
                <a:srgbClr val="333399"/>
              </a:solidFill>
              <a:latin typeface="Comic Sans MS" panose="030F0702030302020204" pitchFamily="66" charset="0"/>
            </a:endParaRPr>
          </a:p>
        </p:txBody>
      </p:sp>
      <p:sp>
        <p:nvSpPr>
          <p:cNvPr id="3" name="TextBox 2"/>
          <p:cNvSpPr txBox="1"/>
          <p:nvPr/>
        </p:nvSpPr>
        <p:spPr>
          <a:xfrm>
            <a:off x="228600" y="1917700"/>
            <a:ext cx="8915400" cy="5047536"/>
          </a:xfrm>
          <a:prstGeom prst="rect">
            <a:avLst/>
          </a:prstGeom>
          <a:noFill/>
        </p:spPr>
        <p:txBody>
          <a:bodyPr wrap="square" rtlCol="0">
            <a:spAutoFit/>
          </a:bodyPr>
          <a:lstStyle/>
          <a:p>
            <a:pPr algn="l"/>
            <a:r>
              <a:rPr lang="en-GB" sz="4000" b="1" dirty="0">
                <a:latin typeface="Comic Sans MS" panose="030F0702030302020204" pitchFamily="66" charset="0"/>
              </a:rPr>
              <a:t>Test </a:t>
            </a:r>
            <a:r>
              <a:rPr lang="en-GB" sz="4000" b="1" dirty="0" smtClean="0">
                <a:latin typeface="Comic Sans MS" panose="030F0702030302020204" pitchFamily="66" charset="0"/>
              </a:rPr>
              <a:t>2: </a:t>
            </a:r>
            <a:r>
              <a:rPr lang="en-GB" sz="3200" b="1" dirty="0" smtClean="0">
                <a:latin typeface="Comic Sans MS" panose="030F0702030302020204" pitchFamily="66" charset="0"/>
              </a:rPr>
              <a:t>Multiple Choice </a:t>
            </a:r>
            <a:r>
              <a:rPr lang="en-GB" sz="3200" b="1" dirty="0">
                <a:latin typeface="Comic Sans MS" panose="030F0702030302020204" pitchFamily="66" charset="0"/>
              </a:rPr>
              <a:t>reasoning paper. </a:t>
            </a:r>
            <a:endParaRPr lang="en-GB" sz="3200" b="1" dirty="0" smtClean="0">
              <a:latin typeface="Comic Sans MS" panose="030F0702030302020204" pitchFamily="66" charset="0"/>
            </a:endParaRPr>
          </a:p>
          <a:p>
            <a:pPr algn="l"/>
            <a:endParaRPr lang="en-GB" sz="1200" b="1" dirty="0" smtClean="0">
              <a:solidFill>
                <a:srgbClr val="FF0000"/>
              </a:solidFill>
              <a:latin typeface="Comic Sans MS" panose="030F0702030302020204" pitchFamily="66" charset="0"/>
            </a:endParaRPr>
          </a:p>
          <a:p>
            <a:pPr algn="l"/>
            <a:r>
              <a:rPr lang="en-GB" sz="3200" b="1" dirty="0" smtClean="0">
                <a:solidFill>
                  <a:srgbClr val="FF0000"/>
                </a:solidFill>
                <a:latin typeface="Comic Sans MS" panose="030F0702030302020204" pitchFamily="66" charset="0"/>
              </a:rPr>
              <a:t>1 hour test, </a:t>
            </a:r>
            <a:r>
              <a:rPr lang="en-GB" sz="3200" b="1" dirty="0">
                <a:solidFill>
                  <a:srgbClr val="FF0000"/>
                </a:solidFill>
                <a:latin typeface="Comic Sans MS" panose="030F0702030302020204" pitchFamily="66" charset="0"/>
              </a:rPr>
              <a:t>including the practice sections and questions</a:t>
            </a:r>
            <a:r>
              <a:rPr lang="en-GB" sz="3200" b="1" dirty="0">
                <a:latin typeface="Comic Sans MS" panose="030F0702030302020204" pitchFamily="66" charset="0"/>
              </a:rPr>
              <a:t>. </a:t>
            </a:r>
            <a:endParaRPr lang="en-GB" sz="3200" b="1" dirty="0" smtClean="0">
              <a:latin typeface="Comic Sans MS" panose="030F0702030302020204" pitchFamily="66" charset="0"/>
            </a:endParaRPr>
          </a:p>
          <a:p>
            <a:pPr algn="l"/>
            <a:endParaRPr lang="en-GB" sz="1400" b="1" dirty="0" smtClean="0">
              <a:latin typeface="Comic Sans MS" panose="030F0702030302020204" pitchFamily="66" charset="0"/>
            </a:endParaRPr>
          </a:p>
          <a:p>
            <a:pPr algn="l"/>
            <a:r>
              <a:rPr lang="en-GB" sz="3200" b="1" dirty="0" smtClean="0">
                <a:latin typeface="Comic Sans MS" panose="030F0702030302020204" pitchFamily="66" charset="0"/>
              </a:rPr>
              <a:t>Verbal Reasoning </a:t>
            </a:r>
            <a:r>
              <a:rPr lang="en-GB" sz="3200" b="1" dirty="0">
                <a:latin typeface="Comic Sans MS" panose="030F0702030302020204" pitchFamily="66" charset="0"/>
              </a:rPr>
              <a:t>section </a:t>
            </a:r>
            <a:r>
              <a:rPr lang="en-GB" sz="3200" b="1" dirty="0" smtClean="0">
                <a:latin typeface="Comic Sans MS" panose="030F0702030302020204" pitchFamily="66" charset="0"/>
              </a:rPr>
              <a:t>&amp; then a Non-Verbal </a:t>
            </a:r>
            <a:r>
              <a:rPr lang="en-GB" sz="3200" b="1" dirty="0">
                <a:latin typeface="Comic Sans MS" panose="030F0702030302020204" pitchFamily="66" charset="0"/>
              </a:rPr>
              <a:t>reasoning section of roughly the same </a:t>
            </a:r>
            <a:r>
              <a:rPr lang="en-GB" sz="3200" b="1" dirty="0" smtClean="0">
                <a:latin typeface="Comic Sans MS" panose="030F0702030302020204" pitchFamily="66" charset="0"/>
              </a:rPr>
              <a:t>length</a:t>
            </a:r>
          </a:p>
          <a:p>
            <a:pPr algn="l"/>
            <a:r>
              <a:rPr lang="en-GB" sz="3200" b="1" i="1" dirty="0" smtClean="0">
                <a:solidFill>
                  <a:srgbClr val="0000FF"/>
                </a:solidFill>
                <a:latin typeface="Comic Sans MS" panose="030F0702030302020204" pitchFamily="66" charset="0"/>
              </a:rPr>
              <a:t>Non-verbal </a:t>
            </a:r>
            <a:r>
              <a:rPr lang="en-GB" sz="3200" b="1" i="1" dirty="0">
                <a:solidFill>
                  <a:srgbClr val="0000FF"/>
                </a:solidFill>
                <a:latin typeface="Comic Sans MS" panose="030F0702030302020204" pitchFamily="66" charset="0"/>
              </a:rPr>
              <a:t>reasoning will be split into four sections, administered and timed individually (as in the previous tests).</a:t>
            </a:r>
            <a:endParaRPr lang="en-GB" sz="2400" i="1" dirty="0">
              <a:solidFill>
                <a:srgbClr val="0000FF"/>
              </a:solidFill>
              <a:latin typeface="Comic Sans MS" panose="030F0702030302020204" pitchFamily="66" charset="0"/>
            </a:endParaRPr>
          </a:p>
        </p:txBody>
      </p:sp>
    </p:spTree>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p:cNvSpPr/>
          <p:nvPr/>
        </p:nvSpPr>
        <p:spPr>
          <a:xfrm>
            <a:off x="952500" y="762000"/>
            <a:ext cx="5486400" cy="923330"/>
          </a:xfrm>
          <a:prstGeom prst="rect">
            <a:avLst/>
          </a:prstGeom>
        </p:spPr>
        <p:txBody>
          <a:bodyPr wrap="square">
            <a:spAutoFit/>
          </a:bodyPr>
          <a:lstStyle/>
          <a:p>
            <a:pPr lvl="0" algn="l" eaLnBrk="1" hangingPunct="1"/>
            <a:r>
              <a:rPr lang="en-GB" sz="5400" b="1" kern="0" dirty="0">
                <a:solidFill>
                  <a:srgbClr val="333399"/>
                </a:solidFill>
                <a:latin typeface="Comic Sans MS" panose="030F0702030302020204" pitchFamily="66" charset="0"/>
              </a:rPr>
              <a:t>The </a:t>
            </a:r>
            <a:r>
              <a:rPr lang="en-GB" sz="5400" b="1" kern="0" dirty="0" smtClean="0">
                <a:solidFill>
                  <a:srgbClr val="333399"/>
                </a:solidFill>
                <a:latin typeface="Comic Sans MS" panose="030F0702030302020204" pitchFamily="66" charset="0"/>
              </a:rPr>
              <a:t>Kent Test</a:t>
            </a:r>
            <a:endParaRPr lang="en-GB" sz="5400" b="1" kern="0" dirty="0">
              <a:solidFill>
                <a:srgbClr val="333399"/>
              </a:solidFill>
              <a:latin typeface="Comic Sans MS" panose="030F0702030302020204" pitchFamily="66" charset="0"/>
            </a:endParaRPr>
          </a:p>
        </p:txBody>
      </p:sp>
      <p:sp>
        <p:nvSpPr>
          <p:cNvPr id="3" name="TextBox 2"/>
          <p:cNvSpPr txBox="1"/>
          <p:nvPr/>
        </p:nvSpPr>
        <p:spPr>
          <a:xfrm>
            <a:off x="1143000" y="1685330"/>
            <a:ext cx="8153400" cy="4770537"/>
          </a:xfrm>
          <a:prstGeom prst="rect">
            <a:avLst/>
          </a:prstGeom>
          <a:noFill/>
        </p:spPr>
        <p:txBody>
          <a:bodyPr wrap="square" rtlCol="0">
            <a:spAutoFit/>
          </a:bodyPr>
          <a:lstStyle/>
          <a:p>
            <a:pPr algn="l"/>
            <a:r>
              <a:rPr lang="en-GB" sz="4000" b="1" dirty="0" smtClean="0">
                <a:latin typeface="Comic Sans MS" panose="030F0702030302020204" pitchFamily="66" charset="0"/>
              </a:rPr>
              <a:t>Plus: </a:t>
            </a:r>
            <a:r>
              <a:rPr lang="en-GB" sz="3200" b="1" dirty="0" smtClean="0">
                <a:solidFill>
                  <a:srgbClr val="0000FF"/>
                </a:solidFill>
                <a:latin typeface="Comic Sans MS" panose="030F0702030302020204" pitchFamily="66" charset="0"/>
              </a:rPr>
              <a:t>A writing </a:t>
            </a:r>
            <a:r>
              <a:rPr lang="en-GB" sz="3200" b="1" dirty="0">
                <a:solidFill>
                  <a:srgbClr val="0000FF"/>
                </a:solidFill>
                <a:latin typeface="Comic Sans MS" panose="030F0702030302020204" pitchFamily="66" charset="0"/>
              </a:rPr>
              <a:t>exercise </a:t>
            </a:r>
            <a:endParaRPr lang="en-GB" sz="3200" b="1" dirty="0" smtClean="0">
              <a:solidFill>
                <a:srgbClr val="0000FF"/>
              </a:solidFill>
              <a:latin typeface="Comic Sans MS" panose="030F0702030302020204" pitchFamily="66" charset="0"/>
            </a:endParaRPr>
          </a:p>
          <a:p>
            <a:pPr algn="l"/>
            <a:endParaRPr lang="en-GB" sz="2000" b="1" dirty="0">
              <a:latin typeface="Comic Sans MS" panose="030F0702030302020204" pitchFamily="66" charset="0"/>
            </a:endParaRPr>
          </a:p>
          <a:p>
            <a:pPr algn="l"/>
            <a:r>
              <a:rPr lang="en-GB" sz="3200" b="1" dirty="0" smtClean="0">
                <a:latin typeface="Comic Sans MS" panose="030F0702030302020204" pitchFamily="66" charset="0"/>
              </a:rPr>
              <a:t>This </a:t>
            </a:r>
            <a:r>
              <a:rPr lang="en-GB" sz="3200" b="1" u="sng" dirty="0">
                <a:latin typeface="Comic Sans MS" panose="030F0702030302020204" pitchFamily="66" charset="0"/>
              </a:rPr>
              <a:t>will not </a:t>
            </a:r>
            <a:r>
              <a:rPr lang="en-GB" sz="3200" b="1" dirty="0">
                <a:latin typeface="Comic Sans MS" panose="030F0702030302020204" pitchFamily="66" charset="0"/>
              </a:rPr>
              <a:t>be marked but may be used by </a:t>
            </a:r>
            <a:r>
              <a:rPr lang="en-GB" sz="3200" b="1" dirty="0" smtClean="0">
                <a:latin typeface="Comic Sans MS" panose="030F0702030302020204" pitchFamily="66" charset="0"/>
              </a:rPr>
              <a:t>the ‘</a:t>
            </a:r>
            <a:r>
              <a:rPr lang="en-GB" sz="3200" b="1" dirty="0" err="1" smtClean="0">
                <a:latin typeface="Comic Sans MS" panose="030F0702030302020204" pitchFamily="66" charset="0"/>
              </a:rPr>
              <a:t>Headteacher</a:t>
            </a:r>
            <a:r>
              <a:rPr lang="en-GB" sz="3200" b="1" dirty="0" smtClean="0">
                <a:latin typeface="Comic Sans MS" panose="030F0702030302020204" pitchFamily="66" charset="0"/>
              </a:rPr>
              <a:t> Appeal’ panel </a:t>
            </a:r>
            <a:r>
              <a:rPr lang="en-GB" sz="3200" b="1" dirty="0">
                <a:latin typeface="Comic Sans MS" panose="030F0702030302020204" pitchFamily="66" charset="0"/>
              </a:rPr>
              <a:t>to review borderline cases. </a:t>
            </a:r>
            <a:endParaRPr lang="en-GB" sz="3200" b="1" dirty="0" smtClean="0">
              <a:latin typeface="Comic Sans MS" panose="030F0702030302020204" pitchFamily="66" charset="0"/>
            </a:endParaRPr>
          </a:p>
          <a:p>
            <a:pPr algn="l"/>
            <a:endParaRPr lang="en-GB" sz="2000" b="1" dirty="0">
              <a:latin typeface="Comic Sans MS" panose="030F0702030302020204" pitchFamily="66" charset="0"/>
            </a:endParaRPr>
          </a:p>
          <a:p>
            <a:pPr algn="l"/>
            <a:r>
              <a:rPr lang="en-GB" sz="3200" b="1" dirty="0" smtClean="0">
                <a:solidFill>
                  <a:srgbClr val="FF0000"/>
                </a:solidFill>
                <a:latin typeface="Comic Sans MS" panose="030F0702030302020204" pitchFamily="66" charset="0"/>
              </a:rPr>
              <a:t>40 </a:t>
            </a:r>
            <a:r>
              <a:rPr lang="en-GB" sz="3200" b="1" dirty="0">
                <a:solidFill>
                  <a:srgbClr val="FF0000"/>
                </a:solidFill>
                <a:latin typeface="Comic Sans MS" panose="030F0702030302020204" pitchFamily="66" charset="0"/>
              </a:rPr>
              <a:t>minutes </a:t>
            </a:r>
            <a:r>
              <a:rPr lang="en-GB" sz="3200" b="1" dirty="0">
                <a:latin typeface="Comic Sans MS" panose="030F0702030302020204" pitchFamily="66" charset="0"/>
              </a:rPr>
              <a:t>will be allowed for the writing task, including </a:t>
            </a:r>
            <a:r>
              <a:rPr lang="en-GB" sz="3200" b="1" dirty="0">
                <a:solidFill>
                  <a:srgbClr val="FF0000"/>
                </a:solidFill>
                <a:latin typeface="Comic Sans MS" panose="030F0702030302020204" pitchFamily="66" charset="0"/>
              </a:rPr>
              <a:t>10 minutes </a:t>
            </a:r>
            <a:r>
              <a:rPr lang="en-GB" sz="3200" b="1" dirty="0">
                <a:latin typeface="Comic Sans MS" panose="030F0702030302020204" pitchFamily="66" charset="0"/>
              </a:rPr>
              <a:t>planning time.</a:t>
            </a:r>
            <a:endParaRPr lang="en-GB" sz="3200" b="1" dirty="0" smtClean="0">
              <a:latin typeface="Comic Sans MS" panose="030F0702030302020204" pitchFamily="66" charset="0"/>
            </a:endParaRPr>
          </a:p>
          <a:p>
            <a:pPr algn="l"/>
            <a:endParaRPr lang="en-GB" sz="3200" b="1" dirty="0">
              <a:latin typeface="Comic Sans MS" panose="030F0702030302020204" pitchFamily="66" charset="0"/>
            </a:endParaRPr>
          </a:p>
        </p:txBody>
      </p:sp>
    </p:spTree>
    <p:extLst>
      <p:ext uri="{BB962C8B-B14F-4D97-AF65-F5344CB8AC3E}">
        <p14:creationId xmlns:p14="http://schemas.microsoft.com/office/powerpoint/2010/main" val="4113212215"/>
      </p:ext>
    </p:extLst>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304800"/>
            <a:ext cx="7764462" cy="1462087"/>
          </a:xfrm>
        </p:spPr>
        <p:txBody>
          <a:bodyPr/>
          <a:lstStyle/>
          <a:p>
            <a:pPr algn="ctr"/>
            <a:r>
              <a:rPr lang="en-GB" b="1" dirty="0">
                <a:latin typeface="Comic Sans MS" panose="030F0702030302020204" pitchFamily="66" charset="0"/>
              </a:rPr>
              <a:t>How is the </a:t>
            </a:r>
            <a:r>
              <a:rPr lang="en-GB" b="1" dirty="0" smtClean="0">
                <a:latin typeface="Comic Sans MS" panose="030F0702030302020204" pitchFamily="66" charset="0"/>
              </a:rPr>
              <a:t>decision </a:t>
            </a:r>
            <a:br>
              <a:rPr lang="en-GB" b="1" dirty="0" smtClean="0">
                <a:latin typeface="Comic Sans MS" panose="030F0702030302020204" pitchFamily="66" charset="0"/>
              </a:rPr>
            </a:br>
            <a:r>
              <a:rPr lang="en-GB" b="1" dirty="0" smtClean="0">
                <a:latin typeface="Comic Sans MS" panose="030F0702030302020204" pitchFamily="66" charset="0"/>
              </a:rPr>
              <a:t>made</a:t>
            </a:r>
            <a:r>
              <a:rPr lang="en-GB" b="1" dirty="0">
                <a:latin typeface="Comic Sans MS" panose="030F0702030302020204" pitchFamily="66" charset="0"/>
              </a:rPr>
              <a:t>?</a:t>
            </a:r>
          </a:p>
        </p:txBody>
      </p:sp>
      <p:sp>
        <p:nvSpPr>
          <p:cNvPr id="40963" name="Rectangle 3"/>
          <p:cNvSpPr>
            <a:spLocks noGrp="1" noChangeArrowheads="1"/>
          </p:cNvSpPr>
          <p:nvPr>
            <p:ph idx="1"/>
          </p:nvPr>
        </p:nvSpPr>
        <p:spPr>
          <a:xfrm>
            <a:off x="987425" y="1825625"/>
            <a:ext cx="8001000" cy="4114800"/>
          </a:xfrm>
        </p:spPr>
        <p:txBody>
          <a:bodyPr>
            <a:normAutofit fontScale="92500" lnSpcReduction="20000"/>
          </a:bodyPr>
          <a:lstStyle/>
          <a:p>
            <a:pPr>
              <a:lnSpc>
                <a:spcPct val="90000"/>
              </a:lnSpc>
              <a:buClr>
                <a:schemeClr val="tx1"/>
              </a:buClr>
              <a:buFont typeface="Wingdings" pitchFamily="2" charset="2"/>
              <a:buChar char="ü"/>
            </a:pPr>
            <a:r>
              <a:rPr lang="en-GB" sz="2400" b="1" dirty="0">
                <a:latin typeface="Comic Sans MS" pitchFamily="66" charset="0"/>
              </a:rPr>
              <a:t>Based on test </a:t>
            </a:r>
            <a:r>
              <a:rPr lang="en-GB" sz="2400" b="1" dirty="0" smtClean="0">
                <a:latin typeface="Comic Sans MS" pitchFamily="66" charset="0"/>
              </a:rPr>
              <a:t>results (107+, 323+)</a:t>
            </a:r>
            <a:endParaRPr lang="en-GB" sz="2400" b="1" dirty="0">
              <a:latin typeface="Comic Sans MS" pitchFamily="66" charset="0"/>
            </a:endParaRPr>
          </a:p>
          <a:p>
            <a:pPr>
              <a:lnSpc>
                <a:spcPct val="90000"/>
              </a:lnSpc>
              <a:buClr>
                <a:schemeClr val="tx1"/>
              </a:buClr>
              <a:buFontTx/>
              <a:buChar char="•"/>
            </a:pPr>
            <a:r>
              <a:rPr lang="en-GB" sz="2400" dirty="0">
                <a:latin typeface="Comic Sans MS" pitchFamily="66" charset="0"/>
              </a:rPr>
              <a:t>Tests are marked &amp; results are </a:t>
            </a:r>
            <a:r>
              <a:rPr lang="en-GB" sz="2400" u="sng" dirty="0">
                <a:latin typeface="Comic Sans MS" pitchFamily="66" charset="0"/>
              </a:rPr>
              <a:t>standardised</a:t>
            </a:r>
            <a:r>
              <a:rPr lang="en-GB" sz="2400" dirty="0">
                <a:latin typeface="Comic Sans MS" pitchFamily="66" charset="0"/>
              </a:rPr>
              <a:t>.</a:t>
            </a:r>
          </a:p>
          <a:p>
            <a:pPr>
              <a:lnSpc>
                <a:spcPct val="90000"/>
              </a:lnSpc>
              <a:buClr>
                <a:schemeClr val="tx1"/>
              </a:buClr>
              <a:buFontTx/>
              <a:buChar char="•"/>
            </a:pPr>
            <a:r>
              <a:rPr lang="en-GB" sz="2400" dirty="0">
                <a:latin typeface="Comic Sans MS" pitchFamily="66" charset="0"/>
              </a:rPr>
              <a:t>Age is taken into consideration/youngest not disadvantaged</a:t>
            </a:r>
          </a:p>
          <a:p>
            <a:pPr>
              <a:lnSpc>
                <a:spcPct val="90000"/>
              </a:lnSpc>
              <a:buClr>
                <a:schemeClr val="tx1"/>
              </a:buClr>
              <a:buFont typeface="Wingdings" pitchFamily="2" charset="2"/>
              <a:buChar char="ü"/>
            </a:pPr>
            <a:r>
              <a:rPr lang="en-GB" sz="2400" b="1" dirty="0">
                <a:latin typeface="Comic Sans MS" pitchFamily="66" charset="0"/>
              </a:rPr>
              <a:t>Assessment results to schools</a:t>
            </a:r>
          </a:p>
          <a:p>
            <a:pPr>
              <a:lnSpc>
                <a:spcPct val="90000"/>
              </a:lnSpc>
              <a:buClr>
                <a:schemeClr val="tx1"/>
              </a:buClr>
              <a:buFont typeface="Wingdings" pitchFamily="2" charset="2"/>
              <a:buChar char="ü"/>
            </a:pPr>
            <a:r>
              <a:rPr lang="en-GB" sz="2400" b="1" dirty="0" err="1">
                <a:latin typeface="Comic Sans MS" pitchFamily="66" charset="0"/>
              </a:rPr>
              <a:t>Headteacher</a:t>
            </a:r>
            <a:r>
              <a:rPr lang="en-GB" sz="2400" b="1" dirty="0">
                <a:latin typeface="Comic Sans MS" pitchFamily="66" charset="0"/>
              </a:rPr>
              <a:t> appeal if </a:t>
            </a:r>
            <a:r>
              <a:rPr lang="en-GB" sz="2400" b="1" dirty="0" smtClean="0">
                <a:latin typeface="Comic Sans MS" pitchFamily="66" charset="0"/>
              </a:rPr>
              <a:t>necessary </a:t>
            </a:r>
            <a:endParaRPr lang="en-GB" sz="2400" b="1" dirty="0">
              <a:latin typeface="Comic Sans MS" pitchFamily="66" charset="0"/>
            </a:endParaRPr>
          </a:p>
          <a:p>
            <a:pPr>
              <a:lnSpc>
                <a:spcPct val="90000"/>
              </a:lnSpc>
            </a:pPr>
            <a:r>
              <a:rPr lang="en-GB" sz="2400" dirty="0">
                <a:latin typeface="Comic Sans MS" pitchFamily="66" charset="0"/>
              </a:rPr>
              <a:t>Test scores</a:t>
            </a:r>
          </a:p>
          <a:p>
            <a:pPr>
              <a:lnSpc>
                <a:spcPct val="90000"/>
              </a:lnSpc>
            </a:pPr>
            <a:r>
              <a:rPr lang="en-GB" sz="2400" dirty="0">
                <a:latin typeface="Comic Sans MS" pitchFamily="66" charset="0"/>
              </a:rPr>
              <a:t>School work/reports</a:t>
            </a:r>
          </a:p>
          <a:p>
            <a:pPr>
              <a:lnSpc>
                <a:spcPct val="90000"/>
              </a:lnSpc>
            </a:pPr>
            <a:r>
              <a:rPr lang="en-GB" sz="2400" dirty="0">
                <a:latin typeface="Comic Sans MS" pitchFamily="66" charset="0"/>
              </a:rPr>
              <a:t>Writing task</a:t>
            </a:r>
          </a:p>
          <a:p>
            <a:pPr>
              <a:lnSpc>
                <a:spcPct val="90000"/>
              </a:lnSpc>
            </a:pPr>
            <a:r>
              <a:rPr lang="en-GB" sz="2400" dirty="0" err="1">
                <a:latin typeface="Comic Sans MS" pitchFamily="66" charset="0"/>
              </a:rPr>
              <a:t>Headteacher</a:t>
            </a:r>
            <a:r>
              <a:rPr lang="en-GB" sz="2400" dirty="0">
                <a:latin typeface="Comic Sans MS" pitchFamily="66" charset="0"/>
              </a:rPr>
              <a:t> comments</a:t>
            </a:r>
          </a:p>
          <a:p>
            <a:pPr>
              <a:lnSpc>
                <a:spcPct val="90000"/>
              </a:lnSpc>
              <a:buClr>
                <a:schemeClr val="tx1"/>
              </a:buClr>
              <a:buNone/>
            </a:pPr>
            <a:r>
              <a:rPr lang="en-GB" sz="2400" b="1" dirty="0" smtClean="0">
                <a:latin typeface="Comic Sans MS" pitchFamily="66" charset="0"/>
              </a:rPr>
              <a:t>Parents informed of decision </a:t>
            </a:r>
            <a:r>
              <a:rPr lang="en-GB" sz="2400" b="1" dirty="0" smtClean="0">
                <a:solidFill>
                  <a:srgbClr val="0000FF"/>
                </a:solidFill>
                <a:latin typeface="Comic Sans MS" pitchFamily="66" charset="0"/>
              </a:rPr>
              <a:t>17</a:t>
            </a:r>
            <a:r>
              <a:rPr lang="en-GB" sz="2400" b="1" baseline="30000" dirty="0" smtClean="0">
                <a:solidFill>
                  <a:srgbClr val="0000FF"/>
                </a:solidFill>
                <a:latin typeface="Comic Sans MS" pitchFamily="66" charset="0"/>
              </a:rPr>
              <a:t>th</a:t>
            </a:r>
            <a:r>
              <a:rPr lang="en-GB" sz="2400" b="1" dirty="0" smtClean="0">
                <a:solidFill>
                  <a:srgbClr val="0000FF"/>
                </a:solidFill>
                <a:latin typeface="Comic Sans MS" pitchFamily="66" charset="0"/>
              </a:rPr>
              <a:t> October </a:t>
            </a:r>
            <a:endParaRPr lang="en-GB" sz="2400" b="1" dirty="0">
              <a:solidFill>
                <a:srgbClr val="0000FF"/>
              </a:solidFill>
              <a:latin typeface="Comic Sans MS" pitchFamily="66"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0-#ppt_w/2"/>
                                          </p:val>
                                        </p:tav>
                                        <p:tav tm="100000">
                                          <p:val>
                                            <p:strVal val="#ppt_x"/>
                                          </p:val>
                                        </p:tav>
                                      </p:tavLst>
                                    </p:anim>
                                    <p:anim calcmode="lin" valueType="num">
                                      <p:cBhvr additive="base">
                                        <p:cTn id="8" dur="500" fill="hold"/>
                                        <p:tgtEl>
                                          <p:spTgt spid="4096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32" fill="hold" grpId="0" nodeType="after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 calcmode="lin" valueType="num">
                                      <p:cBhvr>
                                        <p:cTn id="12" dur="500" fill="hold"/>
                                        <p:tgtEl>
                                          <p:spTgt spid="40963">
                                            <p:txEl>
                                              <p:pRg st="0" end="0"/>
                                            </p:txEl>
                                          </p:spTgt>
                                        </p:tgtEl>
                                        <p:attrNameLst>
                                          <p:attrName>ppt_w</p:attrName>
                                        </p:attrNameLst>
                                      </p:cBhvr>
                                      <p:tavLst>
                                        <p:tav tm="0">
                                          <p:val>
                                            <p:strVal val="4*#ppt_w"/>
                                          </p:val>
                                        </p:tav>
                                        <p:tav tm="100000">
                                          <p:val>
                                            <p:strVal val="#ppt_w"/>
                                          </p:val>
                                        </p:tav>
                                      </p:tavLst>
                                    </p:anim>
                                    <p:anim calcmode="lin" valueType="num">
                                      <p:cBhvr>
                                        <p:cTn id="13" dur="500" fill="hold"/>
                                        <p:tgtEl>
                                          <p:spTgt spid="40963">
                                            <p:txEl>
                                              <p:pRg st="0" end="0"/>
                                            </p:txEl>
                                          </p:spTgt>
                                        </p:tgtEl>
                                        <p:attrNameLst>
                                          <p:attrName>ppt_h</p:attrName>
                                        </p:attrNameLst>
                                      </p:cBhvr>
                                      <p:tavLst>
                                        <p:tav tm="0">
                                          <p:val>
                                            <p:strVal val="4*#ppt_h"/>
                                          </p:val>
                                        </p:tav>
                                        <p:tav tm="100000">
                                          <p:val>
                                            <p:strVal val="#ppt_h"/>
                                          </p:val>
                                        </p:tav>
                                      </p:tavLst>
                                    </p:anim>
                                  </p:childTnLst>
                                </p:cTn>
                              </p:par>
                            </p:childTnLst>
                          </p:cTn>
                        </p:par>
                        <p:par>
                          <p:cTn id="14" fill="hold">
                            <p:stCondLst>
                              <p:cond delay="1000"/>
                            </p:stCondLst>
                            <p:childTnLst>
                              <p:par>
                                <p:cTn id="15" presetID="23" presetClass="entr" presetSubtype="32" fill="hold" grpId="0" nodeType="afterEffect">
                                  <p:stCondLst>
                                    <p:cond delay="0"/>
                                  </p:stCondLst>
                                  <p:childTnLst>
                                    <p:set>
                                      <p:cBhvr>
                                        <p:cTn id="16" dur="1" fill="hold">
                                          <p:stCondLst>
                                            <p:cond delay="0"/>
                                          </p:stCondLst>
                                        </p:cTn>
                                        <p:tgtEl>
                                          <p:spTgt spid="40963">
                                            <p:txEl>
                                              <p:pRg st="1" end="1"/>
                                            </p:txEl>
                                          </p:spTgt>
                                        </p:tgtEl>
                                        <p:attrNameLst>
                                          <p:attrName>style.visibility</p:attrName>
                                        </p:attrNameLst>
                                      </p:cBhvr>
                                      <p:to>
                                        <p:strVal val="visible"/>
                                      </p:to>
                                    </p:set>
                                    <p:anim calcmode="lin" valueType="num">
                                      <p:cBhvr>
                                        <p:cTn id="17" dur="500" fill="hold"/>
                                        <p:tgtEl>
                                          <p:spTgt spid="40963">
                                            <p:txEl>
                                              <p:pRg st="1" end="1"/>
                                            </p:txEl>
                                          </p:spTgt>
                                        </p:tgtEl>
                                        <p:attrNameLst>
                                          <p:attrName>ppt_w</p:attrName>
                                        </p:attrNameLst>
                                      </p:cBhvr>
                                      <p:tavLst>
                                        <p:tav tm="0">
                                          <p:val>
                                            <p:strVal val="4*#ppt_w"/>
                                          </p:val>
                                        </p:tav>
                                        <p:tav tm="100000">
                                          <p:val>
                                            <p:strVal val="#ppt_w"/>
                                          </p:val>
                                        </p:tav>
                                      </p:tavLst>
                                    </p:anim>
                                    <p:anim calcmode="lin" valueType="num">
                                      <p:cBhvr>
                                        <p:cTn id="18" dur="500" fill="hold"/>
                                        <p:tgtEl>
                                          <p:spTgt spid="40963">
                                            <p:txEl>
                                              <p:pRg st="1" end="1"/>
                                            </p:txEl>
                                          </p:spTgt>
                                        </p:tgtEl>
                                        <p:attrNameLst>
                                          <p:attrName>ppt_h</p:attrName>
                                        </p:attrNameLst>
                                      </p:cBhvr>
                                      <p:tavLst>
                                        <p:tav tm="0">
                                          <p:val>
                                            <p:strVal val="4*#ppt_h"/>
                                          </p:val>
                                        </p:tav>
                                        <p:tav tm="100000">
                                          <p:val>
                                            <p:strVal val="#ppt_h"/>
                                          </p:val>
                                        </p:tav>
                                      </p:tavLst>
                                    </p:anim>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40963">
                                            <p:txEl>
                                              <p:pRg st="2" end="2"/>
                                            </p:txEl>
                                          </p:spTgt>
                                        </p:tgtEl>
                                        <p:attrNameLst>
                                          <p:attrName>style.visibility</p:attrName>
                                        </p:attrNameLst>
                                      </p:cBhvr>
                                      <p:to>
                                        <p:strVal val="visible"/>
                                      </p:to>
                                    </p:set>
                                    <p:anim calcmode="lin" valueType="num">
                                      <p:cBhvr>
                                        <p:cTn id="22" dur="500" fill="hold"/>
                                        <p:tgtEl>
                                          <p:spTgt spid="40963">
                                            <p:txEl>
                                              <p:pRg st="2" end="2"/>
                                            </p:txEl>
                                          </p:spTgt>
                                        </p:tgtEl>
                                        <p:attrNameLst>
                                          <p:attrName>ppt_w</p:attrName>
                                        </p:attrNameLst>
                                      </p:cBhvr>
                                      <p:tavLst>
                                        <p:tav tm="0">
                                          <p:val>
                                            <p:strVal val="4*#ppt_w"/>
                                          </p:val>
                                        </p:tav>
                                        <p:tav tm="100000">
                                          <p:val>
                                            <p:strVal val="#ppt_w"/>
                                          </p:val>
                                        </p:tav>
                                      </p:tavLst>
                                    </p:anim>
                                    <p:anim calcmode="lin" valueType="num">
                                      <p:cBhvr>
                                        <p:cTn id="23" dur="500" fill="hold"/>
                                        <p:tgtEl>
                                          <p:spTgt spid="40963">
                                            <p:txEl>
                                              <p:pRg st="2" end="2"/>
                                            </p:txEl>
                                          </p:spTgt>
                                        </p:tgtEl>
                                        <p:attrNameLst>
                                          <p:attrName>ppt_h</p:attrName>
                                        </p:attrNameLst>
                                      </p:cBhvr>
                                      <p:tavLst>
                                        <p:tav tm="0">
                                          <p:val>
                                            <p:strVal val="4*#ppt_h"/>
                                          </p:val>
                                        </p:tav>
                                        <p:tav tm="100000">
                                          <p:val>
                                            <p:strVal val="#ppt_h"/>
                                          </p:val>
                                        </p:tav>
                                      </p:tavLst>
                                    </p:anim>
                                  </p:childTnLst>
                                </p:cTn>
                              </p:par>
                            </p:childTnLst>
                          </p:cTn>
                        </p:par>
                        <p:par>
                          <p:cTn id="24" fill="hold">
                            <p:stCondLst>
                              <p:cond delay="2000"/>
                            </p:stCondLst>
                            <p:childTnLst>
                              <p:par>
                                <p:cTn id="25" presetID="23" presetClass="entr" presetSubtype="32" fill="hold" grpId="0" nodeType="afterEffect">
                                  <p:stCondLst>
                                    <p:cond delay="0"/>
                                  </p:stCondLst>
                                  <p:childTnLst>
                                    <p:set>
                                      <p:cBhvr>
                                        <p:cTn id="26" dur="1" fill="hold">
                                          <p:stCondLst>
                                            <p:cond delay="0"/>
                                          </p:stCondLst>
                                        </p:cTn>
                                        <p:tgtEl>
                                          <p:spTgt spid="40963">
                                            <p:txEl>
                                              <p:pRg st="3" end="3"/>
                                            </p:txEl>
                                          </p:spTgt>
                                        </p:tgtEl>
                                        <p:attrNameLst>
                                          <p:attrName>style.visibility</p:attrName>
                                        </p:attrNameLst>
                                      </p:cBhvr>
                                      <p:to>
                                        <p:strVal val="visible"/>
                                      </p:to>
                                    </p:set>
                                    <p:anim calcmode="lin" valueType="num">
                                      <p:cBhvr>
                                        <p:cTn id="27" dur="500" fill="hold"/>
                                        <p:tgtEl>
                                          <p:spTgt spid="40963">
                                            <p:txEl>
                                              <p:pRg st="3" end="3"/>
                                            </p:txEl>
                                          </p:spTgt>
                                        </p:tgtEl>
                                        <p:attrNameLst>
                                          <p:attrName>ppt_w</p:attrName>
                                        </p:attrNameLst>
                                      </p:cBhvr>
                                      <p:tavLst>
                                        <p:tav tm="0">
                                          <p:val>
                                            <p:strVal val="4*#ppt_w"/>
                                          </p:val>
                                        </p:tav>
                                        <p:tav tm="100000">
                                          <p:val>
                                            <p:strVal val="#ppt_w"/>
                                          </p:val>
                                        </p:tav>
                                      </p:tavLst>
                                    </p:anim>
                                    <p:anim calcmode="lin" valueType="num">
                                      <p:cBhvr>
                                        <p:cTn id="28" dur="500" fill="hold"/>
                                        <p:tgtEl>
                                          <p:spTgt spid="40963">
                                            <p:txEl>
                                              <p:pRg st="3" end="3"/>
                                            </p:txEl>
                                          </p:spTgt>
                                        </p:tgtEl>
                                        <p:attrNameLst>
                                          <p:attrName>ppt_h</p:attrName>
                                        </p:attrNameLst>
                                      </p:cBhvr>
                                      <p:tavLst>
                                        <p:tav tm="0">
                                          <p:val>
                                            <p:strVal val="4*#ppt_h"/>
                                          </p:val>
                                        </p:tav>
                                        <p:tav tm="100000">
                                          <p:val>
                                            <p:strVal val="#ppt_h"/>
                                          </p:val>
                                        </p:tav>
                                      </p:tavLst>
                                    </p:anim>
                                  </p:childTnLst>
                                </p:cTn>
                              </p:par>
                            </p:childTnLst>
                          </p:cTn>
                        </p:par>
                        <p:par>
                          <p:cTn id="29" fill="hold">
                            <p:stCondLst>
                              <p:cond delay="2500"/>
                            </p:stCondLst>
                            <p:childTnLst>
                              <p:par>
                                <p:cTn id="30" presetID="23" presetClass="entr" presetSubtype="32" fill="hold" grpId="0" nodeType="afterEffect">
                                  <p:stCondLst>
                                    <p:cond delay="0"/>
                                  </p:stCondLst>
                                  <p:childTnLst>
                                    <p:set>
                                      <p:cBhvr>
                                        <p:cTn id="31" dur="1" fill="hold">
                                          <p:stCondLst>
                                            <p:cond delay="0"/>
                                          </p:stCondLst>
                                        </p:cTn>
                                        <p:tgtEl>
                                          <p:spTgt spid="40963">
                                            <p:txEl>
                                              <p:pRg st="4" end="4"/>
                                            </p:txEl>
                                          </p:spTgt>
                                        </p:tgtEl>
                                        <p:attrNameLst>
                                          <p:attrName>style.visibility</p:attrName>
                                        </p:attrNameLst>
                                      </p:cBhvr>
                                      <p:to>
                                        <p:strVal val="visible"/>
                                      </p:to>
                                    </p:set>
                                    <p:anim calcmode="lin" valueType="num">
                                      <p:cBhvr>
                                        <p:cTn id="32" dur="500" fill="hold"/>
                                        <p:tgtEl>
                                          <p:spTgt spid="40963">
                                            <p:txEl>
                                              <p:pRg st="4" end="4"/>
                                            </p:txEl>
                                          </p:spTgt>
                                        </p:tgtEl>
                                        <p:attrNameLst>
                                          <p:attrName>ppt_w</p:attrName>
                                        </p:attrNameLst>
                                      </p:cBhvr>
                                      <p:tavLst>
                                        <p:tav tm="0">
                                          <p:val>
                                            <p:strVal val="4*#ppt_w"/>
                                          </p:val>
                                        </p:tav>
                                        <p:tav tm="100000">
                                          <p:val>
                                            <p:strVal val="#ppt_w"/>
                                          </p:val>
                                        </p:tav>
                                      </p:tavLst>
                                    </p:anim>
                                    <p:anim calcmode="lin" valueType="num">
                                      <p:cBhvr>
                                        <p:cTn id="33" dur="500" fill="hold"/>
                                        <p:tgtEl>
                                          <p:spTgt spid="40963">
                                            <p:txEl>
                                              <p:pRg st="4" end="4"/>
                                            </p:txEl>
                                          </p:spTgt>
                                        </p:tgtEl>
                                        <p:attrNameLst>
                                          <p:attrName>ppt_h</p:attrName>
                                        </p:attrNameLst>
                                      </p:cBhvr>
                                      <p:tavLst>
                                        <p:tav tm="0">
                                          <p:val>
                                            <p:strVal val="4*#ppt_h"/>
                                          </p:val>
                                        </p:tav>
                                        <p:tav tm="100000">
                                          <p:val>
                                            <p:strVal val="#ppt_h"/>
                                          </p:val>
                                        </p:tav>
                                      </p:tavLst>
                                    </p:anim>
                                  </p:childTnLst>
                                </p:cTn>
                              </p:par>
                            </p:childTnLst>
                          </p:cTn>
                        </p:par>
                        <p:par>
                          <p:cTn id="34" fill="hold">
                            <p:stCondLst>
                              <p:cond delay="3000"/>
                            </p:stCondLst>
                            <p:childTnLst>
                              <p:par>
                                <p:cTn id="35" presetID="23" presetClass="entr" presetSubtype="32" fill="hold" grpId="0" nodeType="afterEffect">
                                  <p:stCondLst>
                                    <p:cond delay="0"/>
                                  </p:stCondLst>
                                  <p:childTnLst>
                                    <p:set>
                                      <p:cBhvr>
                                        <p:cTn id="36" dur="1" fill="hold">
                                          <p:stCondLst>
                                            <p:cond delay="0"/>
                                          </p:stCondLst>
                                        </p:cTn>
                                        <p:tgtEl>
                                          <p:spTgt spid="40963">
                                            <p:txEl>
                                              <p:pRg st="5" end="5"/>
                                            </p:txEl>
                                          </p:spTgt>
                                        </p:tgtEl>
                                        <p:attrNameLst>
                                          <p:attrName>style.visibility</p:attrName>
                                        </p:attrNameLst>
                                      </p:cBhvr>
                                      <p:to>
                                        <p:strVal val="visible"/>
                                      </p:to>
                                    </p:set>
                                    <p:anim calcmode="lin" valueType="num">
                                      <p:cBhvr>
                                        <p:cTn id="37" dur="500" fill="hold"/>
                                        <p:tgtEl>
                                          <p:spTgt spid="40963">
                                            <p:txEl>
                                              <p:pRg st="5" end="5"/>
                                            </p:txEl>
                                          </p:spTgt>
                                        </p:tgtEl>
                                        <p:attrNameLst>
                                          <p:attrName>ppt_w</p:attrName>
                                        </p:attrNameLst>
                                      </p:cBhvr>
                                      <p:tavLst>
                                        <p:tav tm="0">
                                          <p:val>
                                            <p:strVal val="4*#ppt_w"/>
                                          </p:val>
                                        </p:tav>
                                        <p:tav tm="100000">
                                          <p:val>
                                            <p:strVal val="#ppt_w"/>
                                          </p:val>
                                        </p:tav>
                                      </p:tavLst>
                                    </p:anim>
                                    <p:anim calcmode="lin" valueType="num">
                                      <p:cBhvr>
                                        <p:cTn id="38" dur="500" fill="hold"/>
                                        <p:tgtEl>
                                          <p:spTgt spid="40963">
                                            <p:txEl>
                                              <p:pRg st="5" end="5"/>
                                            </p:txEl>
                                          </p:spTgt>
                                        </p:tgtEl>
                                        <p:attrNameLst>
                                          <p:attrName>ppt_h</p:attrName>
                                        </p:attrNameLst>
                                      </p:cBhvr>
                                      <p:tavLst>
                                        <p:tav tm="0">
                                          <p:val>
                                            <p:strVal val="4*#ppt_h"/>
                                          </p:val>
                                        </p:tav>
                                        <p:tav tm="100000">
                                          <p:val>
                                            <p:strVal val="#ppt_h"/>
                                          </p:val>
                                        </p:tav>
                                      </p:tavLst>
                                    </p:anim>
                                  </p:childTnLst>
                                </p:cTn>
                              </p:par>
                            </p:childTnLst>
                          </p:cTn>
                        </p:par>
                        <p:par>
                          <p:cTn id="39" fill="hold">
                            <p:stCondLst>
                              <p:cond delay="3500"/>
                            </p:stCondLst>
                            <p:childTnLst>
                              <p:par>
                                <p:cTn id="40" presetID="23" presetClass="entr" presetSubtype="32" fill="hold" grpId="0" nodeType="afterEffect">
                                  <p:stCondLst>
                                    <p:cond delay="0"/>
                                  </p:stCondLst>
                                  <p:childTnLst>
                                    <p:set>
                                      <p:cBhvr>
                                        <p:cTn id="41" dur="1" fill="hold">
                                          <p:stCondLst>
                                            <p:cond delay="0"/>
                                          </p:stCondLst>
                                        </p:cTn>
                                        <p:tgtEl>
                                          <p:spTgt spid="40963">
                                            <p:txEl>
                                              <p:pRg st="6" end="6"/>
                                            </p:txEl>
                                          </p:spTgt>
                                        </p:tgtEl>
                                        <p:attrNameLst>
                                          <p:attrName>style.visibility</p:attrName>
                                        </p:attrNameLst>
                                      </p:cBhvr>
                                      <p:to>
                                        <p:strVal val="visible"/>
                                      </p:to>
                                    </p:set>
                                    <p:anim calcmode="lin" valueType="num">
                                      <p:cBhvr>
                                        <p:cTn id="42" dur="500" fill="hold"/>
                                        <p:tgtEl>
                                          <p:spTgt spid="40963">
                                            <p:txEl>
                                              <p:pRg st="6" end="6"/>
                                            </p:txEl>
                                          </p:spTgt>
                                        </p:tgtEl>
                                        <p:attrNameLst>
                                          <p:attrName>ppt_w</p:attrName>
                                        </p:attrNameLst>
                                      </p:cBhvr>
                                      <p:tavLst>
                                        <p:tav tm="0">
                                          <p:val>
                                            <p:strVal val="4*#ppt_w"/>
                                          </p:val>
                                        </p:tav>
                                        <p:tav tm="100000">
                                          <p:val>
                                            <p:strVal val="#ppt_w"/>
                                          </p:val>
                                        </p:tav>
                                      </p:tavLst>
                                    </p:anim>
                                    <p:anim calcmode="lin" valueType="num">
                                      <p:cBhvr>
                                        <p:cTn id="43" dur="500" fill="hold"/>
                                        <p:tgtEl>
                                          <p:spTgt spid="40963">
                                            <p:txEl>
                                              <p:pRg st="6" end="6"/>
                                            </p:txEl>
                                          </p:spTgt>
                                        </p:tgtEl>
                                        <p:attrNameLst>
                                          <p:attrName>ppt_h</p:attrName>
                                        </p:attrNameLst>
                                      </p:cBhvr>
                                      <p:tavLst>
                                        <p:tav tm="0">
                                          <p:val>
                                            <p:strVal val="4*#ppt_h"/>
                                          </p:val>
                                        </p:tav>
                                        <p:tav tm="100000">
                                          <p:val>
                                            <p:strVal val="#ppt_h"/>
                                          </p:val>
                                        </p:tav>
                                      </p:tavLst>
                                    </p:anim>
                                  </p:childTnLst>
                                </p:cTn>
                              </p:par>
                            </p:childTnLst>
                          </p:cTn>
                        </p:par>
                        <p:par>
                          <p:cTn id="44" fill="hold">
                            <p:stCondLst>
                              <p:cond delay="4000"/>
                            </p:stCondLst>
                            <p:childTnLst>
                              <p:par>
                                <p:cTn id="45" presetID="23" presetClass="entr" presetSubtype="32" fill="hold" grpId="0" nodeType="afterEffect">
                                  <p:stCondLst>
                                    <p:cond delay="0"/>
                                  </p:stCondLst>
                                  <p:childTnLst>
                                    <p:set>
                                      <p:cBhvr>
                                        <p:cTn id="46" dur="1" fill="hold">
                                          <p:stCondLst>
                                            <p:cond delay="0"/>
                                          </p:stCondLst>
                                        </p:cTn>
                                        <p:tgtEl>
                                          <p:spTgt spid="40963">
                                            <p:txEl>
                                              <p:pRg st="7" end="7"/>
                                            </p:txEl>
                                          </p:spTgt>
                                        </p:tgtEl>
                                        <p:attrNameLst>
                                          <p:attrName>style.visibility</p:attrName>
                                        </p:attrNameLst>
                                      </p:cBhvr>
                                      <p:to>
                                        <p:strVal val="visible"/>
                                      </p:to>
                                    </p:set>
                                    <p:anim calcmode="lin" valueType="num">
                                      <p:cBhvr>
                                        <p:cTn id="47" dur="500" fill="hold"/>
                                        <p:tgtEl>
                                          <p:spTgt spid="40963">
                                            <p:txEl>
                                              <p:pRg st="7" end="7"/>
                                            </p:txEl>
                                          </p:spTgt>
                                        </p:tgtEl>
                                        <p:attrNameLst>
                                          <p:attrName>ppt_w</p:attrName>
                                        </p:attrNameLst>
                                      </p:cBhvr>
                                      <p:tavLst>
                                        <p:tav tm="0">
                                          <p:val>
                                            <p:strVal val="4*#ppt_w"/>
                                          </p:val>
                                        </p:tav>
                                        <p:tav tm="100000">
                                          <p:val>
                                            <p:strVal val="#ppt_w"/>
                                          </p:val>
                                        </p:tav>
                                      </p:tavLst>
                                    </p:anim>
                                    <p:anim calcmode="lin" valueType="num">
                                      <p:cBhvr>
                                        <p:cTn id="48" dur="500" fill="hold"/>
                                        <p:tgtEl>
                                          <p:spTgt spid="40963">
                                            <p:txEl>
                                              <p:pRg st="7" end="7"/>
                                            </p:txEl>
                                          </p:spTgt>
                                        </p:tgtEl>
                                        <p:attrNameLst>
                                          <p:attrName>ppt_h</p:attrName>
                                        </p:attrNameLst>
                                      </p:cBhvr>
                                      <p:tavLst>
                                        <p:tav tm="0">
                                          <p:val>
                                            <p:strVal val="4*#ppt_h"/>
                                          </p:val>
                                        </p:tav>
                                        <p:tav tm="100000">
                                          <p:val>
                                            <p:strVal val="#ppt_h"/>
                                          </p:val>
                                        </p:tav>
                                      </p:tavLst>
                                    </p:anim>
                                  </p:childTnLst>
                                </p:cTn>
                              </p:par>
                            </p:childTnLst>
                          </p:cTn>
                        </p:par>
                        <p:par>
                          <p:cTn id="49" fill="hold">
                            <p:stCondLst>
                              <p:cond delay="4500"/>
                            </p:stCondLst>
                            <p:childTnLst>
                              <p:par>
                                <p:cTn id="50" presetID="23" presetClass="entr" presetSubtype="32" fill="hold" grpId="0" nodeType="afterEffect">
                                  <p:stCondLst>
                                    <p:cond delay="0"/>
                                  </p:stCondLst>
                                  <p:childTnLst>
                                    <p:set>
                                      <p:cBhvr>
                                        <p:cTn id="51" dur="1" fill="hold">
                                          <p:stCondLst>
                                            <p:cond delay="0"/>
                                          </p:stCondLst>
                                        </p:cTn>
                                        <p:tgtEl>
                                          <p:spTgt spid="40963">
                                            <p:txEl>
                                              <p:pRg st="8" end="8"/>
                                            </p:txEl>
                                          </p:spTgt>
                                        </p:tgtEl>
                                        <p:attrNameLst>
                                          <p:attrName>style.visibility</p:attrName>
                                        </p:attrNameLst>
                                      </p:cBhvr>
                                      <p:to>
                                        <p:strVal val="visible"/>
                                      </p:to>
                                    </p:set>
                                    <p:anim calcmode="lin" valueType="num">
                                      <p:cBhvr>
                                        <p:cTn id="52" dur="500" fill="hold"/>
                                        <p:tgtEl>
                                          <p:spTgt spid="40963">
                                            <p:txEl>
                                              <p:pRg st="8" end="8"/>
                                            </p:txEl>
                                          </p:spTgt>
                                        </p:tgtEl>
                                        <p:attrNameLst>
                                          <p:attrName>ppt_w</p:attrName>
                                        </p:attrNameLst>
                                      </p:cBhvr>
                                      <p:tavLst>
                                        <p:tav tm="0">
                                          <p:val>
                                            <p:strVal val="4*#ppt_w"/>
                                          </p:val>
                                        </p:tav>
                                        <p:tav tm="100000">
                                          <p:val>
                                            <p:strVal val="#ppt_w"/>
                                          </p:val>
                                        </p:tav>
                                      </p:tavLst>
                                    </p:anim>
                                    <p:anim calcmode="lin" valueType="num">
                                      <p:cBhvr>
                                        <p:cTn id="53" dur="500" fill="hold"/>
                                        <p:tgtEl>
                                          <p:spTgt spid="40963">
                                            <p:txEl>
                                              <p:pRg st="8" end="8"/>
                                            </p:txEl>
                                          </p:spTgt>
                                        </p:tgtEl>
                                        <p:attrNameLst>
                                          <p:attrName>ppt_h</p:attrName>
                                        </p:attrNameLst>
                                      </p:cBhvr>
                                      <p:tavLst>
                                        <p:tav tm="0">
                                          <p:val>
                                            <p:strVal val="4*#ppt_h"/>
                                          </p:val>
                                        </p:tav>
                                        <p:tav tm="100000">
                                          <p:val>
                                            <p:strVal val="#ppt_h"/>
                                          </p:val>
                                        </p:tav>
                                      </p:tavLst>
                                    </p:anim>
                                  </p:childTnLst>
                                </p:cTn>
                              </p:par>
                            </p:childTnLst>
                          </p:cTn>
                        </p:par>
                        <p:par>
                          <p:cTn id="54" fill="hold">
                            <p:stCondLst>
                              <p:cond delay="5000"/>
                            </p:stCondLst>
                            <p:childTnLst>
                              <p:par>
                                <p:cTn id="55" presetID="23" presetClass="entr" presetSubtype="32" fill="hold" grpId="0" nodeType="afterEffect">
                                  <p:stCondLst>
                                    <p:cond delay="0"/>
                                  </p:stCondLst>
                                  <p:childTnLst>
                                    <p:set>
                                      <p:cBhvr>
                                        <p:cTn id="56" dur="1" fill="hold">
                                          <p:stCondLst>
                                            <p:cond delay="0"/>
                                          </p:stCondLst>
                                        </p:cTn>
                                        <p:tgtEl>
                                          <p:spTgt spid="40963">
                                            <p:txEl>
                                              <p:pRg st="9" end="9"/>
                                            </p:txEl>
                                          </p:spTgt>
                                        </p:tgtEl>
                                        <p:attrNameLst>
                                          <p:attrName>style.visibility</p:attrName>
                                        </p:attrNameLst>
                                      </p:cBhvr>
                                      <p:to>
                                        <p:strVal val="visible"/>
                                      </p:to>
                                    </p:set>
                                    <p:anim calcmode="lin" valueType="num">
                                      <p:cBhvr>
                                        <p:cTn id="57" dur="500" fill="hold"/>
                                        <p:tgtEl>
                                          <p:spTgt spid="40963">
                                            <p:txEl>
                                              <p:pRg st="9" end="9"/>
                                            </p:txEl>
                                          </p:spTgt>
                                        </p:tgtEl>
                                        <p:attrNameLst>
                                          <p:attrName>ppt_w</p:attrName>
                                        </p:attrNameLst>
                                      </p:cBhvr>
                                      <p:tavLst>
                                        <p:tav tm="0">
                                          <p:val>
                                            <p:strVal val="4*#ppt_w"/>
                                          </p:val>
                                        </p:tav>
                                        <p:tav tm="100000">
                                          <p:val>
                                            <p:strVal val="#ppt_w"/>
                                          </p:val>
                                        </p:tav>
                                      </p:tavLst>
                                    </p:anim>
                                    <p:anim calcmode="lin" valueType="num">
                                      <p:cBhvr>
                                        <p:cTn id="58" dur="500" fill="hold"/>
                                        <p:tgtEl>
                                          <p:spTgt spid="40963">
                                            <p:txEl>
                                              <p:pRg st="9" end="9"/>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066800" y="198438"/>
            <a:ext cx="6494462" cy="1462087"/>
          </a:xfrm>
        </p:spPr>
        <p:txBody>
          <a:bodyPr/>
          <a:lstStyle/>
          <a:p>
            <a:r>
              <a:rPr lang="en-GB" sz="5400" b="1" dirty="0" smtClean="0">
                <a:latin typeface="Comic Sans MS" panose="030F0702030302020204" pitchFamily="66" charset="0"/>
              </a:rPr>
              <a:t>The Kent Test</a:t>
            </a:r>
            <a:endParaRPr lang="en-GB" sz="5400" b="1" dirty="0">
              <a:latin typeface="Comic Sans MS" panose="030F0702030302020204" pitchFamily="66" charset="0"/>
            </a:endParaRPr>
          </a:p>
        </p:txBody>
      </p:sp>
      <p:sp>
        <p:nvSpPr>
          <p:cNvPr id="106499" name="Rectangle 3"/>
          <p:cNvSpPr>
            <a:spLocks noGrp="1" noChangeArrowheads="1"/>
          </p:cNvSpPr>
          <p:nvPr>
            <p:ph idx="1"/>
          </p:nvPr>
        </p:nvSpPr>
        <p:spPr>
          <a:xfrm>
            <a:off x="533400" y="1981200"/>
            <a:ext cx="8305800" cy="4114800"/>
          </a:xfrm>
        </p:spPr>
        <p:txBody>
          <a:bodyPr/>
          <a:lstStyle/>
          <a:p>
            <a:r>
              <a:rPr lang="en-GB" sz="2800" b="1" dirty="0" smtClean="0">
                <a:latin typeface="Comic Sans MS" pitchFamily="66" charset="0"/>
              </a:rPr>
              <a:t>If you want your child to sit the tests – we would advise you to practise!</a:t>
            </a:r>
          </a:p>
          <a:p>
            <a:pPr>
              <a:buNone/>
            </a:pPr>
            <a:endParaRPr lang="en-GB" sz="1200" b="1" dirty="0" smtClean="0">
              <a:latin typeface="Comic Sans MS" pitchFamily="66" charset="0"/>
            </a:endParaRPr>
          </a:p>
          <a:p>
            <a:r>
              <a:rPr lang="en-GB" sz="2800" b="1" dirty="0" smtClean="0">
                <a:solidFill>
                  <a:srgbClr val="0000FF"/>
                </a:solidFill>
                <a:latin typeface="Comic Sans MS" pitchFamily="66" charset="0"/>
              </a:rPr>
              <a:t>NEW Test introduced in 2014 </a:t>
            </a:r>
            <a:r>
              <a:rPr lang="en-GB" sz="2800" b="1" dirty="0" smtClean="0">
                <a:latin typeface="Comic Sans MS" pitchFamily="66" charset="0"/>
              </a:rPr>
              <a:t>… if you feel your child has the ability to achieve in a Grammar School setting then prepare them for the tests they will need to take to get there! </a:t>
            </a:r>
          </a:p>
          <a:p>
            <a:r>
              <a:rPr lang="en-GB" sz="2800" b="1" dirty="0" smtClean="0">
                <a:latin typeface="Comic Sans MS" pitchFamily="66" charset="0"/>
              </a:rPr>
              <a:t>Special arrangements deadline </a:t>
            </a:r>
            <a:r>
              <a:rPr lang="en-GB" sz="2800" b="1" dirty="0" smtClean="0">
                <a:solidFill>
                  <a:srgbClr val="0000FF"/>
                </a:solidFill>
                <a:latin typeface="Comic Sans MS" pitchFamily="66" charset="0"/>
              </a:rPr>
              <a:t>10th July</a:t>
            </a:r>
            <a:endParaRPr lang="en-GB" sz="2800" b="1" dirty="0">
              <a:solidFill>
                <a:srgbClr val="0000FF"/>
              </a:solidFill>
              <a:latin typeface="Comic Sans MS" pitchFamily="66" charset="0"/>
            </a:endParaRPr>
          </a:p>
          <a:p>
            <a:pPr>
              <a:buFont typeface="Wingdings" pitchFamily="2" charset="2"/>
              <a:buNone/>
            </a:pPr>
            <a:endParaRPr lang="en-GB" sz="2800" dirty="0">
              <a:solidFill>
                <a:schemeClr val="hlink"/>
              </a:solidFill>
              <a:latin typeface="Bradley Hand ITC" pitchFamily="66" charset="0"/>
            </a:endParaRPr>
          </a:p>
          <a:p>
            <a:pPr>
              <a:buFont typeface="Wingdings" pitchFamily="2" charset="2"/>
              <a:buNone/>
            </a:pPr>
            <a:endParaRPr lang="en-GB" sz="2800" dirty="0">
              <a:solidFill>
                <a:schemeClr val="hlink"/>
              </a:solidFill>
              <a:latin typeface="Bradley Hand ITC" pitchFamily="66"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additive="base">
                                        <p:cTn id="7" dur="500" fill="hold"/>
                                        <p:tgtEl>
                                          <p:spTgt spid="106498"/>
                                        </p:tgtEl>
                                        <p:attrNameLst>
                                          <p:attrName>ppt_x</p:attrName>
                                        </p:attrNameLst>
                                      </p:cBhvr>
                                      <p:tavLst>
                                        <p:tav tm="0">
                                          <p:val>
                                            <p:strVal val="0-#ppt_w/2"/>
                                          </p:val>
                                        </p:tav>
                                        <p:tav tm="100000">
                                          <p:val>
                                            <p:strVal val="#ppt_x"/>
                                          </p:val>
                                        </p:tav>
                                      </p:tavLst>
                                    </p:anim>
                                    <p:anim calcmode="lin" valueType="num">
                                      <p:cBhvr additive="base">
                                        <p:cTn id="8" dur="500" fill="hold"/>
                                        <p:tgtEl>
                                          <p:spTgt spid="1064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762000" y="215900"/>
            <a:ext cx="7154862" cy="1462087"/>
          </a:xfrm>
        </p:spPr>
        <p:txBody>
          <a:bodyPr>
            <a:normAutofit fontScale="90000"/>
          </a:bodyPr>
          <a:lstStyle/>
          <a:p>
            <a:pPr algn="ctr"/>
            <a:r>
              <a:rPr lang="en-GB" sz="5400" b="1" dirty="0">
                <a:latin typeface="Comic Sans MS" panose="030F0702030302020204" pitchFamily="66" charset="0"/>
              </a:rPr>
              <a:t>The </a:t>
            </a:r>
            <a:r>
              <a:rPr lang="en-GB" sz="5400" b="1" dirty="0" smtClean="0">
                <a:latin typeface="Comic Sans MS" panose="030F0702030302020204" pitchFamily="66" charset="0"/>
              </a:rPr>
              <a:t>Kent Test:</a:t>
            </a:r>
            <a:br>
              <a:rPr lang="en-GB" sz="5400" b="1" dirty="0" smtClean="0">
                <a:latin typeface="Comic Sans MS" panose="030F0702030302020204" pitchFamily="66" charset="0"/>
              </a:rPr>
            </a:br>
            <a:r>
              <a:rPr lang="en-GB" sz="5400" b="1" dirty="0" smtClean="0">
                <a:latin typeface="Comic Sans MS" panose="030F0702030302020204" pitchFamily="66" charset="0"/>
              </a:rPr>
              <a:t>Key Dates</a:t>
            </a:r>
            <a:endParaRPr lang="en-GB" sz="5400" b="1" dirty="0">
              <a:latin typeface="Comic Sans MS" panose="030F0702030302020204" pitchFamily="66" charset="0"/>
            </a:endParaRPr>
          </a:p>
        </p:txBody>
      </p:sp>
      <p:sp>
        <p:nvSpPr>
          <p:cNvPr id="57347" name="Rectangle 3"/>
          <p:cNvSpPr>
            <a:spLocks noGrp="1" noChangeArrowheads="1"/>
          </p:cNvSpPr>
          <p:nvPr>
            <p:ph idx="1"/>
          </p:nvPr>
        </p:nvSpPr>
        <p:spPr>
          <a:xfrm>
            <a:off x="381000" y="1778000"/>
            <a:ext cx="8580438" cy="5105400"/>
          </a:xfrm>
        </p:spPr>
        <p:txBody>
          <a:bodyPr>
            <a:normAutofit/>
          </a:bodyPr>
          <a:lstStyle/>
          <a:p>
            <a:pPr>
              <a:lnSpc>
                <a:spcPct val="80000"/>
              </a:lnSpc>
            </a:pPr>
            <a:r>
              <a:rPr lang="en-GB" sz="2400" b="1" dirty="0" smtClean="0">
                <a:latin typeface="Comic Sans MS" pitchFamily="66" charset="0"/>
              </a:rPr>
              <a:t>   Register online </a:t>
            </a:r>
            <a:r>
              <a:rPr lang="en-GB" sz="2400" b="1" dirty="0" smtClean="0">
                <a:solidFill>
                  <a:srgbClr val="0000FF"/>
                </a:solidFill>
                <a:latin typeface="Comic Sans MS" pitchFamily="66" charset="0"/>
              </a:rPr>
              <a:t>3</a:t>
            </a:r>
            <a:r>
              <a:rPr lang="en-GB" sz="2400" b="1" baseline="30000" dirty="0" smtClean="0">
                <a:solidFill>
                  <a:srgbClr val="0000FF"/>
                </a:solidFill>
                <a:latin typeface="Comic Sans MS" pitchFamily="66" charset="0"/>
              </a:rPr>
              <a:t>rd</a:t>
            </a:r>
            <a:r>
              <a:rPr lang="en-GB" sz="2400" b="1" dirty="0" smtClean="0">
                <a:solidFill>
                  <a:srgbClr val="0000FF"/>
                </a:solidFill>
                <a:latin typeface="Comic Sans MS" pitchFamily="66" charset="0"/>
              </a:rPr>
              <a:t>  June </a:t>
            </a:r>
            <a:r>
              <a:rPr lang="en-GB" sz="2400" b="1" dirty="0" smtClean="0">
                <a:latin typeface="Comic Sans MS" pitchFamily="66" charset="0"/>
              </a:rPr>
              <a:t>to </a:t>
            </a:r>
            <a:r>
              <a:rPr lang="en-GB" sz="2400" b="1" dirty="0" smtClean="0">
                <a:solidFill>
                  <a:srgbClr val="0000FF"/>
                </a:solidFill>
                <a:latin typeface="Comic Sans MS" pitchFamily="66" charset="0"/>
              </a:rPr>
              <a:t>3</a:t>
            </a:r>
            <a:r>
              <a:rPr lang="en-GB" sz="2400" b="1" baseline="30000" dirty="0" smtClean="0">
                <a:solidFill>
                  <a:srgbClr val="0000FF"/>
                </a:solidFill>
                <a:latin typeface="Comic Sans MS" pitchFamily="66" charset="0"/>
              </a:rPr>
              <a:t>rd</a:t>
            </a:r>
            <a:r>
              <a:rPr lang="en-GB" sz="2400" b="1" dirty="0" smtClean="0">
                <a:solidFill>
                  <a:srgbClr val="0000FF"/>
                </a:solidFill>
                <a:latin typeface="Comic Sans MS" pitchFamily="66" charset="0"/>
              </a:rPr>
              <a:t>  July </a:t>
            </a:r>
            <a:r>
              <a:rPr lang="en-GB" sz="2400" b="1" dirty="0">
                <a:latin typeface="Comic Sans MS" pitchFamily="66" charset="0"/>
              </a:rPr>
              <a:t>if you wish for your child to </a:t>
            </a:r>
            <a:r>
              <a:rPr lang="en-GB" sz="2400" b="1" dirty="0" smtClean="0">
                <a:latin typeface="Comic Sans MS" pitchFamily="66" charset="0"/>
              </a:rPr>
              <a:t>sit the Kent Test (to assess suitability for grammar school place)</a:t>
            </a:r>
          </a:p>
          <a:p>
            <a:pPr>
              <a:lnSpc>
                <a:spcPct val="80000"/>
              </a:lnSpc>
            </a:pPr>
            <a:r>
              <a:rPr lang="en-GB" sz="2400" b="1" dirty="0" smtClean="0">
                <a:latin typeface="Comic Sans MS" pitchFamily="66" charset="0"/>
              </a:rPr>
              <a:t>If in doubt, register – can withdraw on the day.</a:t>
            </a:r>
          </a:p>
          <a:p>
            <a:pPr>
              <a:lnSpc>
                <a:spcPct val="80000"/>
              </a:lnSpc>
            </a:pPr>
            <a:endParaRPr lang="en-GB" sz="900" b="1" dirty="0">
              <a:solidFill>
                <a:srgbClr val="0000FF"/>
              </a:solidFill>
              <a:latin typeface="Comic Sans MS" pitchFamily="66" charset="0"/>
            </a:endParaRPr>
          </a:p>
          <a:p>
            <a:pPr>
              <a:lnSpc>
                <a:spcPct val="80000"/>
              </a:lnSpc>
            </a:pPr>
            <a:r>
              <a:rPr lang="en-GB" sz="2400" b="1" dirty="0" smtClean="0">
                <a:latin typeface="Comic Sans MS" pitchFamily="66" charset="0"/>
              </a:rPr>
              <a:t>Your </a:t>
            </a:r>
            <a:r>
              <a:rPr lang="en-GB" sz="2400" b="1" dirty="0">
                <a:latin typeface="Comic Sans MS" pitchFamily="66" charset="0"/>
              </a:rPr>
              <a:t>child’s </a:t>
            </a:r>
            <a:r>
              <a:rPr lang="en-GB" sz="2400" b="1" dirty="0" smtClean="0">
                <a:latin typeface="Comic Sans MS" pitchFamily="66" charset="0"/>
              </a:rPr>
              <a:t>Y5 teachers </a:t>
            </a:r>
            <a:r>
              <a:rPr lang="en-GB" sz="2400" b="1" dirty="0">
                <a:latin typeface="Comic Sans MS" pitchFamily="66" charset="0"/>
              </a:rPr>
              <a:t>will </a:t>
            </a:r>
            <a:r>
              <a:rPr lang="en-GB" sz="2400" b="1" u="sng" dirty="0" smtClean="0">
                <a:latin typeface="Comic Sans MS" pitchFamily="66" charset="0"/>
              </a:rPr>
              <a:t>give an opinion </a:t>
            </a:r>
            <a:r>
              <a:rPr lang="en-GB" sz="2400" b="1" dirty="0" smtClean="0">
                <a:latin typeface="Comic Sans MS" pitchFamily="66" charset="0"/>
              </a:rPr>
              <a:t>as </a:t>
            </a:r>
            <a:r>
              <a:rPr lang="en-GB" sz="2400" b="1" dirty="0">
                <a:latin typeface="Comic Sans MS" pitchFamily="66" charset="0"/>
              </a:rPr>
              <a:t>to which type of education your child is best suited </a:t>
            </a:r>
            <a:r>
              <a:rPr lang="en-GB" sz="2400" b="1" dirty="0" smtClean="0">
                <a:latin typeface="Comic Sans MS" pitchFamily="66" charset="0"/>
              </a:rPr>
              <a:t>to. NVR test results and SATs scores are good indicators.</a:t>
            </a:r>
            <a:endParaRPr lang="en-GB" sz="2400" b="1" dirty="0">
              <a:latin typeface="Comic Sans MS" pitchFamily="66" charset="0"/>
            </a:endParaRPr>
          </a:p>
          <a:p>
            <a:pPr>
              <a:lnSpc>
                <a:spcPct val="80000"/>
              </a:lnSpc>
              <a:buFont typeface="Wingdings" pitchFamily="2" charset="2"/>
              <a:buNone/>
            </a:pPr>
            <a:endParaRPr lang="en-GB" sz="800" b="1" dirty="0">
              <a:latin typeface="Comic Sans MS" pitchFamily="66" charset="0"/>
            </a:endParaRPr>
          </a:p>
          <a:p>
            <a:pPr>
              <a:lnSpc>
                <a:spcPct val="80000"/>
              </a:lnSpc>
            </a:pPr>
            <a:r>
              <a:rPr lang="en-GB" sz="2400" b="1" dirty="0">
                <a:latin typeface="Comic Sans MS" pitchFamily="66" charset="0"/>
              </a:rPr>
              <a:t>Testing </a:t>
            </a:r>
            <a:r>
              <a:rPr lang="en-GB" sz="2400" b="1" dirty="0" smtClean="0">
                <a:latin typeface="Comic Sans MS" pitchFamily="66" charset="0"/>
              </a:rPr>
              <a:t>–</a:t>
            </a:r>
            <a:r>
              <a:rPr lang="en-GB" sz="2400" b="1" dirty="0" smtClean="0">
                <a:solidFill>
                  <a:srgbClr val="0000FF"/>
                </a:solidFill>
                <a:latin typeface="Comic Sans MS" pitchFamily="66" charset="0"/>
              </a:rPr>
              <a:t>12</a:t>
            </a:r>
            <a:r>
              <a:rPr lang="en-GB" sz="2400" b="1" baseline="30000" dirty="0" smtClean="0">
                <a:solidFill>
                  <a:srgbClr val="0000FF"/>
                </a:solidFill>
                <a:latin typeface="Comic Sans MS" pitchFamily="66" charset="0"/>
              </a:rPr>
              <a:t>th</a:t>
            </a:r>
            <a:r>
              <a:rPr lang="en-GB" sz="2400" b="1" dirty="0" smtClean="0">
                <a:solidFill>
                  <a:srgbClr val="0000FF"/>
                </a:solidFill>
                <a:latin typeface="Comic Sans MS" pitchFamily="66" charset="0"/>
              </a:rPr>
              <a:t> Sept 2019 		</a:t>
            </a:r>
          </a:p>
          <a:p>
            <a:pPr>
              <a:lnSpc>
                <a:spcPct val="80000"/>
              </a:lnSpc>
            </a:pPr>
            <a:r>
              <a:rPr lang="en-GB" sz="2400" b="1" dirty="0" smtClean="0">
                <a:solidFill>
                  <a:srgbClr val="0000FF"/>
                </a:solidFill>
                <a:latin typeface="Comic Sans MS" pitchFamily="66" charset="0"/>
              </a:rPr>
              <a:t>17</a:t>
            </a:r>
            <a:r>
              <a:rPr lang="en-GB" sz="2400" b="1" baseline="30000" dirty="0" smtClean="0">
                <a:solidFill>
                  <a:srgbClr val="0000FF"/>
                </a:solidFill>
                <a:latin typeface="Comic Sans MS" pitchFamily="66" charset="0"/>
              </a:rPr>
              <a:t>th</a:t>
            </a:r>
            <a:r>
              <a:rPr lang="en-GB" sz="2400" b="1" dirty="0" smtClean="0">
                <a:solidFill>
                  <a:srgbClr val="0000FF"/>
                </a:solidFill>
                <a:latin typeface="Comic Sans MS" pitchFamily="66" charset="0"/>
              </a:rPr>
              <a:t> October </a:t>
            </a:r>
            <a:r>
              <a:rPr lang="en-GB" sz="2400" b="1" dirty="0" smtClean="0">
                <a:latin typeface="Comic Sans MS" pitchFamily="66" charset="0"/>
              </a:rPr>
              <a:t>– </a:t>
            </a:r>
            <a:r>
              <a:rPr lang="en-GB" sz="2400" b="1" dirty="0">
                <a:latin typeface="Comic Sans MS" pitchFamily="66" charset="0"/>
              </a:rPr>
              <a:t>Parents notified of assessment </a:t>
            </a:r>
            <a:r>
              <a:rPr lang="en-GB" sz="2400" b="1" dirty="0" smtClean="0">
                <a:latin typeface="Comic Sans MS" pitchFamily="66" charset="0"/>
              </a:rPr>
              <a:t>results (by email by 4pm…</a:t>
            </a:r>
            <a:r>
              <a:rPr lang="en-GB" sz="2400" b="1" dirty="0" err="1" smtClean="0">
                <a:latin typeface="Comic Sans MS" pitchFamily="66" charset="0"/>
              </a:rPr>
              <a:t>ish</a:t>
            </a:r>
            <a:r>
              <a:rPr lang="en-GB" sz="2400" b="1" dirty="0" smtClean="0">
                <a:latin typeface="Comic Sans MS" pitchFamily="66" charset="0"/>
              </a:rPr>
              <a:t>)</a:t>
            </a:r>
            <a:endParaRPr lang="en-GB" sz="2400" b="1" dirty="0">
              <a:latin typeface="Comic Sans MS" pitchFamily="66" charset="0"/>
            </a:endParaRPr>
          </a:p>
          <a:p>
            <a:pPr>
              <a:lnSpc>
                <a:spcPct val="80000"/>
              </a:lnSpc>
              <a:buFont typeface="Wingdings" pitchFamily="2" charset="2"/>
              <a:buNone/>
            </a:pPr>
            <a:endParaRPr lang="en-GB" sz="2400" b="1" dirty="0">
              <a:latin typeface="Comic Sans MS" pitchFamily="66" charset="0"/>
            </a:endParaRPr>
          </a:p>
          <a:p>
            <a:pPr>
              <a:lnSpc>
                <a:spcPct val="80000"/>
              </a:lnSpc>
            </a:pPr>
            <a:r>
              <a:rPr lang="en-GB" sz="1400" b="1" dirty="0"/>
              <a:t>http://www.kent.gov.uk/education-and-children/schools/school-places/kent-test</a:t>
            </a:r>
          </a:p>
          <a:p>
            <a:pPr>
              <a:lnSpc>
                <a:spcPct val="80000"/>
              </a:lnSpc>
            </a:pPr>
            <a:endParaRPr lang="en-GB" sz="1400" b="1"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0-#ppt_w/2"/>
                                          </p:val>
                                        </p:tav>
                                        <p:tav tm="100000">
                                          <p:val>
                                            <p:strVal val="#ppt_x"/>
                                          </p:val>
                                        </p:tav>
                                      </p:tavLst>
                                    </p:anim>
                                    <p:anim calcmode="lin" valueType="num">
                                      <p:cBhvr additive="base">
                                        <p:cTn id="8" dur="500" fill="hold"/>
                                        <p:tgtEl>
                                          <p:spTgt spid="573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 calcmode="lin" valueType="num">
                                      <p:cBhvr additive="base">
                                        <p:cTn id="12" dur="500" fill="hold"/>
                                        <p:tgtEl>
                                          <p:spTgt spid="57347">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57347">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7347">
                                            <p:txEl>
                                              <p:pRg st="0" end="0"/>
                                            </p:txEl>
                                          </p:spTgt>
                                        </p:tgtEl>
                                        <p:attrNameLst>
                                          <p:attrName>ppt_c</p:attrName>
                                        </p:attrNameLst>
                                      </p:cBhvr>
                                      <p:to>
                                        <a:srgbClr val="FF0000"/>
                                      </p:to>
                                    </p:animClr>
                                  </p:subTnLst>
                                </p:cTn>
                              </p:par>
                            </p:childTnLst>
                          </p:cTn>
                        </p:par>
                        <p:par>
                          <p:cTn id="14" fill="hold">
                            <p:stCondLst>
                              <p:cond delay="1000"/>
                            </p:stCondLst>
                            <p:childTnLst>
                              <p:par>
                                <p:cTn id="15" presetID="2" presetClass="entr" presetSubtype="3" fill="hold" grpId="0" nodeType="after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 calcmode="lin" valueType="num">
                                      <p:cBhvr additive="base">
                                        <p:cTn id="17" dur="500" fill="hold"/>
                                        <p:tgtEl>
                                          <p:spTgt spid="57347">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7347">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7347">
                                            <p:txEl>
                                              <p:pRg st="1" end="1"/>
                                            </p:txEl>
                                          </p:spTgt>
                                        </p:tgtEl>
                                        <p:attrNameLst>
                                          <p:attrName>ppt_c</p:attrName>
                                        </p:attrNameLst>
                                      </p:cBhvr>
                                      <p:to>
                                        <a:srgbClr val="FF0000"/>
                                      </p:to>
                                    </p:animClr>
                                  </p:subTnLst>
                                </p:cTn>
                              </p:par>
                            </p:childTnLst>
                          </p:cTn>
                        </p:par>
                        <p:par>
                          <p:cTn id="19" fill="hold">
                            <p:stCondLst>
                              <p:cond delay="1500"/>
                            </p:stCondLst>
                            <p:childTnLst>
                              <p:par>
                                <p:cTn id="20" presetID="2" presetClass="entr" presetSubtype="3" fill="hold" grpId="0" nodeType="after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 calcmode="lin" valueType="num">
                                      <p:cBhvr additive="base">
                                        <p:cTn id="22" dur="500" fill="hold"/>
                                        <p:tgtEl>
                                          <p:spTgt spid="57347">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57347">
                                            <p:txEl>
                                              <p:pRg st="3" end="3"/>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7347">
                                            <p:txEl>
                                              <p:pRg st="3" end="3"/>
                                            </p:txEl>
                                          </p:spTgt>
                                        </p:tgtEl>
                                        <p:attrNameLst>
                                          <p:attrName>ppt_c</p:attrName>
                                        </p:attrNameLst>
                                      </p:cBhvr>
                                      <p:to>
                                        <a:srgbClr val="FF0000"/>
                                      </p:to>
                                    </p:animClr>
                                  </p:subTnLst>
                                </p:cTn>
                              </p:par>
                            </p:childTnLst>
                          </p:cTn>
                        </p:par>
                        <p:par>
                          <p:cTn id="24" fill="hold">
                            <p:stCondLst>
                              <p:cond delay="2000"/>
                            </p:stCondLst>
                            <p:childTnLst>
                              <p:par>
                                <p:cTn id="25" presetID="2" presetClass="entr" presetSubtype="3" fill="hold" grpId="0" nodeType="afterEffect">
                                  <p:stCondLst>
                                    <p:cond delay="0"/>
                                  </p:stCondLst>
                                  <p:childTnLst>
                                    <p:set>
                                      <p:cBhvr>
                                        <p:cTn id="26" dur="1" fill="hold">
                                          <p:stCondLst>
                                            <p:cond delay="0"/>
                                          </p:stCondLst>
                                        </p:cTn>
                                        <p:tgtEl>
                                          <p:spTgt spid="57347">
                                            <p:txEl>
                                              <p:pRg st="5" end="5"/>
                                            </p:txEl>
                                          </p:spTgt>
                                        </p:tgtEl>
                                        <p:attrNameLst>
                                          <p:attrName>style.visibility</p:attrName>
                                        </p:attrNameLst>
                                      </p:cBhvr>
                                      <p:to>
                                        <p:strVal val="visible"/>
                                      </p:to>
                                    </p:set>
                                    <p:anim calcmode="lin" valueType="num">
                                      <p:cBhvr additive="base">
                                        <p:cTn id="27" dur="500" fill="hold"/>
                                        <p:tgtEl>
                                          <p:spTgt spid="57347">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7347">
                                            <p:txEl>
                                              <p:pRg st="5" end="5"/>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7347">
                                            <p:txEl>
                                              <p:pRg st="5" end="5"/>
                                            </p:txEl>
                                          </p:spTgt>
                                        </p:tgtEl>
                                        <p:attrNameLst>
                                          <p:attrName>ppt_c</p:attrName>
                                        </p:attrNameLst>
                                      </p:cBhvr>
                                      <p:to>
                                        <a:srgbClr val="FF0000"/>
                                      </p:to>
                                    </p:animClr>
                                  </p:subTnLst>
                                </p:cTn>
                              </p:par>
                            </p:childTnLst>
                          </p:cTn>
                        </p:par>
                        <p:par>
                          <p:cTn id="29" fill="hold">
                            <p:stCondLst>
                              <p:cond delay="2500"/>
                            </p:stCondLst>
                            <p:childTnLst>
                              <p:par>
                                <p:cTn id="30" presetID="2" presetClass="entr" presetSubtype="3" fill="hold" grpId="0" nodeType="afterEffect">
                                  <p:stCondLst>
                                    <p:cond delay="0"/>
                                  </p:stCondLst>
                                  <p:childTnLst>
                                    <p:set>
                                      <p:cBhvr>
                                        <p:cTn id="31" dur="1" fill="hold">
                                          <p:stCondLst>
                                            <p:cond delay="0"/>
                                          </p:stCondLst>
                                        </p:cTn>
                                        <p:tgtEl>
                                          <p:spTgt spid="57347">
                                            <p:txEl>
                                              <p:pRg st="6" end="6"/>
                                            </p:txEl>
                                          </p:spTgt>
                                        </p:tgtEl>
                                        <p:attrNameLst>
                                          <p:attrName>style.visibility</p:attrName>
                                        </p:attrNameLst>
                                      </p:cBhvr>
                                      <p:to>
                                        <p:strVal val="visible"/>
                                      </p:to>
                                    </p:set>
                                    <p:anim calcmode="lin" valueType="num">
                                      <p:cBhvr additive="base">
                                        <p:cTn id="32" dur="500" fill="hold"/>
                                        <p:tgtEl>
                                          <p:spTgt spid="57347">
                                            <p:txEl>
                                              <p:pRg st="6" end="6"/>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57347">
                                            <p:txEl>
                                              <p:pRg st="6" end="6"/>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7347">
                                            <p:txEl>
                                              <p:pRg st="6" end="6"/>
                                            </p:txEl>
                                          </p:spTgt>
                                        </p:tgtEl>
                                        <p:attrNameLst>
                                          <p:attrName>ppt_c</p:attrName>
                                        </p:attrNameLst>
                                      </p:cBhvr>
                                      <p:to>
                                        <a:srgbClr val="FF0000"/>
                                      </p:to>
                                    </p:animClr>
                                  </p:subTnLst>
                                </p:cTn>
                              </p:par>
                            </p:childTnLst>
                          </p:cTn>
                        </p:par>
                      </p:childTnLst>
                    </p:cTn>
                  </p:par>
                  <p:par>
                    <p:cTn id="34" fill="hold">
                      <p:stCondLst>
                        <p:cond delay="indefinite"/>
                      </p:stCondLst>
                      <p:childTnLst>
                        <p:par>
                          <p:cTn id="35" fill="hold">
                            <p:stCondLst>
                              <p:cond delay="0"/>
                            </p:stCondLst>
                            <p:childTnLst>
                              <p:par>
                                <p:cTn id="36" presetID="2" presetClass="entr" presetSubtype="3" fill="hold" grpId="0" nodeType="clickEffect">
                                  <p:stCondLst>
                                    <p:cond delay="0"/>
                                  </p:stCondLst>
                                  <p:childTnLst>
                                    <p:set>
                                      <p:cBhvr>
                                        <p:cTn id="37" dur="1" fill="hold">
                                          <p:stCondLst>
                                            <p:cond delay="0"/>
                                          </p:stCondLst>
                                        </p:cTn>
                                        <p:tgtEl>
                                          <p:spTgt spid="57347">
                                            <p:txEl>
                                              <p:pRg st="8" end="8"/>
                                            </p:txEl>
                                          </p:spTgt>
                                        </p:tgtEl>
                                        <p:attrNameLst>
                                          <p:attrName>style.visibility</p:attrName>
                                        </p:attrNameLst>
                                      </p:cBhvr>
                                      <p:to>
                                        <p:strVal val="visible"/>
                                      </p:to>
                                    </p:set>
                                    <p:anim calcmode="lin" valueType="num">
                                      <p:cBhvr additive="base">
                                        <p:cTn id="38" dur="500" fill="hold"/>
                                        <p:tgtEl>
                                          <p:spTgt spid="57347">
                                            <p:txEl>
                                              <p:pRg st="8" end="8"/>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57347">
                                            <p:txEl>
                                              <p:pRg st="8" end="8"/>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57347">
                                            <p:txEl>
                                              <p:pRg st="8" end="8"/>
                                            </p:txEl>
                                          </p:spTgt>
                                        </p:tgtEl>
                                        <p:attrNameLst>
                                          <p:attrName>ppt_c</p:attrName>
                                        </p:attrNameLst>
                                      </p:cBhvr>
                                      <p:to>
                                        <a:srgbClr val="FF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uiExpand="1"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914400" y="152400"/>
            <a:ext cx="7239000" cy="1462088"/>
          </a:xfrm>
        </p:spPr>
        <p:txBody>
          <a:bodyPr/>
          <a:lstStyle/>
          <a:p>
            <a:r>
              <a:rPr lang="en-GB" b="1" dirty="0" smtClean="0">
                <a:latin typeface="Comic Sans MS" panose="030F0702030302020204" pitchFamily="66" charset="0"/>
              </a:rPr>
              <a:t>Transition to Secondary School - Key Dates:</a:t>
            </a:r>
            <a:endParaRPr lang="en-GB" b="1" dirty="0">
              <a:latin typeface="Comic Sans MS" panose="030F0702030302020204" pitchFamily="66" charset="0"/>
            </a:endParaRPr>
          </a:p>
        </p:txBody>
      </p:sp>
      <p:sp>
        <p:nvSpPr>
          <p:cNvPr id="173059" name="Rectangle 3"/>
          <p:cNvSpPr>
            <a:spLocks noGrp="1" noChangeArrowheads="1"/>
          </p:cNvSpPr>
          <p:nvPr>
            <p:ph idx="1"/>
          </p:nvPr>
        </p:nvSpPr>
        <p:spPr>
          <a:xfrm>
            <a:off x="228600" y="1905000"/>
            <a:ext cx="8915400" cy="4953000"/>
          </a:xfrm>
        </p:spPr>
        <p:txBody>
          <a:bodyPr>
            <a:normAutofit fontScale="92500" lnSpcReduction="10000"/>
          </a:bodyPr>
          <a:lstStyle/>
          <a:p>
            <a:pPr>
              <a:lnSpc>
                <a:spcPct val="80000"/>
              </a:lnSpc>
            </a:pPr>
            <a:endParaRPr lang="en-GB" sz="1000" b="1" dirty="0"/>
          </a:p>
          <a:p>
            <a:pPr>
              <a:lnSpc>
                <a:spcPct val="80000"/>
              </a:lnSpc>
              <a:buNone/>
            </a:pPr>
            <a:endParaRPr lang="en-GB" sz="800" b="1" dirty="0" smtClean="0">
              <a:solidFill>
                <a:srgbClr val="0000FF"/>
              </a:solidFill>
              <a:latin typeface="Comic Sans MS" pitchFamily="66" charset="0"/>
            </a:endParaRPr>
          </a:p>
          <a:p>
            <a:pPr>
              <a:lnSpc>
                <a:spcPct val="80000"/>
              </a:lnSpc>
            </a:pPr>
            <a:r>
              <a:rPr lang="en-GB" sz="2400" b="1" dirty="0" smtClean="0">
                <a:solidFill>
                  <a:srgbClr val="0000FF"/>
                </a:solidFill>
                <a:latin typeface="Comic Sans MS" pitchFamily="66" charset="0"/>
              </a:rPr>
              <a:t>17</a:t>
            </a:r>
            <a:r>
              <a:rPr lang="en-GB" sz="2400" b="1" baseline="30000" dirty="0" smtClean="0">
                <a:solidFill>
                  <a:srgbClr val="0000FF"/>
                </a:solidFill>
                <a:latin typeface="Comic Sans MS" pitchFamily="66" charset="0"/>
              </a:rPr>
              <a:t>th</a:t>
            </a:r>
            <a:r>
              <a:rPr lang="en-GB" sz="2400" b="1" dirty="0" smtClean="0">
                <a:solidFill>
                  <a:srgbClr val="0000FF"/>
                </a:solidFill>
                <a:latin typeface="Comic Sans MS" pitchFamily="66" charset="0"/>
              </a:rPr>
              <a:t>  October </a:t>
            </a:r>
            <a:r>
              <a:rPr lang="en-GB" sz="2400" b="1" dirty="0" smtClean="0">
                <a:latin typeface="Comic Sans MS" pitchFamily="66" charset="0"/>
              </a:rPr>
              <a:t>– Parents notified of Kent test results (by email)</a:t>
            </a:r>
          </a:p>
          <a:p>
            <a:pPr>
              <a:lnSpc>
                <a:spcPct val="80000"/>
              </a:lnSpc>
              <a:buNone/>
            </a:pPr>
            <a:endParaRPr lang="en-GB" sz="800" b="1" dirty="0" smtClean="0">
              <a:latin typeface="Comic Sans MS" pitchFamily="66" charset="0"/>
            </a:endParaRPr>
          </a:p>
          <a:p>
            <a:pPr>
              <a:lnSpc>
                <a:spcPct val="80000"/>
              </a:lnSpc>
            </a:pPr>
            <a:r>
              <a:rPr lang="en-GB" sz="2400" b="1" dirty="0" smtClean="0">
                <a:latin typeface="Comic Sans MS" pitchFamily="66" charset="0"/>
              </a:rPr>
              <a:t>Complete ‘Secondary </a:t>
            </a:r>
            <a:r>
              <a:rPr lang="en-GB" sz="2400" b="1" dirty="0">
                <a:latin typeface="Comic Sans MS" pitchFamily="66" charset="0"/>
              </a:rPr>
              <a:t>Common Application </a:t>
            </a:r>
            <a:r>
              <a:rPr lang="en-GB" sz="2400" b="1" dirty="0" smtClean="0">
                <a:latin typeface="Comic Sans MS" pitchFamily="66" charset="0"/>
              </a:rPr>
              <a:t>Form’ </a:t>
            </a:r>
            <a:r>
              <a:rPr lang="en-GB" sz="2400" b="1" dirty="0">
                <a:latin typeface="Comic Sans MS" pitchFamily="66" charset="0"/>
              </a:rPr>
              <a:t>(SCAF</a:t>
            </a:r>
            <a:r>
              <a:rPr lang="en-GB" sz="2400" b="1" dirty="0" smtClean="0">
                <a:latin typeface="Comic Sans MS" pitchFamily="66" charset="0"/>
              </a:rPr>
              <a:t>)</a:t>
            </a:r>
            <a:r>
              <a:rPr lang="en-GB" sz="2000" b="1" dirty="0" smtClean="0">
                <a:latin typeface="Comic Sans MS" pitchFamily="66" charset="0"/>
              </a:rPr>
              <a:t> by </a:t>
            </a:r>
            <a:r>
              <a:rPr lang="en-GB" sz="2400" b="1" dirty="0" smtClean="0">
                <a:solidFill>
                  <a:srgbClr val="0000FF"/>
                </a:solidFill>
                <a:latin typeface="Comic Sans MS" pitchFamily="66" charset="0"/>
              </a:rPr>
              <a:t>31</a:t>
            </a:r>
            <a:r>
              <a:rPr lang="en-GB" sz="2400" b="1" baseline="30000" dirty="0" smtClean="0">
                <a:solidFill>
                  <a:srgbClr val="0000FF"/>
                </a:solidFill>
                <a:latin typeface="Comic Sans MS" pitchFamily="66" charset="0"/>
              </a:rPr>
              <a:t>st</a:t>
            </a:r>
            <a:r>
              <a:rPr lang="en-GB" sz="2400" b="1" dirty="0" smtClean="0">
                <a:solidFill>
                  <a:srgbClr val="0000FF"/>
                </a:solidFill>
                <a:latin typeface="Comic Sans MS" pitchFamily="66" charset="0"/>
              </a:rPr>
              <a:t> October 2019.  If you think you may want to make a parental appeal, name the grammar schools you wish to appeal for on your form (not necessarily 1</a:t>
            </a:r>
            <a:r>
              <a:rPr lang="en-GB" sz="2400" b="1" baseline="30000" dirty="0" smtClean="0">
                <a:solidFill>
                  <a:srgbClr val="0000FF"/>
                </a:solidFill>
                <a:latin typeface="Comic Sans MS" pitchFamily="66" charset="0"/>
              </a:rPr>
              <a:t>st</a:t>
            </a:r>
            <a:r>
              <a:rPr lang="en-GB" sz="2400" b="1" dirty="0" smtClean="0">
                <a:solidFill>
                  <a:srgbClr val="0000FF"/>
                </a:solidFill>
                <a:latin typeface="Comic Sans MS" pitchFamily="66" charset="0"/>
              </a:rPr>
              <a:t> and 2</a:t>
            </a:r>
            <a:r>
              <a:rPr lang="en-GB" sz="2400" b="1" baseline="30000" dirty="0" smtClean="0">
                <a:solidFill>
                  <a:srgbClr val="0000FF"/>
                </a:solidFill>
                <a:latin typeface="Comic Sans MS" pitchFamily="66" charset="0"/>
              </a:rPr>
              <a:t>nd</a:t>
            </a:r>
            <a:r>
              <a:rPr lang="en-GB" sz="2400" b="1" dirty="0" smtClean="0">
                <a:solidFill>
                  <a:srgbClr val="0000FF"/>
                </a:solidFill>
                <a:latin typeface="Comic Sans MS" pitchFamily="66" charset="0"/>
              </a:rPr>
              <a:t>)</a:t>
            </a:r>
            <a:endParaRPr lang="en-GB" sz="2400" b="1" dirty="0" smtClean="0">
              <a:latin typeface="Comic Sans MS" pitchFamily="66" charset="0"/>
            </a:endParaRPr>
          </a:p>
          <a:p>
            <a:pPr>
              <a:lnSpc>
                <a:spcPct val="80000"/>
              </a:lnSpc>
              <a:buNone/>
            </a:pPr>
            <a:endParaRPr lang="en-GB" sz="800" b="1" dirty="0">
              <a:latin typeface="Comic Sans MS" pitchFamily="66" charset="0"/>
            </a:endParaRPr>
          </a:p>
          <a:p>
            <a:pPr>
              <a:lnSpc>
                <a:spcPct val="80000"/>
              </a:lnSpc>
            </a:pPr>
            <a:r>
              <a:rPr lang="en-GB" sz="2400" b="1" dirty="0">
                <a:latin typeface="Comic Sans MS" pitchFamily="66" charset="0"/>
              </a:rPr>
              <a:t>Parents will be invited to express </a:t>
            </a:r>
            <a:r>
              <a:rPr lang="en-GB" sz="2400" b="1" dirty="0" smtClean="0">
                <a:latin typeface="Comic Sans MS" pitchFamily="66" charset="0"/>
              </a:rPr>
              <a:t>four preferences </a:t>
            </a:r>
            <a:r>
              <a:rPr lang="en-GB" sz="2400" b="1" dirty="0">
                <a:solidFill>
                  <a:srgbClr val="0000FF"/>
                </a:solidFill>
                <a:latin typeface="Comic Sans MS" pitchFamily="66" charset="0"/>
              </a:rPr>
              <a:t>in priority </a:t>
            </a:r>
            <a:r>
              <a:rPr lang="en-GB" sz="2400" b="1" dirty="0" smtClean="0">
                <a:solidFill>
                  <a:srgbClr val="0000FF"/>
                </a:solidFill>
                <a:latin typeface="Comic Sans MS" pitchFamily="66" charset="0"/>
              </a:rPr>
              <a:t>order</a:t>
            </a:r>
          </a:p>
          <a:p>
            <a:pPr>
              <a:lnSpc>
                <a:spcPct val="80000"/>
              </a:lnSpc>
              <a:buNone/>
            </a:pPr>
            <a:endParaRPr lang="en-GB" sz="2400" b="1" dirty="0">
              <a:latin typeface="Comic Sans MS" pitchFamily="66" charset="0"/>
            </a:endParaRPr>
          </a:p>
          <a:p>
            <a:pPr>
              <a:lnSpc>
                <a:spcPct val="80000"/>
              </a:lnSpc>
            </a:pPr>
            <a:r>
              <a:rPr lang="en-GB" sz="2400" b="1" dirty="0">
                <a:latin typeface="Comic Sans MS" pitchFamily="66" charset="0"/>
              </a:rPr>
              <a:t>Some schools may ask parents to provide additional information on a supplementary form; this must be returned </a:t>
            </a:r>
            <a:r>
              <a:rPr lang="en-GB" sz="2400" b="1" dirty="0">
                <a:solidFill>
                  <a:srgbClr val="0000FF"/>
                </a:solidFill>
                <a:latin typeface="Comic Sans MS" pitchFamily="66" charset="0"/>
              </a:rPr>
              <a:t>to the school you are applying to</a:t>
            </a:r>
            <a:r>
              <a:rPr lang="en-GB" sz="2400" b="1" dirty="0">
                <a:latin typeface="Comic Sans MS" pitchFamily="66" charset="0"/>
              </a:rPr>
              <a:t>. This is not an application form; the only valid application form is the SCAF</a:t>
            </a:r>
          </a:p>
          <a:p>
            <a:pPr>
              <a:lnSpc>
                <a:spcPct val="80000"/>
              </a:lnSpc>
            </a:pPr>
            <a:endParaRPr lang="en-GB" sz="2400" b="1" dirty="0">
              <a:latin typeface="Comic Sans MS" pitchFamily="66" charset="0"/>
            </a:endParaRPr>
          </a:p>
          <a:p>
            <a:pPr>
              <a:lnSpc>
                <a:spcPct val="80000"/>
              </a:lnSpc>
            </a:pPr>
            <a:endParaRPr lang="en-GB" sz="1000" b="1"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73058"/>
                                        </p:tgtEl>
                                        <p:attrNameLst>
                                          <p:attrName>style.visibility</p:attrName>
                                        </p:attrNameLst>
                                      </p:cBhvr>
                                      <p:to>
                                        <p:strVal val="visible"/>
                                      </p:to>
                                    </p:set>
                                    <p:anim calcmode="lin" valueType="num">
                                      <p:cBhvr additive="base">
                                        <p:cTn id="7" dur="500" fill="hold"/>
                                        <p:tgtEl>
                                          <p:spTgt spid="173058"/>
                                        </p:tgtEl>
                                        <p:attrNameLst>
                                          <p:attrName>ppt_x</p:attrName>
                                        </p:attrNameLst>
                                      </p:cBhvr>
                                      <p:tavLst>
                                        <p:tav tm="0">
                                          <p:val>
                                            <p:strVal val="0-#ppt_w/2"/>
                                          </p:val>
                                        </p:tav>
                                        <p:tav tm="100000">
                                          <p:val>
                                            <p:strVal val="#ppt_x"/>
                                          </p:val>
                                        </p:tav>
                                      </p:tavLst>
                                    </p:anim>
                                    <p:anim calcmode="lin" valueType="num">
                                      <p:cBhvr additive="base">
                                        <p:cTn id="8" dur="500" fill="hold"/>
                                        <p:tgtEl>
                                          <p:spTgt spid="17305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173059">
                                            <p:txEl>
                                              <p:pRg st="2" end="2"/>
                                            </p:txEl>
                                          </p:spTgt>
                                        </p:tgtEl>
                                        <p:attrNameLst>
                                          <p:attrName>style.visibility</p:attrName>
                                        </p:attrNameLst>
                                      </p:cBhvr>
                                      <p:to>
                                        <p:strVal val="visible"/>
                                      </p:to>
                                    </p:set>
                                    <p:anim calcmode="lin" valueType="num">
                                      <p:cBhvr additive="base">
                                        <p:cTn id="12" dur="500" fill="hold"/>
                                        <p:tgtEl>
                                          <p:spTgt spid="173059">
                                            <p:txEl>
                                              <p:pRg st="2" end="2"/>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73059">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73059">
                                            <p:txEl>
                                              <p:pRg st="2" end="2"/>
                                            </p:txEl>
                                          </p:spTgt>
                                        </p:tgtEl>
                                        <p:attrNameLst>
                                          <p:attrName>ppt_c</p:attrName>
                                        </p:attrNameLst>
                                      </p:cBhvr>
                                      <p:to>
                                        <a:srgbClr val="FF0000"/>
                                      </p:to>
                                    </p:animClr>
                                  </p:subTnLst>
                                </p:cTn>
                              </p:par>
                            </p:childTnLst>
                          </p:cTn>
                        </p:par>
                        <p:par>
                          <p:cTn id="14" fill="hold">
                            <p:stCondLst>
                              <p:cond delay="1000"/>
                            </p:stCondLst>
                            <p:childTnLst>
                              <p:par>
                                <p:cTn id="15" presetID="2" presetClass="entr" presetSubtype="3" fill="hold" grpId="0" nodeType="afterEffect">
                                  <p:stCondLst>
                                    <p:cond delay="0"/>
                                  </p:stCondLst>
                                  <p:childTnLst>
                                    <p:set>
                                      <p:cBhvr>
                                        <p:cTn id="16" dur="1" fill="hold">
                                          <p:stCondLst>
                                            <p:cond delay="0"/>
                                          </p:stCondLst>
                                        </p:cTn>
                                        <p:tgtEl>
                                          <p:spTgt spid="173059">
                                            <p:txEl>
                                              <p:pRg st="4" end="4"/>
                                            </p:txEl>
                                          </p:spTgt>
                                        </p:tgtEl>
                                        <p:attrNameLst>
                                          <p:attrName>style.visibility</p:attrName>
                                        </p:attrNameLst>
                                      </p:cBhvr>
                                      <p:to>
                                        <p:strVal val="visible"/>
                                      </p:to>
                                    </p:set>
                                    <p:anim calcmode="lin" valueType="num">
                                      <p:cBhvr additive="base">
                                        <p:cTn id="17" dur="500" fill="hold"/>
                                        <p:tgtEl>
                                          <p:spTgt spid="173059">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73059">
                                            <p:txEl>
                                              <p:pRg st="4" end="4"/>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73059">
                                            <p:txEl>
                                              <p:pRg st="4" end="4"/>
                                            </p:txEl>
                                          </p:spTgt>
                                        </p:tgtEl>
                                        <p:attrNameLst>
                                          <p:attrName>ppt_c</p:attrName>
                                        </p:attrNameLst>
                                      </p:cBhvr>
                                      <p:to>
                                        <a:srgbClr val="FF0000"/>
                                      </p:to>
                                    </p:animClr>
                                  </p:subTnLst>
                                </p:cTn>
                              </p:par>
                            </p:childTnLst>
                          </p:cTn>
                        </p:par>
                        <p:par>
                          <p:cTn id="19" fill="hold">
                            <p:stCondLst>
                              <p:cond delay="1500"/>
                            </p:stCondLst>
                            <p:childTnLst>
                              <p:par>
                                <p:cTn id="20" presetID="2" presetClass="entr" presetSubtype="3" fill="hold" grpId="0" nodeType="afterEffect">
                                  <p:stCondLst>
                                    <p:cond delay="0"/>
                                  </p:stCondLst>
                                  <p:childTnLst>
                                    <p:set>
                                      <p:cBhvr>
                                        <p:cTn id="21" dur="1" fill="hold">
                                          <p:stCondLst>
                                            <p:cond delay="0"/>
                                          </p:stCondLst>
                                        </p:cTn>
                                        <p:tgtEl>
                                          <p:spTgt spid="173059">
                                            <p:txEl>
                                              <p:pRg st="6" end="6"/>
                                            </p:txEl>
                                          </p:spTgt>
                                        </p:tgtEl>
                                        <p:attrNameLst>
                                          <p:attrName>style.visibility</p:attrName>
                                        </p:attrNameLst>
                                      </p:cBhvr>
                                      <p:to>
                                        <p:strVal val="visible"/>
                                      </p:to>
                                    </p:set>
                                    <p:anim calcmode="lin" valueType="num">
                                      <p:cBhvr additive="base">
                                        <p:cTn id="22" dur="500" fill="hold"/>
                                        <p:tgtEl>
                                          <p:spTgt spid="173059">
                                            <p:txEl>
                                              <p:pRg st="6" end="6"/>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173059">
                                            <p:txEl>
                                              <p:pRg st="6" end="6"/>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73059">
                                            <p:txEl>
                                              <p:pRg st="6" end="6"/>
                                            </p:txEl>
                                          </p:spTgt>
                                        </p:tgtEl>
                                        <p:attrNameLst>
                                          <p:attrName>ppt_c</p:attrName>
                                        </p:attrNameLst>
                                      </p:cBhvr>
                                      <p:to>
                                        <a:srgbClr val="FF0000"/>
                                      </p:to>
                                    </p:animClr>
                                  </p:subTnLst>
                                </p:cTn>
                              </p:par>
                            </p:childTnLst>
                          </p:cTn>
                        </p:par>
                        <p:par>
                          <p:cTn id="24" fill="hold">
                            <p:stCondLst>
                              <p:cond delay="2000"/>
                            </p:stCondLst>
                            <p:childTnLst>
                              <p:par>
                                <p:cTn id="25" presetID="2" presetClass="entr" presetSubtype="3" fill="hold" grpId="0" nodeType="afterEffect">
                                  <p:stCondLst>
                                    <p:cond delay="0"/>
                                  </p:stCondLst>
                                  <p:childTnLst>
                                    <p:set>
                                      <p:cBhvr>
                                        <p:cTn id="26" dur="1" fill="hold">
                                          <p:stCondLst>
                                            <p:cond delay="0"/>
                                          </p:stCondLst>
                                        </p:cTn>
                                        <p:tgtEl>
                                          <p:spTgt spid="173059">
                                            <p:txEl>
                                              <p:pRg st="8" end="8"/>
                                            </p:txEl>
                                          </p:spTgt>
                                        </p:tgtEl>
                                        <p:attrNameLst>
                                          <p:attrName>style.visibility</p:attrName>
                                        </p:attrNameLst>
                                      </p:cBhvr>
                                      <p:to>
                                        <p:strVal val="visible"/>
                                      </p:to>
                                    </p:set>
                                    <p:anim calcmode="lin" valueType="num">
                                      <p:cBhvr additive="base">
                                        <p:cTn id="27" dur="500" fill="hold"/>
                                        <p:tgtEl>
                                          <p:spTgt spid="173059">
                                            <p:txEl>
                                              <p:pRg st="8" end="8"/>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73059">
                                            <p:txEl>
                                              <p:pRg st="8" end="8"/>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73059">
                                            <p:txEl>
                                              <p:pRg st="8" end="8"/>
                                            </p:txEl>
                                          </p:spTgt>
                                        </p:tgtEl>
                                        <p:attrNameLst>
                                          <p:attrName>ppt_c</p:attrName>
                                        </p:attrNameLst>
                                      </p:cBhvr>
                                      <p:to>
                                        <a:srgbClr val="FF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autoUpdateAnimBg="0"/>
      <p:bldP spid="173059" grpId="0" uiExpand="1"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50938" y="0"/>
            <a:ext cx="7993062" cy="1462087"/>
          </a:xfrm>
        </p:spPr>
        <p:txBody>
          <a:bodyPr/>
          <a:lstStyle/>
          <a:p>
            <a:r>
              <a:rPr lang="en-GB" sz="5400" b="1" dirty="0">
                <a:latin typeface="Comic Sans MS" panose="030F0702030302020204" pitchFamily="66" charset="0"/>
              </a:rPr>
              <a:t>Tonight’s meeting</a:t>
            </a:r>
          </a:p>
        </p:txBody>
      </p:sp>
      <p:sp>
        <p:nvSpPr>
          <p:cNvPr id="53251" name="Rectangle 3"/>
          <p:cNvSpPr>
            <a:spLocks noGrp="1" noChangeArrowheads="1"/>
          </p:cNvSpPr>
          <p:nvPr>
            <p:ph idx="1"/>
          </p:nvPr>
        </p:nvSpPr>
        <p:spPr/>
        <p:txBody>
          <a:bodyPr/>
          <a:lstStyle/>
          <a:p>
            <a:r>
              <a:rPr lang="en-GB" b="1" dirty="0" smtClean="0">
                <a:latin typeface="Comic Sans MS" panose="030F0702030302020204" pitchFamily="66" charset="0"/>
              </a:rPr>
              <a:t>Types of Secondary schools</a:t>
            </a:r>
          </a:p>
          <a:p>
            <a:r>
              <a:rPr lang="en-GB" b="1" dirty="0" smtClean="0">
                <a:latin typeface="Comic Sans MS" panose="030F0702030302020204" pitchFamily="66" charset="0"/>
              </a:rPr>
              <a:t>PESE process</a:t>
            </a:r>
          </a:p>
          <a:p>
            <a:r>
              <a:rPr lang="en-GB" b="1" dirty="0" smtClean="0">
                <a:latin typeface="Comic Sans MS" panose="030F0702030302020204" pitchFamily="66" charset="0"/>
              </a:rPr>
              <a:t>PESE Tests: Kent Test</a:t>
            </a:r>
          </a:p>
          <a:p>
            <a:r>
              <a:rPr lang="en-GB" b="1" dirty="0" smtClean="0">
                <a:latin typeface="Comic Sans MS" panose="030F0702030302020204" pitchFamily="66" charset="0"/>
              </a:rPr>
              <a:t>Secondary </a:t>
            </a:r>
            <a:r>
              <a:rPr lang="en-GB" b="1" dirty="0">
                <a:latin typeface="Comic Sans MS" panose="030F0702030302020204" pitchFamily="66" charset="0"/>
              </a:rPr>
              <a:t>Common Application Form</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0-#ppt_w/2"/>
                                          </p:val>
                                        </p:tav>
                                        <p:tav tm="100000">
                                          <p:val>
                                            <p:strVal val="#ppt_x"/>
                                          </p:val>
                                        </p:tav>
                                      </p:tavLst>
                                    </p:anim>
                                    <p:anim calcmode="lin" valueType="num">
                                      <p:cBhvr additive="base">
                                        <p:cTn id="8" dur="500" fill="hold"/>
                                        <p:tgtEl>
                                          <p:spTgt spid="5325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53251">
                                            <p:txEl>
                                              <p:pRg st="0" end="0"/>
                                            </p:txEl>
                                          </p:spTgt>
                                        </p:tgtEl>
                                        <p:attrNameLst>
                                          <p:attrName>style.visibility</p:attrName>
                                        </p:attrNameLst>
                                      </p:cBhvr>
                                      <p:to>
                                        <p:strVal val="visible"/>
                                      </p:to>
                                    </p:set>
                                    <p:anim calcmode="lin" valueType="num">
                                      <p:cBhvr additive="base">
                                        <p:cTn id="12" dur="500" fill="hold"/>
                                        <p:tgtEl>
                                          <p:spTgt spid="53251">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53251">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53251">
                                            <p:txEl>
                                              <p:pRg st="0" end="0"/>
                                            </p:txEl>
                                          </p:spTgt>
                                        </p:tgtEl>
                                        <p:attrNameLst>
                                          <p:attrName>ppt_c</p:attrName>
                                        </p:attrNameLst>
                                      </p:cBhvr>
                                      <p:to>
                                        <a:srgbClr val="FF0000"/>
                                      </p:to>
                                    </p:animClr>
                                  </p:sub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53251">
                                            <p:txEl>
                                              <p:pRg st="1" end="1"/>
                                            </p:txEl>
                                          </p:spTgt>
                                        </p:tgtEl>
                                        <p:attrNameLst>
                                          <p:attrName>style.visibility</p:attrName>
                                        </p:attrNameLst>
                                      </p:cBhvr>
                                      <p:to>
                                        <p:strVal val="visible"/>
                                      </p:to>
                                    </p:set>
                                    <p:anim calcmode="lin" valueType="num">
                                      <p:cBhvr additive="base">
                                        <p:cTn id="17" dur="500" fill="hold"/>
                                        <p:tgtEl>
                                          <p:spTgt spid="53251">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3251">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53251">
                                            <p:txEl>
                                              <p:pRg st="1" end="1"/>
                                            </p:txEl>
                                          </p:spTgt>
                                        </p:tgtEl>
                                        <p:attrNameLst>
                                          <p:attrName>ppt_c</p:attrName>
                                        </p:attrNameLst>
                                      </p:cBhvr>
                                      <p:to>
                                        <a:srgbClr val="FF0000"/>
                                      </p:to>
                                    </p:animClr>
                                  </p:subTnLst>
                                </p:cTn>
                              </p:par>
                            </p:childTnLst>
                          </p:cTn>
                        </p:par>
                        <p:par>
                          <p:cTn id="19" fill="hold">
                            <p:stCondLst>
                              <p:cond delay="1500"/>
                            </p:stCondLst>
                            <p:childTnLst>
                              <p:par>
                                <p:cTn id="20" presetID="2" presetClass="entr" presetSubtype="6" fill="hold" grpId="0" nodeType="afterEffect">
                                  <p:stCondLst>
                                    <p:cond delay="0"/>
                                  </p:stCondLst>
                                  <p:childTnLst>
                                    <p:set>
                                      <p:cBhvr>
                                        <p:cTn id="21" dur="1" fill="hold">
                                          <p:stCondLst>
                                            <p:cond delay="0"/>
                                          </p:stCondLst>
                                        </p:cTn>
                                        <p:tgtEl>
                                          <p:spTgt spid="53251">
                                            <p:txEl>
                                              <p:pRg st="2" end="2"/>
                                            </p:txEl>
                                          </p:spTgt>
                                        </p:tgtEl>
                                        <p:attrNameLst>
                                          <p:attrName>style.visibility</p:attrName>
                                        </p:attrNameLst>
                                      </p:cBhvr>
                                      <p:to>
                                        <p:strVal val="visible"/>
                                      </p:to>
                                    </p:set>
                                    <p:anim calcmode="lin" valueType="num">
                                      <p:cBhvr additive="base">
                                        <p:cTn id="22" dur="500" fill="hold"/>
                                        <p:tgtEl>
                                          <p:spTgt spid="53251">
                                            <p:txEl>
                                              <p:pRg st="2" end="2"/>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53251">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53251">
                                            <p:txEl>
                                              <p:pRg st="2" end="2"/>
                                            </p:txEl>
                                          </p:spTgt>
                                        </p:tgtEl>
                                        <p:attrNameLst>
                                          <p:attrName>ppt_c</p:attrName>
                                        </p:attrNameLst>
                                      </p:cBhvr>
                                      <p:to>
                                        <a:srgbClr val="FF0000"/>
                                      </p:to>
                                    </p:animClr>
                                  </p:subTnLst>
                                </p:cTn>
                              </p:par>
                            </p:childTnLst>
                          </p:cTn>
                        </p:par>
                        <p:par>
                          <p:cTn id="24" fill="hold">
                            <p:stCondLst>
                              <p:cond delay="2000"/>
                            </p:stCondLst>
                            <p:childTnLst>
                              <p:par>
                                <p:cTn id="25" presetID="2" presetClass="entr" presetSubtype="6" fill="hold" grpId="0" nodeType="afterEffect">
                                  <p:stCondLst>
                                    <p:cond delay="0"/>
                                  </p:stCondLst>
                                  <p:childTnLst>
                                    <p:set>
                                      <p:cBhvr>
                                        <p:cTn id="26" dur="1" fill="hold">
                                          <p:stCondLst>
                                            <p:cond delay="0"/>
                                          </p:stCondLst>
                                        </p:cTn>
                                        <p:tgtEl>
                                          <p:spTgt spid="53251">
                                            <p:txEl>
                                              <p:pRg st="3" end="3"/>
                                            </p:txEl>
                                          </p:spTgt>
                                        </p:tgtEl>
                                        <p:attrNameLst>
                                          <p:attrName>style.visibility</p:attrName>
                                        </p:attrNameLst>
                                      </p:cBhvr>
                                      <p:to>
                                        <p:strVal val="visible"/>
                                      </p:to>
                                    </p:set>
                                    <p:anim calcmode="lin" valueType="num">
                                      <p:cBhvr additive="base">
                                        <p:cTn id="27" dur="500" fill="hold"/>
                                        <p:tgtEl>
                                          <p:spTgt spid="53251">
                                            <p:txEl>
                                              <p:pRg st="3" end="3"/>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3251">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53251">
                                            <p:txEl>
                                              <p:pRg st="3" end="3"/>
                                            </p:txEl>
                                          </p:spTgt>
                                        </p:tgtEl>
                                        <p:attrNameLst>
                                          <p:attrName>ppt_c</p:attrName>
                                        </p:attrNameLst>
                                      </p:cBhvr>
                                      <p:to>
                                        <a:srgbClr val="FF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utoUpdateAnimBg="0"/>
      <p:bldP spid="53251" grpId="0" uiExpand="1"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010400" cy="4955203"/>
          </a:xfrm>
          <a:prstGeom prst="rect">
            <a:avLst/>
          </a:prstGeom>
          <a:noFill/>
        </p:spPr>
        <p:txBody>
          <a:bodyPr wrap="square" rtlCol="0">
            <a:spAutoFit/>
          </a:bodyPr>
          <a:lstStyle/>
          <a:p>
            <a:pPr algn="l"/>
            <a:r>
              <a:rPr lang="en-GB" sz="3200" dirty="0" smtClean="0"/>
              <a:t>Secondary Common Application Form</a:t>
            </a:r>
          </a:p>
          <a:p>
            <a:pPr algn="l"/>
            <a:endParaRPr lang="en-GB" sz="3200" dirty="0"/>
          </a:p>
          <a:p>
            <a:pPr marL="457200" indent="-457200" algn="l">
              <a:buFont typeface="Arial" panose="020B0604020202020204" pitchFamily="34" charset="0"/>
              <a:buChar char="•"/>
            </a:pPr>
            <a:r>
              <a:rPr lang="en-GB" sz="2800" dirty="0" smtClean="0"/>
              <a:t>Place schools in order of preference</a:t>
            </a:r>
          </a:p>
          <a:p>
            <a:pPr marL="457200" indent="-457200" algn="l">
              <a:buFont typeface="Arial" panose="020B0604020202020204" pitchFamily="34" charset="0"/>
              <a:buChar char="•"/>
            </a:pPr>
            <a:r>
              <a:rPr lang="en-GB" sz="2800" dirty="0" smtClean="0"/>
              <a:t>Choose </a:t>
            </a:r>
            <a:r>
              <a:rPr lang="en-GB" sz="2800" u="sng" dirty="0" smtClean="0"/>
              <a:t>at least </a:t>
            </a:r>
            <a:r>
              <a:rPr lang="en-GB" sz="2800" dirty="0" smtClean="0"/>
              <a:t>one grammar school if you want your child to take the Kent Test</a:t>
            </a:r>
          </a:p>
          <a:p>
            <a:pPr marL="457200" indent="-457200" algn="l">
              <a:buFont typeface="Arial" panose="020B0604020202020204" pitchFamily="34" charset="0"/>
              <a:buChar char="•"/>
            </a:pPr>
            <a:r>
              <a:rPr lang="en-GB" sz="2800" dirty="0" smtClean="0"/>
              <a:t>Little point in putting in a school first if you are outside the catchment area or do not fulfil religious requirements</a:t>
            </a:r>
          </a:p>
          <a:p>
            <a:pPr marL="457200" indent="-457200" algn="l">
              <a:buFont typeface="Arial" panose="020B0604020202020204" pitchFamily="34" charset="0"/>
              <a:buChar char="•"/>
            </a:pPr>
            <a:r>
              <a:rPr lang="en-GB" sz="2800" dirty="0" smtClean="0"/>
              <a:t>Be aware that KES catchment area is relatively small</a:t>
            </a:r>
            <a:endParaRPr lang="en-GB" sz="2800" dirty="0"/>
          </a:p>
        </p:txBody>
      </p:sp>
    </p:spTree>
    <p:extLst>
      <p:ext uri="{BB962C8B-B14F-4D97-AF65-F5344CB8AC3E}">
        <p14:creationId xmlns:p14="http://schemas.microsoft.com/office/powerpoint/2010/main" val="3382811982"/>
      </p:ext>
    </p:extLst>
  </p:cSld>
  <p:clrMapOvr>
    <a:masterClrMapping/>
  </p:clrMapOvr>
  <p:transition spd="slow">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90600"/>
            <a:ext cx="7239000" cy="5539978"/>
          </a:xfrm>
          <a:prstGeom prst="rect">
            <a:avLst/>
          </a:prstGeom>
          <a:noFill/>
        </p:spPr>
        <p:txBody>
          <a:bodyPr wrap="square" rtlCol="0">
            <a:spAutoFit/>
          </a:bodyPr>
          <a:lstStyle/>
          <a:p>
            <a:pPr algn="l"/>
            <a:r>
              <a:rPr lang="en-GB" sz="2400" dirty="0" smtClean="0"/>
              <a:t>LA </a:t>
            </a:r>
            <a:r>
              <a:rPr lang="en-GB" sz="2400" dirty="0"/>
              <a:t>system for managing the allocation of places: </a:t>
            </a:r>
          </a:p>
          <a:p>
            <a:pPr algn="l"/>
            <a:r>
              <a:rPr lang="en-GB" sz="2400" dirty="0"/>
              <a:t>The LA will let each secondary school know the names of children who appear on the SCAF, but schools don’t know whether they are 1st, 2nd ,3rd or 4th choice. </a:t>
            </a:r>
          </a:p>
          <a:p>
            <a:pPr algn="l"/>
            <a:r>
              <a:rPr lang="en-GB" sz="2400" dirty="0"/>
              <a:t>The school then rank the children in order of their admissions </a:t>
            </a:r>
            <a:r>
              <a:rPr lang="en-GB" sz="2400" dirty="0" smtClean="0"/>
              <a:t>criteria.</a:t>
            </a:r>
          </a:p>
          <a:p>
            <a:pPr algn="l"/>
            <a:r>
              <a:rPr lang="en-GB" sz="2400" dirty="0"/>
              <a:t>I</a:t>
            </a:r>
            <a:r>
              <a:rPr lang="en-GB" sz="2400" dirty="0" smtClean="0"/>
              <a:t>f</a:t>
            </a:r>
            <a:r>
              <a:rPr lang="en-GB" sz="2400" dirty="0"/>
              <a:t>, </a:t>
            </a:r>
            <a:r>
              <a:rPr lang="en-GB" sz="2400" dirty="0" smtClean="0"/>
              <a:t>for example, </a:t>
            </a:r>
            <a:r>
              <a:rPr lang="en-GB" sz="2400" dirty="0"/>
              <a:t>your </a:t>
            </a:r>
            <a:r>
              <a:rPr lang="en-GB" sz="2400" dirty="0" smtClean="0"/>
              <a:t>child has </a:t>
            </a:r>
            <a:r>
              <a:rPr lang="en-GB" sz="2400" dirty="0"/>
              <a:t>Dane Court as a first choice on the CAF and you fulfil the admissions criteria (probably distance) your child will be offered a place there.  If your child is not offered a place, because of the oversubscriptions criteria, a place will be offered at another school listed on your CAF… </a:t>
            </a:r>
          </a:p>
          <a:p>
            <a:endParaRPr lang="en-GB" dirty="0"/>
          </a:p>
        </p:txBody>
      </p:sp>
    </p:spTree>
    <p:extLst>
      <p:ext uri="{BB962C8B-B14F-4D97-AF65-F5344CB8AC3E}">
        <p14:creationId xmlns:p14="http://schemas.microsoft.com/office/powerpoint/2010/main" val="1073071094"/>
      </p:ext>
    </p:extLst>
  </p:cSld>
  <p:clrMapOvr>
    <a:masterClrMapping/>
  </p:clrMapOvr>
  <p:transition spd="slow">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838200"/>
            <a:ext cx="7543800" cy="5293757"/>
          </a:xfrm>
          <a:prstGeom prst="rect">
            <a:avLst/>
          </a:prstGeom>
          <a:noFill/>
        </p:spPr>
        <p:txBody>
          <a:bodyPr wrap="square" rtlCol="0">
            <a:spAutoFit/>
          </a:bodyPr>
          <a:lstStyle/>
          <a:p>
            <a:pPr algn="l"/>
            <a:r>
              <a:rPr lang="en-GB" sz="2000" dirty="0"/>
              <a:t>You may be thinking, ‘we don’t want our child to go to a grammar school but we would like him or her to ‘take the 11+’ ….  If you feel that your child will cope with this, and also cope with managing an unsuccessful result, go ahead… if you think your child would be upset by an unsuccessful outcome… don’t! </a:t>
            </a:r>
            <a:endParaRPr lang="en-GB" sz="2000" dirty="0" smtClean="0"/>
          </a:p>
          <a:p>
            <a:pPr algn="l"/>
            <a:endParaRPr lang="en-GB" sz="2000" dirty="0"/>
          </a:p>
          <a:p>
            <a:pPr algn="l"/>
            <a:r>
              <a:rPr lang="en-GB" sz="2000" dirty="0" smtClean="0"/>
              <a:t>The </a:t>
            </a:r>
            <a:r>
              <a:rPr lang="en-GB" sz="2000" dirty="0"/>
              <a:t>booklet will explain the waiting list and appeals processes – the appropriate forms will be sent to you with the allocation of places </a:t>
            </a:r>
            <a:r>
              <a:rPr lang="en-GB" sz="2000" dirty="0" smtClean="0"/>
              <a:t>letter, for </a:t>
            </a:r>
            <a:r>
              <a:rPr lang="en-GB" sz="2000" dirty="0"/>
              <a:t>you to return to the authority.   </a:t>
            </a:r>
            <a:endParaRPr lang="en-GB" sz="2000" dirty="0" smtClean="0"/>
          </a:p>
          <a:p>
            <a:pPr algn="l"/>
            <a:endParaRPr lang="en-GB" sz="2000" dirty="0"/>
          </a:p>
          <a:p>
            <a:pPr algn="l"/>
            <a:r>
              <a:rPr lang="en-GB" sz="2000" dirty="0"/>
              <a:t>You can ONLY appeal for a place at any school that you named on your form, wherever you ranked it on the </a:t>
            </a:r>
            <a:r>
              <a:rPr lang="en-GB" sz="2000" dirty="0" smtClean="0"/>
              <a:t>CAF.</a:t>
            </a:r>
            <a:r>
              <a:rPr lang="en-GB" sz="2000" dirty="0"/>
              <a:t>  </a:t>
            </a:r>
          </a:p>
          <a:p>
            <a:pPr algn="l"/>
            <a:r>
              <a:rPr lang="en-GB" sz="2000" dirty="0"/>
              <a:t>I</a:t>
            </a:r>
            <a:r>
              <a:rPr lang="en-GB" sz="2000" dirty="0" smtClean="0"/>
              <a:t>f </a:t>
            </a:r>
            <a:r>
              <a:rPr lang="en-GB" sz="2000" dirty="0"/>
              <a:t>your child enters the testing procedure and doesn't gain a positive result… as well as naming NON- SELECTIVE schools on your form, you can put grammar schools on the </a:t>
            </a:r>
            <a:r>
              <a:rPr lang="en-GB" sz="2000" dirty="0" smtClean="0"/>
              <a:t>CAF </a:t>
            </a:r>
            <a:r>
              <a:rPr lang="en-GB" sz="2000" dirty="0"/>
              <a:t>and appeal for a place at the grammar schools. </a:t>
            </a:r>
          </a:p>
          <a:p>
            <a:endParaRPr lang="en-GB" dirty="0"/>
          </a:p>
        </p:txBody>
      </p:sp>
    </p:spTree>
    <p:extLst>
      <p:ext uri="{BB962C8B-B14F-4D97-AF65-F5344CB8AC3E}">
        <p14:creationId xmlns:p14="http://schemas.microsoft.com/office/powerpoint/2010/main" val="1334651620"/>
      </p:ext>
    </p:extLst>
  </p:cSld>
  <p:clrMapOvr>
    <a:masterClrMapping/>
  </p:clrMapOvr>
  <p:transition spd="slow">
    <p:random/>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1143000"/>
            <a:ext cx="8001000" cy="1143000"/>
          </a:xfrm>
        </p:spPr>
        <p:txBody>
          <a:bodyPr>
            <a:normAutofit fontScale="90000"/>
          </a:bodyPr>
          <a:lstStyle/>
          <a:p>
            <a:pPr algn="ctr"/>
            <a:r>
              <a:rPr lang="en-GB" b="1" dirty="0">
                <a:solidFill>
                  <a:srgbClr val="0000FF"/>
                </a:solidFill>
                <a:latin typeface="Comic Sans MS" panose="030F0702030302020204" pitchFamily="66" charset="0"/>
              </a:rPr>
              <a:t>What if I disagree with the </a:t>
            </a:r>
            <a:r>
              <a:rPr lang="en-GB" b="1" dirty="0" smtClean="0">
                <a:solidFill>
                  <a:srgbClr val="0000FF"/>
                </a:solidFill>
                <a:latin typeface="Comic Sans MS" panose="030F0702030302020204" pitchFamily="66" charset="0"/>
              </a:rPr>
              <a:t>Kent Test assessment or secondary school given?</a:t>
            </a:r>
            <a:endParaRPr lang="en-GB" b="1" dirty="0">
              <a:solidFill>
                <a:srgbClr val="0000FF"/>
              </a:solidFill>
              <a:latin typeface="Comic Sans MS" panose="030F0702030302020204" pitchFamily="66" charset="0"/>
            </a:endParaRPr>
          </a:p>
        </p:txBody>
      </p:sp>
      <p:sp>
        <p:nvSpPr>
          <p:cNvPr id="41987" name="Rectangle 3"/>
          <p:cNvSpPr>
            <a:spLocks noGrp="1" noChangeArrowheads="1"/>
          </p:cNvSpPr>
          <p:nvPr>
            <p:ph idx="1"/>
          </p:nvPr>
        </p:nvSpPr>
        <p:spPr>
          <a:xfrm>
            <a:off x="457200" y="2332038"/>
            <a:ext cx="8229600" cy="4525962"/>
          </a:xfrm>
        </p:spPr>
        <p:txBody>
          <a:bodyPr/>
          <a:lstStyle/>
          <a:p>
            <a:pPr>
              <a:buClr>
                <a:schemeClr val="tx1"/>
              </a:buClr>
              <a:buFont typeface="Wingdings" pitchFamily="2" charset="2"/>
              <a:buChar char="ü"/>
            </a:pPr>
            <a:r>
              <a:rPr lang="en-GB" sz="3600" dirty="0">
                <a:latin typeface="Comic Sans MS" pitchFamily="66" charset="0"/>
              </a:rPr>
              <a:t>Talk with </a:t>
            </a:r>
            <a:r>
              <a:rPr lang="en-GB" sz="3600" b="1" dirty="0" err="1">
                <a:latin typeface="Comic Sans MS" pitchFamily="66" charset="0"/>
              </a:rPr>
              <a:t>Headteacher</a:t>
            </a:r>
            <a:endParaRPr lang="en-GB" sz="3600" b="1" dirty="0">
              <a:latin typeface="Comic Sans MS" pitchFamily="66" charset="0"/>
            </a:endParaRPr>
          </a:p>
          <a:p>
            <a:pPr>
              <a:buClr>
                <a:schemeClr val="tx1"/>
              </a:buClr>
              <a:buFont typeface="Wingdings" pitchFamily="2" charset="2"/>
              <a:buChar char="ü"/>
            </a:pPr>
            <a:r>
              <a:rPr lang="en-GB" sz="3600" dirty="0">
                <a:latin typeface="Comic Sans MS" pitchFamily="66" charset="0"/>
              </a:rPr>
              <a:t>Decide to appeal or </a:t>
            </a:r>
            <a:r>
              <a:rPr lang="en-GB" sz="3600" dirty="0" smtClean="0">
                <a:latin typeface="Comic Sans MS" pitchFamily="66" charset="0"/>
              </a:rPr>
              <a:t>not </a:t>
            </a:r>
            <a:endParaRPr lang="en-GB" sz="3600" dirty="0">
              <a:latin typeface="Comic Sans MS" pitchFamily="66" charset="0"/>
            </a:endParaRPr>
          </a:p>
          <a:p>
            <a:pPr>
              <a:buClr>
                <a:schemeClr val="tx1"/>
              </a:buClr>
              <a:buFont typeface="Wingdings" pitchFamily="2" charset="2"/>
              <a:buChar char="ü"/>
            </a:pPr>
            <a:r>
              <a:rPr lang="en-GB" sz="3600" dirty="0" smtClean="0">
                <a:latin typeface="Comic Sans MS" pitchFamily="66" charset="0"/>
              </a:rPr>
              <a:t>Parental Appeal process</a:t>
            </a:r>
          </a:p>
          <a:p>
            <a:pPr>
              <a:buClr>
                <a:schemeClr val="tx1"/>
              </a:buClr>
              <a:buFont typeface="Wingdings" pitchFamily="2" charset="2"/>
              <a:buChar char="ü"/>
            </a:pPr>
            <a:r>
              <a:rPr lang="en-GB" sz="3600" dirty="0" smtClean="0">
                <a:latin typeface="Comic Sans MS" pitchFamily="66" charset="0"/>
              </a:rPr>
              <a:t>2</a:t>
            </a:r>
            <a:r>
              <a:rPr lang="en-GB" sz="3600" baseline="30000" dirty="0" smtClean="0">
                <a:latin typeface="Comic Sans MS" pitchFamily="66" charset="0"/>
              </a:rPr>
              <a:t>nd</a:t>
            </a:r>
            <a:r>
              <a:rPr lang="en-GB" sz="3600" dirty="0" smtClean="0">
                <a:latin typeface="Comic Sans MS" pitchFamily="66" charset="0"/>
              </a:rPr>
              <a:t>  March 2020 school offers</a:t>
            </a:r>
            <a:endParaRPr lang="en-GB" sz="2800" dirty="0" smtClean="0">
              <a:latin typeface="Comic Sans MS" pitchFamily="66" charset="0"/>
            </a:endParaRPr>
          </a:p>
          <a:p>
            <a:r>
              <a:rPr lang="en-GB" sz="2800" dirty="0" smtClean="0">
                <a:solidFill>
                  <a:srgbClr val="FF0000"/>
                </a:solidFill>
                <a:latin typeface="Comic Sans MS" pitchFamily="66" charset="0"/>
              </a:rPr>
              <a:t>No  parental appeal </a:t>
            </a:r>
            <a:r>
              <a:rPr lang="en-GB" sz="2800" dirty="0">
                <a:solidFill>
                  <a:srgbClr val="FF0000"/>
                </a:solidFill>
                <a:latin typeface="Comic Sans MS" pitchFamily="66" charset="0"/>
              </a:rPr>
              <a:t>can take place before March</a:t>
            </a:r>
          </a:p>
          <a:p>
            <a:pPr>
              <a:buFont typeface="Wingdings" pitchFamily="2" charset="2"/>
              <a:buNone/>
            </a:pPr>
            <a:endParaRPr lang="en-GB" sz="3600" b="1" dirty="0">
              <a:latin typeface="Century Gothic"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0-#ppt_w/2"/>
                                          </p:val>
                                        </p:tav>
                                        <p:tav tm="100000">
                                          <p:val>
                                            <p:strVal val="#ppt_x"/>
                                          </p:val>
                                        </p:tav>
                                      </p:tavLst>
                                    </p:anim>
                                    <p:anim calcmode="lin" valueType="num">
                                      <p:cBhvr additive="base">
                                        <p:cTn id="8" dur="500" fill="hold"/>
                                        <p:tgtEl>
                                          <p:spTgt spid="4198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dissolve">
                                      <p:cBhvr>
                                        <p:cTn id="12" dur="500"/>
                                        <p:tgtEl>
                                          <p:spTgt spid="41987">
                                            <p:txEl>
                                              <p:pRg st="0" end="0"/>
                                            </p:txEl>
                                          </p:spTgt>
                                        </p:tgtEl>
                                      </p:cBhvr>
                                    </p:animEffect>
                                  </p:childTnLst>
                                </p:cTn>
                              </p:par>
                            </p:childTnLst>
                          </p:cTn>
                        </p:par>
                        <p:par>
                          <p:cTn id="13" fill="hold">
                            <p:stCondLst>
                              <p:cond delay="1000"/>
                            </p:stCondLst>
                            <p:childTnLst>
                              <p:par>
                                <p:cTn id="14" presetID="9" presetClass="entr" presetSubtype="0" fill="hold" grpId="0" nodeType="afterEffect">
                                  <p:stCondLst>
                                    <p:cond delay="0"/>
                                  </p:stCondLst>
                                  <p:childTnLst>
                                    <p:set>
                                      <p:cBhvr>
                                        <p:cTn id="15" dur="1" fill="hold">
                                          <p:stCondLst>
                                            <p:cond delay="0"/>
                                          </p:stCondLst>
                                        </p:cTn>
                                        <p:tgtEl>
                                          <p:spTgt spid="41987">
                                            <p:txEl>
                                              <p:pRg st="1" end="1"/>
                                            </p:txEl>
                                          </p:spTgt>
                                        </p:tgtEl>
                                        <p:attrNameLst>
                                          <p:attrName>style.visibility</p:attrName>
                                        </p:attrNameLst>
                                      </p:cBhvr>
                                      <p:to>
                                        <p:strVal val="visible"/>
                                      </p:to>
                                    </p:set>
                                    <p:animEffect transition="in" filter="dissolve">
                                      <p:cBhvr>
                                        <p:cTn id="16" dur="500"/>
                                        <p:tgtEl>
                                          <p:spTgt spid="41987">
                                            <p:txEl>
                                              <p:pRg st="1" end="1"/>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Effect transition="in" filter="dissolve">
                                      <p:cBhvr>
                                        <p:cTn id="19" dur="500"/>
                                        <p:tgtEl>
                                          <p:spTgt spid="4198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1987">
                                            <p:txEl>
                                              <p:pRg st="3" end="3"/>
                                            </p:txEl>
                                          </p:spTgt>
                                        </p:tgtEl>
                                        <p:attrNameLst>
                                          <p:attrName>style.visibility</p:attrName>
                                        </p:attrNameLst>
                                      </p:cBhvr>
                                      <p:to>
                                        <p:strVal val="visible"/>
                                      </p:to>
                                    </p:set>
                                    <p:animEffect transition="in" filter="dissolve">
                                      <p:cBhvr>
                                        <p:cTn id="24" dur="500"/>
                                        <p:tgtEl>
                                          <p:spTgt spid="41987">
                                            <p:txEl>
                                              <p:pRg st="3" end="3"/>
                                            </p:txEl>
                                          </p:spTgt>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41987">
                                            <p:txEl>
                                              <p:pRg st="4" end="4"/>
                                            </p:txEl>
                                          </p:spTgt>
                                        </p:tgtEl>
                                        <p:attrNameLst>
                                          <p:attrName>style.visibility</p:attrName>
                                        </p:attrNameLst>
                                      </p:cBhvr>
                                      <p:to>
                                        <p:strVal val="visible"/>
                                      </p:to>
                                    </p:set>
                                    <p:animEffect transition="in" filter="dissolve">
                                      <p:cBhvr>
                                        <p:cTn id="28" dur="500"/>
                                        <p:tgtEl>
                                          <p:spTgt spid="41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87" grpId="0" uiExpand="1"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381000"/>
            <a:ext cx="6347714" cy="5660363"/>
          </a:xfrm>
        </p:spPr>
        <p:txBody>
          <a:bodyPr>
            <a:normAutofit/>
          </a:bodyPr>
          <a:lstStyle/>
          <a:p>
            <a:pPr marL="0" indent="0">
              <a:buNone/>
            </a:pPr>
            <a:r>
              <a:rPr lang="en-GB" sz="2400" b="1" u="sng" dirty="0" smtClean="0"/>
              <a:t>Parental / Carer Appeals</a:t>
            </a:r>
          </a:p>
          <a:p>
            <a:r>
              <a:rPr lang="en-GB" sz="2400" b="1" dirty="0" smtClean="0"/>
              <a:t>The process is explained in the pack you will receive with school offer (2</a:t>
            </a:r>
            <a:r>
              <a:rPr lang="en-GB" sz="2400" b="1" baseline="30000" dirty="0" smtClean="0"/>
              <a:t>nd</a:t>
            </a:r>
            <a:r>
              <a:rPr lang="en-GB" sz="2400" b="1" dirty="0" smtClean="0"/>
              <a:t>  March) letters. Accept / refuse offer </a:t>
            </a:r>
          </a:p>
          <a:p>
            <a:pPr marL="0" indent="0">
              <a:buNone/>
            </a:pPr>
            <a:r>
              <a:rPr lang="en-GB" sz="2400" b="1" dirty="0" smtClean="0"/>
              <a:t>Parent appeals should focus on:</a:t>
            </a:r>
          </a:p>
          <a:p>
            <a:r>
              <a:rPr lang="en-GB" sz="2400" b="1" dirty="0" smtClean="0"/>
              <a:t>Academic level of child</a:t>
            </a:r>
          </a:p>
          <a:p>
            <a:r>
              <a:rPr lang="en-GB" sz="2400" b="1" dirty="0" smtClean="0"/>
              <a:t>Reasons why scores do not reflect actual or current ability (significant family trauma around time of test, illness etc.)</a:t>
            </a:r>
          </a:p>
          <a:p>
            <a:r>
              <a:rPr lang="en-GB" sz="2400" b="1" dirty="0" smtClean="0">
                <a:solidFill>
                  <a:srgbClr val="0000FF"/>
                </a:solidFill>
              </a:rPr>
              <a:t>Supporting letter from school with current / projected grades and attitude to learning (I can’t lie!)</a:t>
            </a:r>
          </a:p>
          <a:p>
            <a:r>
              <a:rPr lang="en-GB" sz="2400" b="1" dirty="0" smtClean="0">
                <a:solidFill>
                  <a:srgbClr val="0000FF"/>
                </a:solidFill>
              </a:rPr>
              <a:t>Deadline, end of March</a:t>
            </a:r>
            <a:endParaRPr lang="en-GB" sz="2400" b="1" dirty="0">
              <a:solidFill>
                <a:srgbClr val="0000FF"/>
              </a:solidFill>
            </a:endParaRPr>
          </a:p>
        </p:txBody>
      </p:sp>
    </p:spTree>
    <p:extLst>
      <p:ext uri="{BB962C8B-B14F-4D97-AF65-F5344CB8AC3E}">
        <p14:creationId xmlns:p14="http://schemas.microsoft.com/office/powerpoint/2010/main" val="2814453976"/>
      </p:ext>
    </p:extLst>
  </p:cSld>
  <p:clrMapOvr>
    <a:masterClrMapping/>
  </p:clrMapOvr>
  <p:transition spd="slow">
    <p:random/>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50938" y="214313"/>
            <a:ext cx="6421437" cy="1462087"/>
          </a:xfrm>
        </p:spPr>
        <p:txBody>
          <a:bodyPr/>
          <a:lstStyle/>
          <a:p>
            <a:r>
              <a:rPr lang="en-GB" sz="5400" b="1" dirty="0" smtClean="0">
                <a:latin typeface="Comic Sans MS" panose="030F0702030302020204" pitchFamily="66" charset="0"/>
              </a:rPr>
              <a:t>Finally…</a:t>
            </a:r>
            <a:endParaRPr lang="en-GB" sz="5400" b="1" dirty="0">
              <a:latin typeface="Comic Sans MS" panose="030F0702030302020204" pitchFamily="66" charset="0"/>
            </a:endParaRPr>
          </a:p>
        </p:txBody>
      </p:sp>
      <p:sp>
        <p:nvSpPr>
          <p:cNvPr id="43011" name="Rectangle 3"/>
          <p:cNvSpPr>
            <a:spLocks noGrp="1" noChangeArrowheads="1"/>
          </p:cNvSpPr>
          <p:nvPr>
            <p:ph idx="1"/>
          </p:nvPr>
        </p:nvSpPr>
        <p:spPr/>
        <p:txBody>
          <a:bodyPr>
            <a:normAutofit fontScale="77500" lnSpcReduction="20000"/>
          </a:bodyPr>
          <a:lstStyle/>
          <a:p>
            <a:pPr>
              <a:buClr>
                <a:schemeClr val="tx1"/>
              </a:buClr>
              <a:buFont typeface="Wingdings" pitchFamily="2" charset="2"/>
              <a:buChar char="ü"/>
            </a:pPr>
            <a:r>
              <a:rPr lang="en-GB" sz="2800" b="1" dirty="0">
                <a:latin typeface="Comic Sans MS" pitchFamily="66" charset="0"/>
              </a:rPr>
              <a:t>All schools provide similar opportunities</a:t>
            </a:r>
          </a:p>
          <a:p>
            <a:pPr>
              <a:buClr>
                <a:schemeClr val="tx1"/>
              </a:buClr>
              <a:buFont typeface="Wingdings" pitchFamily="2" charset="2"/>
              <a:buChar char="ü"/>
            </a:pPr>
            <a:r>
              <a:rPr lang="en-GB" sz="2800" b="1" dirty="0">
                <a:latin typeface="Comic Sans MS" pitchFamily="66" charset="0"/>
              </a:rPr>
              <a:t>Make the most of them</a:t>
            </a:r>
          </a:p>
          <a:p>
            <a:pPr>
              <a:buClr>
                <a:schemeClr val="tx1"/>
              </a:buClr>
              <a:buFont typeface="Wingdings" pitchFamily="2" charset="2"/>
              <a:buChar char="ü"/>
            </a:pPr>
            <a:r>
              <a:rPr lang="en-GB" sz="2800" b="1" dirty="0">
                <a:latin typeface="Comic Sans MS" pitchFamily="66" charset="0"/>
              </a:rPr>
              <a:t>Bottom of the heap or top of the pile?</a:t>
            </a:r>
          </a:p>
          <a:p>
            <a:pPr>
              <a:buClr>
                <a:schemeClr val="tx1"/>
              </a:buClr>
              <a:buFont typeface="Wingdings" pitchFamily="2" charset="2"/>
              <a:buChar char="ü"/>
            </a:pPr>
            <a:r>
              <a:rPr lang="en-GB" sz="2800" b="1" dirty="0">
                <a:latin typeface="Comic Sans MS" pitchFamily="66" charset="0"/>
              </a:rPr>
              <a:t>You don’t need to go to grammar school to achieve high academic success</a:t>
            </a:r>
          </a:p>
          <a:p>
            <a:pPr>
              <a:buClr>
                <a:schemeClr val="tx1"/>
              </a:buClr>
              <a:buFont typeface="Wingdings" pitchFamily="2" charset="2"/>
              <a:buChar char="ü"/>
            </a:pPr>
            <a:r>
              <a:rPr lang="en-GB" sz="2800" b="1" dirty="0">
                <a:latin typeface="Comic Sans MS" pitchFamily="66" charset="0"/>
              </a:rPr>
              <a:t>Many routes to same </a:t>
            </a:r>
            <a:r>
              <a:rPr lang="en-GB" sz="2800" b="1" dirty="0" smtClean="0">
                <a:latin typeface="Comic Sans MS" pitchFamily="66" charset="0"/>
              </a:rPr>
              <a:t>destination</a:t>
            </a:r>
          </a:p>
          <a:p>
            <a:pPr>
              <a:buClr>
                <a:schemeClr val="tx1"/>
              </a:buClr>
              <a:buFont typeface="Wingdings" pitchFamily="2" charset="2"/>
              <a:buChar char="ü"/>
            </a:pPr>
            <a:r>
              <a:rPr lang="en-GB" sz="2800" b="1" dirty="0" smtClean="0">
                <a:latin typeface="Comic Sans MS" pitchFamily="66" charset="0"/>
              </a:rPr>
              <a:t>Parent’s decision </a:t>
            </a:r>
            <a:endParaRPr lang="en-GB" sz="2800" b="1" dirty="0">
              <a:latin typeface="Comic Sans MS" pitchFamily="66" charset="0"/>
            </a:endParaRPr>
          </a:p>
          <a:p>
            <a:pPr>
              <a:buClr>
                <a:schemeClr val="tx1"/>
              </a:buClr>
              <a:buFont typeface="Wingdings" pitchFamily="2" charset="2"/>
              <a:buChar char="ü"/>
            </a:pPr>
            <a:r>
              <a:rPr lang="en-GB" sz="2800" b="1" dirty="0">
                <a:latin typeface="Comic Sans MS" pitchFamily="66" charset="0"/>
              </a:rPr>
              <a:t>Supportive family</a:t>
            </a:r>
          </a:p>
          <a:p>
            <a:pPr>
              <a:buClr>
                <a:schemeClr val="tx1"/>
              </a:buClr>
              <a:buFont typeface="Wingdings" pitchFamily="2" charset="2"/>
              <a:buChar char="ü"/>
            </a:pPr>
            <a:endParaRPr lang="en-GB" sz="2800" b="1" dirty="0">
              <a:latin typeface="Century Gothic" pitchFamily="34" charset="0"/>
            </a:endParaRPr>
          </a:p>
          <a:p>
            <a:pPr>
              <a:buClr>
                <a:schemeClr val="tx1"/>
              </a:buClr>
              <a:buFont typeface="Wingdings" pitchFamily="2" charset="2"/>
              <a:buChar char="ü"/>
            </a:pPr>
            <a:endParaRPr lang="en-GB" dirty="0">
              <a:latin typeface="Century Gothic"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500" fill="hold"/>
                                        <p:tgtEl>
                                          <p:spTgt spid="43010"/>
                                        </p:tgtEl>
                                        <p:attrNameLst>
                                          <p:attrName>ppt_x</p:attrName>
                                        </p:attrNameLst>
                                      </p:cBhvr>
                                      <p:tavLst>
                                        <p:tav tm="0">
                                          <p:val>
                                            <p:strVal val="0-#ppt_w/2"/>
                                          </p:val>
                                        </p:tav>
                                        <p:tav tm="100000">
                                          <p:val>
                                            <p:strVal val="#ppt_x"/>
                                          </p:val>
                                        </p:tav>
                                      </p:tavLst>
                                    </p:anim>
                                    <p:anim calcmode="lin" valueType="num">
                                      <p:cBhvr additive="base">
                                        <p:cTn id="8" dur="500" fill="hold"/>
                                        <p:tgtEl>
                                          <p:spTgt spid="430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32" fill="hold" grpId="0" nodeType="after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 calcmode="lin" valueType="num">
                                      <p:cBhvr>
                                        <p:cTn id="12" dur="500" fill="hold"/>
                                        <p:tgtEl>
                                          <p:spTgt spid="43011">
                                            <p:txEl>
                                              <p:pRg st="0" end="0"/>
                                            </p:txEl>
                                          </p:spTgt>
                                        </p:tgtEl>
                                        <p:attrNameLst>
                                          <p:attrName>ppt_w</p:attrName>
                                        </p:attrNameLst>
                                      </p:cBhvr>
                                      <p:tavLst>
                                        <p:tav tm="0">
                                          <p:val>
                                            <p:strVal val="4*#ppt_w"/>
                                          </p:val>
                                        </p:tav>
                                        <p:tav tm="100000">
                                          <p:val>
                                            <p:strVal val="#ppt_w"/>
                                          </p:val>
                                        </p:tav>
                                      </p:tavLst>
                                    </p:anim>
                                    <p:anim calcmode="lin" valueType="num">
                                      <p:cBhvr>
                                        <p:cTn id="13" dur="500" fill="hold"/>
                                        <p:tgtEl>
                                          <p:spTgt spid="43011">
                                            <p:txEl>
                                              <p:pRg st="0" end="0"/>
                                            </p:txEl>
                                          </p:spTgt>
                                        </p:tgtEl>
                                        <p:attrNameLst>
                                          <p:attrName>ppt_h</p:attrName>
                                        </p:attrNameLst>
                                      </p:cBhvr>
                                      <p:tavLst>
                                        <p:tav tm="0">
                                          <p:val>
                                            <p:strVal val="4*#ppt_h"/>
                                          </p:val>
                                        </p:tav>
                                        <p:tav tm="100000">
                                          <p:val>
                                            <p:strVal val="#ppt_h"/>
                                          </p:val>
                                        </p:tav>
                                      </p:tavLst>
                                    </p:anim>
                                  </p:childTnLst>
                                </p:cTn>
                              </p:par>
                            </p:childTnLst>
                          </p:cTn>
                        </p:par>
                        <p:par>
                          <p:cTn id="14" fill="hold">
                            <p:stCondLst>
                              <p:cond delay="1000"/>
                            </p:stCondLst>
                            <p:childTnLst>
                              <p:par>
                                <p:cTn id="15" presetID="23" presetClass="entr" presetSubtype="32" fill="hold" grpId="0" nodeType="after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 calcmode="lin" valueType="num">
                                      <p:cBhvr>
                                        <p:cTn id="17" dur="500" fill="hold"/>
                                        <p:tgtEl>
                                          <p:spTgt spid="43011">
                                            <p:txEl>
                                              <p:pRg st="1" end="1"/>
                                            </p:txEl>
                                          </p:spTgt>
                                        </p:tgtEl>
                                        <p:attrNameLst>
                                          <p:attrName>ppt_w</p:attrName>
                                        </p:attrNameLst>
                                      </p:cBhvr>
                                      <p:tavLst>
                                        <p:tav tm="0">
                                          <p:val>
                                            <p:strVal val="4*#ppt_w"/>
                                          </p:val>
                                        </p:tav>
                                        <p:tav tm="100000">
                                          <p:val>
                                            <p:strVal val="#ppt_w"/>
                                          </p:val>
                                        </p:tav>
                                      </p:tavLst>
                                    </p:anim>
                                    <p:anim calcmode="lin" valueType="num">
                                      <p:cBhvr>
                                        <p:cTn id="18" dur="500" fill="hold"/>
                                        <p:tgtEl>
                                          <p:spTgt spid="43011">
                                            <p:txEl>
                                              <p:pRg st="1" end="1"/>
                                            </p:txEl>
                                          </p:spTgt>
                                        </p:tgtEl>
                                        <p:attrNameLst>
                                          <p:attrName>ppt_h</p:attrName>
                                        </p:attrNameLst>
                                      </p:cBhvr>
                                      <p:tavLst>
                                        <p:tav tm="0">
                                          <p:val>
                                            <p:strVal val="4*#ppt_h"/>
                                          </p:val>
                                        </p:tav>
                                        <p:tav tm="100000">
                                          <p:val>
                                            <p:strVal val="#ppt_h"/>
                                          </p:val>
                                        </p:tav>
                                      </p:tavLst>
                                    </p:anim>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43011">
                                            <p:txEl>
                                              <p:pRg st="2" end="2"/>
                                            </p:txEl>
                                          </p:spTgt>
                                        </p:tgtEl>
                                        <p:attrNameLst>
                                          <p:attrName>style.visibility</p:attrName>
                                        </p:attrNameLst>
                                      </p:cBhvr>
                                      <p:to>
                                        <p:strVal val="visible"/>
                                      </p:to>
                                    </p:set>
                                    <p:anim calcmode="lin" valueType="num">
                                      <p:cBhvr>
                                        <p:cTn id="22" dur="500" fill="hold"/>
                                        <p:tgtEl>
                                          <p:spTgt spid="43011">
                                            <p:txEl>
                                              <p:pRg st="2" end="2"/>
                                            </p:txEl>
                                          </p:spTgt>
                                        </p:tgtEl>
                                        <p:attrNameLst>
                                          <p:attrName>ppt_w</p:attrName>
                                        </p:attrNameLst>
                                      </p:cBhvr>
                                      <p:tavLst>
                                        <p:tav tm="0">
                                          <p:val>
                                            <p:strVal val="4*#ppt_w"/>
                                          </p:val>
                                        </p:tav>
                                        <p:tav tm="100000">
                                          <p:val>
                                            <p:strVal val="#ppt_w"/>
                                          </p:val>
                                        </p:tav>
                                      </p:tavLst>
                                    </p:anim>
                                    <p:anim calcmode="lin" valueType="num">
                                      <p:cBhvr>
                                        <p:cTn id="23" dur="500" fill="hold"/>
                                        <p:tgtEl>
                                          <p:spTgt spid="43011">
                                            <p:txEl>
                                              <p:pRg st="2" end="2"/>
                                            </p:txEl>
                                          </p:spTgt>
                                        </p:tgtEl>
                                        <p:attrNameLst>
                                          <p:attrName>ppt_h</p:attrName>
                                        </p:attrNameLst>
                                      </p:cBhvr>
                                      <p:tavLst>
                                        <p:tav tm="0">
                                          <p:val>
                                            <p:strVal val="4*#ppt_h"/>
                                          </p:val>
                                        </p:tav>
                                        <p:tav tm="100000">
                                          <p:val>
                                            <p:strVal val="#ppt_h"/>
                                          </p:val>
                                        </p:tav>
                                      </p:tavLst>
                                    </p:anim>
                                  </p:childTnLst>
                                </p:cTn>
                              </p:par>
                            </p:childTnLst>
                          </p:cTn>
                        </p:par>
                        <p:par>
                          <p:cTn id="24" fill="hold">
                            <p:stCondLst>
                              <p:cond delay="2000"/>
                            </p:stCondLst>
                            <p:childTnLst>
                              <p:par>
                                <p:cTn id="25" presetID="23" presetClass="entr" presetSubtype="32" fill="hold" grpId="0" nodeType="afterEffect">
                                  <p:stCondLst>
                                    <p:cond delay="0"/>
                                  </p:stCondLst>
                                  <p:childTnLst>
                                    <p:set>
                                      <p:cBhvr>
                                        <p:cTn id="26" dur="1" fill="hold">
                                          <p:stCondLst>
                                            <p:cond delay="0"/>
                                          </p:stCondLst>
                                        </p:cTn>
                                        <p:tgtEl>
                                          <p:spTgt spid="43011">
                                            <p:txEl>
                                              <p:pRg st="3" end="3"/>
                                            </p:txEl>
                                          </p:spTgt>
                                        </p:tgtEl>
                                        <p:attrNameLst>
                                          <p:attrName>style.visibility</p:attrName>
                                        </p:attrNameLst>
                                      </p:cBhvr>
                                      <p:to>
                                        <p:strVal val="visible"/>
                                      </p:to>
                                    </p:set>
                                    <p:anim calcmode="lin" valueType="num">
                                      <p:cBhvr>
                                        <p:cTn id="27" dur="500" fill="hold"/>
                                        <p:tgtEl>
                                          <p:spTgt spid="43011">
                                            <p:txEl>
                                              <p:pRg st="3" end="3"/>
                                            </p:txEl>
                                          </p:spTgt>
                                        </p:tgtEl>
                                        <p:attrNameLst>
                                          <p:attrName>ppt_w</p:attrName>
                                        </p:attrNameLst>
                                      </p:cBhvr>
                                      <p:tavLst>
                                        <p:tav tm="0">
                                          <p:val>
                                            <p:strVal val="4*#ppt_w"/>
                                          </p:val>
                                        </p:tav>
                                        <p:tav tm="100000">
                                          <p:val>
                                            <p:strVal val="#ppt_w"/>
                                          </p:val>
                                        </p:tav>
                                      </p:tavLst>
                                    </p:anim>
                                    <p:anim calcmode="lin" valueType="num">
                                      <p:cBhvr>
                                        <p:cTn id="28" dur="500" fill="hold"/>
                                        <p:tgtEl>
                                          <p:spTgt spid="43011">
                                            <p:txEl>
                                              <p:pRg st="3" end="3"/>
                                            </p:txEl>
                                          </p:spTgt>
                                        </p:tgtEl>
                                        <p:attrNameLst>
                                          <p:attrName>ppt_h</p:attrName>
                                        </p:attrNameLst>
                                      </p:cBhvr>
                                      <p:tavLst>
                                        <p:tav tm="0">
                                          <p:val>
                                            <p:strVal val="4*#ppt_h"/>
                                          </p:val>
                                        </p:tav>
                                        <p:tav tm="100000">
                                          <p:val>
                                            <p:strVal val="#ppt_h"/>
                                          </p:val>
                                        </p:tav>
                                      </p:tavLst>
                                    </p:anim>
                                  </p:childTnLst>
                                </p:cTn>
                              </p:par>
                            </p:childTnLst>
                          </p:cTn>
                        </p:par>
                        <p:par>
                          <p:cTn id="29" fill="hold">
                            <p:stCondLst>
                              <p:cond delay="2500"/>
                            </p:stCondLst>
                            <p:childTnLst>
                              <p:par>
                                <p:cTn id="30" presetID="23" presetClass="entr" presetSubtype="32" fill="hold" grpId="0" nodeType="afterEffect">
                                  <p:stCondLst>
                                    <p:cond delay="0"/>
                                  </p:stCondLst>
                                  <p:childTnLst>
                                    <p:set>
                                      <p:cBhvr>
                                        <p:cTn id="31" dur="1" fill="hold">
                                          <p:stCondLst>
                                            <p:cond delay="0"/>
                                          </p:stCondLst>
                                        </p:cTn>
                                        <p:tgtEl>
                                          <p:spTgt spid="43011">
                                            <p:txEl>
                                              <p:pRg st="4" end="4"/>
                                            </p:txEl>
                                          </p:spTgt>
                                        </p:tgtEl>
                                        <p:attrNameLst>
                                          <p:attrName>style.visibility</p:attrName>
                                        </p:attrNameLst>
                                      </p:cBhvr>
                                      <p:to>
                                        <p:strVal val="visible"/>
                                      </p:to>
                                    </p:set>
                                    <p:anim calcmode="lin" valueType="num">
                                      <p:cBhvr>
                                        <p:cTn id="32" dur="500" fill="hold"/>
                                        <p:tgtEl>
                                          <p:spTgt spid="43011">
                                            <p:txEl>
                                              <p:pRg st="4" end="4"/>
                                            </p:txEl>
                                          </p:spTgt>
                                        </p:tgtEl>
                                        <p:attrNameLst>
                                          <p:attrName>ppt_w</p:attrName>
                                        </p:attrNameLst>
                                      </p:cBhvr>
                                      <p:tavLst>
                                        <p:tav tm="0">
                                          <p:val>
                                            <p:strVal val="4*#ppt_w"/>
                                          </p:val>
                                        </p:tav>
                                        <p:tav tm="100000">
                                          <p:val>
                                            <p:strVal val="#ppt_w"/>
                                          </p:val>
                                        </p:tav>
                                      </p:tavLst>
                                    </p:anim>
                                    <p:anim calcmode="lin" valueType="num">
                                      <p:cBhvr>
                                        <p:cTn id="33" dur="500" fill="hold"/>
                                        <p:tgtEl>
                                          <p:spTgt spid="43011">
                                            <p:txEl>
                                              <p:pRg st="4" end="4"/>
                                            </p:txEl>
                                          </p:spTgt>
                                        </p:tgtEl>
                                        <p:attrNameLst>
                                          <p:attrName>ppt_h</p:attrName>
                                        </p:attrNameLst>
                                      </p:cBhvr>
                                      <p:tavLst>
                                        <p:tav tm="0">
                                          <p:val>
                                            <p:strVal val="4*#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32" fill="hold" grpId="0" nodeType="clickEffect">
                                  <p:stCondLst>
                                    <p:cond delay="0"/>
                                  </p:stCondLst>
                                  <p:childTnLst>
                                    <p:set>
                                      <p:cBhvr>
                                        <p:cTn id="37" dur="1" fill="hold">
                                          <p:stCondLst>
                                            <p:cond delay="0"/>
                                          </p:stCondLst>
                                        </p:cTn>
                                        <p:tgtEl>
                                          <p:spTgt spid="43011">
                                            <p:txEl>
                                              <p:pRg st="5" end="5"/>
                                            </p:txEl>
                                          </p:spTgt>
                                        </p:tgtEl>
                                        <p:attrNameLst>
                                          <p:attrName>style.visibility</p:attrName>
                                        </p:attrNameLst>
                                      </p:cBhvr>
                                      <p:to>
                                        <p:strVal val="visible"/>
                                      </p:to>
                                    </p:set>
                                    <p:anim calcmode="lin" valueType="num">
                                      <p:cBhvr>
                                        <p:cTn id="38" dur="500" fill="hold"/>
                                        <p:tgtEl>
                                          <p:spTgt spid="43011">
                                            <p:txEl>
                                              <p:pRg st="5" end="5"/>
                                            </p:txEl>
                                          </p:spTgt>
                                        </p:tgtEl>
                                        <p:attrNameLst>
                                          <p:attrName>ppt_w</p:attrName>
                                        </p:attrNameLst>
                                      </p:cBhvr>
                                      <p:tavLst>
                                        <p:tav tm="0">
                                          <p:val>
                                            <p:strVal val="4*#ppt_w"/>
                                          </p:val>
                                        </p:tav>
                                        <p:tav tm="100000">
                                          <p:val>
                                            <p:strVal val="#ppt_w"/>
                                          </p:val>
                                        </p:tav>
                                      </p:tavLst>
                                    </p:anim>
                                    <p:anim calcmode="lin" valueType="num">
                                      <p:cBhvr>
                                        <p:cTn id="39" dur="500" fill="hold"/>
                                        <p:tgtEl>
                                          <p:spTgt spid="43011">
                                            <p:txEl>
                                              <p:pRg st="5" end="5"/>
                                            </p:txEl>
                                          </p:spTgt>
                                        </p:tgtEl>
                                        <p:attrNameLst>
                                          <p:attrName>ppt_h</p:attrName>
                                        </p:attrNameLst>
                                      </p:cBhvr>
                                      <p:tavLst>
                                        <p:tav tm="0">
                                          <p:val>
                                            <p:strVal val="4*#ppt_h"/>
                                          </p:val>
                                        </p:tav>
                                        <p:tav tm="100000">
                                          <p:val>
                                            <p:strVal val="#ppt_h"/>
                                          </p:val>
                                        </p:tav>
                                      </p:tavLst>
                                    </p:anim>
                                  </p:childTnLst>
                                </p:cTn>
                              </p:par>
                            </p:childTnLst>
                          </p:cTn>
                        </p:par>
                        <p:par>
                          <p:cTn id="40" fill="hold">
                            <p:stCondLst>
                              <p:cond delay="500"/>
                            </p:stCondLst>
                            <p:childTnLst>
                              <p:par>
                                <p:cTn id="41" presetID="23" presetClass="entr" presetSubtype="32" fill="hold" grpId="0" nodeType="afterEffect">
                                  <p:stCondLst>
                                    <p:cond delay="0"/>
                                  </p:stCondLst>
                                  <p:childTnLst>
                                    <p:set>
                                      <p:cBhvr>
                                        <p:cTn id="42" dur="1" fill="hold">
                                          <p:stCondLst>
                                            <p:cond delay="0"/>
                                          </p:stCondLst>
                                        </p:cTn>
                                        <p:tgtEl>
                                          <p:spTgt spid="43011">
                                            <p:txEl>
                                              <p:pRg st="6" end="6"/>
                                            </p:txEl>
                                          </p:spTgt>
                                        </p:tgtEl>
                                        <p:attrNameLst>
                                          <p:attrName>style.visibility</p:attrName>
                                        </p:attrNameLst>
                                      </p:cBhvr>
                                      <p:to>
                                        <p:strVal val="visible"/>
                                      </p:to>
                                    </p:set>
                                    <p:anim calcmode="lin" valueType="num">
                                      <p:cBhvr>
                                        <p:cTn id="43" dur="500" fill="hold"/>
                                        <p:tgtEl>
                                          <p:spTgt spid="43011">
                                            <p:txEl>
                                              <p:pRg st="6" end="6"/>
                                            </p:txEl>
                                          </p:spTgt>
                                        </p:tgtEl>
                                        <p:attrNameLst>
                                          <p:attrName>ppt_w</p:attrName>
                                        </p:attrNameLst>
                                      </p:cBhvr>
                                      <p:tavLst>
                                        <p:tav tm="0">
                                          <p:val>
                                            <p:strVal val="4*#ppt_w"/>
                                          </p:val>
                                        </p:tav>
                                        <p:tav tm="100000">
                                          <p:val>
                                            <p:strVal val="#ppt_w"/>
                                          </p:val>
                                        </p:tav>
                                      </p:tavLst>
                                    </p:anim>
                                    <p:anim calcmode="lin" valueType="num">
                                      <p:cBhvr>
                                        <p:cTn id="44" dur="500" fill="hold"/>
                                        <p:tgtEl>
                                          <p:spTgt spid="43011">
                                            <p:txEl>
                                              <p:pRg st="6" end="6"/>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utoUpdateAnimBg="0"/>
      <p:bldP spid="4301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1143000" y="0"/>
            <a:ext cx="7793038" cy="1462088"/>
          </a:xfrm>
        </p:spPr>
        <p:txBody>
          <a:bodyPr/>
          <a:lstStyle/>
          <a:p>
            <a:r>
              <a:rPr lang="en-US" sz="5400" b="1" dirty="0" smtClean="0">
                <a:latin typeface="Comic Sans MS" panose="030F0702030302020204" pitchFamily="66" charset="0"/>
              </a:rPr>
              <a:t>Key Dates</a:t>
            </a:r>
            <a:endParaRPr lang="en-US" sz="5400" b="1" dirty="0">
              <a:latin typeface="Comic Sans MS" panose="030F0702030302020204" pitchFamily="66" charset="0"/>
            </a:endParaRPr>
          </a:p>
        </p:txBody>
      </p:sp>
      <p:sp>
        <p:nvSpPr>
          <p:cNvPr id="188419" name="Rectangle 3"/>
          <p:cNvSpPr>
            <a:spLocks noGrp="1" noChangeArrowheads="1"/>
          </p:cNvSpPr>
          <p:nvPr>
            <p:ph idx="1"/>
          </p:nvPr>
        </p:nvSpPr>
        <p:spPr>
          <a:xfrm>
            <a:off x="457200" y="1981200"/>
            <a:ext cx="8458200" cy="4114800"/>
          </a:xfrm>
        </p:spPr>
        <p:txBody>
          <a:bodyPr>
            <a:normAutofit lnSpcReduction="10000"/>
          </a:bodyPr>
          <a:lstStyle/>
          <a:p>
            <a:pPr>
              <a:lnSpc>
                <a:spcPct val="80000"/>
              </a:lnSpc>
              <a:spcBef>
                <a:spcPts val="0"/>
              </a:spcBef>
              <a:spcAft>
                <a:spcPts val="600"/>
              </a:spcAft>
            </a:pPr>
            <a:r>
              <a:rPr lang="en-GB" sz="1800" b="1" dirty="0">
                <a:latin typeface="Comic Sans MS" panose="030F0702030302020204" pitchFamily="66" charset="0"/>
              </a:rPr>
              <a:t>Parents will need to </a:t>
            </a:r>
            <a:r>
              <a:rPr lang="en-GB" sz="1800" b="1" u="sng" dirty="0">
                <a:effectLst>
                  <a:outerShdw blurRad="38100" dist="38100" dir="2700000" algn="tl">
                    <a:srgbClr val="000000">
                      <a:alpha val="43137"/>
                    </a:srgbClr>
                  </a:outerShdw>
                </a:effectLst>
                <a:latin typeface="Comic Sans MS" panose="030F0702030302020204" pitchFamily="66" charset="0"/>
              </a:rPr>
              <a:t>register by </a:t>
            </a:r>
            <a:r>
              <a:rPr lang="en-GB" b="1" u="sng" dirty="0" smtClean="0">
                <a:solidFill>
                  <a:srgbClr val="0000FF"/>
                </a:solidFill>
                <a:effectLst>
                  <a:outerShdw blurRad="38100" dist="38100" dir="2700000" algn="tl">
                    <a:srgbClr val="000000">
                      <a:alpha val="43137"/>
                    </a:srgbClr>
                  </a:outerShdw>
                </a:effectLst>
                <a:latin typeface="Comic Sans MS" panose="030F0702030302020204" pitchFamily="66" charset="0"/>
              </a:rPr>
              <a:t>3</a:t>
            </a:r>
            <a:r>
              <a:rPr lang="en-GB" b="1" u="sng" baseline="30000" dirty="0" smtClean="0">
                <a:solidFill>
                  <a:srgbClr val="0000FF"/>
                </a:solidFill>
                <a:effectLst>
                  <a:outerShdw blurRad="38100" dist="38100" dir="2700000" algn="tl">
                    <a:srgbClr val="000000">
                      <a:alpha val="43137"/>
                    </a:srgbClr>
                  </a:outerShdw>
                </a:effectLst>
                <a:latin typeface="Comic Sans MS" panose="030F0702030302020204" pitchFamily="66" charset="0"/>
              </a:rPr>
              <a:t>rd</a:t>
            </a:r>
            <a:r>
              <a:rPr lang="en-GB" b="1" u="sng"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r>
              <a:rPr lang="en-GB" sz="1800" b="1" u="sng" dirty="0" smtClean="0">
                <a:solidFill>
                  <a:srgbClr val="0000FF"/>
                </a:solidFill>
                <a:effectLst>
                  <a:outerShdw blurRad="38100" dist="38100" dir="2700000" algn="tl">
                    <a:srgbClr val="000000">
                      <a:alpha val="43137"/>
                    </a:srgbClr>
                  </a:outerShdw>
                </a:effectLst>
                <a:latin typeface="Comic Sans MS" panose="030F0702030302020204" pitchFamily="66" charset="0"/>
              </a:rPr>
              <a:t> July </a:t>
            </a:r>
            <a:r>
              <a:rPr lang="en-GB" sz="1800" b="1" dirty="0">
                <a:latin typeface="Comic Sans MS" panose="030F0702030302020204" pitchFamily="66" charset="0"/>
              </a:rPr>
              <a:t>if you wish for your child to take part in the testing process, if they don’t take part in the testing process then you will not be able to name a Grammar School as one of your </a:t>
            </a:r>
            <a:r>
              <a:rPr lang="en-GB" sz="1800" b="1" dirty="0" smtClean="0">
                <a:latin typeface="Comic Sans MS" panose="030F0702030302020204" pitchFamily="66" charset="0"/>
              </a:rPr>
              <a:t>preferences</a:t>
            </a:r>
          </a:p>
          <a:p>
            <a:pPr marL="0" indent="0">
              <a:lnSpc>
                <a:spcPct val="80000"/>
              </a:lnSpc>
              <a:spcBef>
                <a:spcPts val="0"/>
              </a:spcBef>
              <a:spcAft>
                <a:spcPts val="600"/>
              </a:spcAft>
              <a:buNone/>
            </a:pPr>
            <a:endParaRPr lang="en-GB" sz="1800" b="1" dirty="0">
              <a:solidFill>
                <a:schemeClr val="folHlink"/>
              </a:solidFill>
              <a:latin typeface="Comic Sans MS" panose="030F0702030302020204" pitchFamily="66" charset="0"/>
            </a:endParaRPr>
          </a:p>
          <a:p>
            <a:pPr>
              <a:lnSpc>
                <a:spcPct val="80000"/>
              </a:lnSpc>
              <a:spcBef>
                <a:spcPts val="0"/>
              </a:spcBef>
              <a:spcAft>
                <a:spcPts val="600"/>
              </a:spcAft>
            </a:pPr>
            <a:r>
              <a:rPr lang="en-GB" sz="1800" b="1" dirty="0" smtClean="0">
                <a:latin typeface="Comic Sans MS" panose="030F0702030302020204" pitchFamily="66" charset="0"/>
              </a:rPr>
              <a:t>Year 5 / SLT teachers are available to advise </a:t>
            </a:r>
            <a:endParaRPr lang="en-GB" sz="1800" b="1" dirty="0">
              <a:latin typeface="Comic Sans MS" panose="030F0702030302020204" pitchFamily="66" charset="0"/>
            </a:endParaRPr>
          </a:p>
          <a:p>
            <a:pPr>
              <a:lnSpc>
                <a:spcPct val="80000"/>
              </a:lnSpc>
              <a:spcBef>
                <a:spcPts val="0"/>
              </a:spcBef>
              <a:spcAft>
                <a:spcPts val="600"/>
              </a:spcAft>
            </a:pPr>
            <a:r>
              <a:rPr lang="en-GB" sz="1800" b="1" dirty="0" smtClean="0">
                <a:latin typeface="Comic Sans MS" panose="030F0702030302020204" pitchFamily="66" charset="0"/>
              </a:rPr>
              <a:t>Testing –</a:t>
            </a:r>
            <a:r>
              <a:rPr lang="en-GB" b="1" dirty="0" smtClean="0">
                <a:solidFill>
                  <a:srgbClr val="FF0000"/>
                </a:solidFill>
                <a:latin typeface="Comic Sans MS" panose="030F0702030302020204" pitchFamily="66" charset="0"/>
              </a:rPr>
              <a:t>12</a:t>
            </a:r>
            <a:r>
              <a:rPr lang="en-GB" sz="1800" b="1" baseline="30000" dirty="0" smtClean="0">
                <a:solidFill>
                  <a:srgbClr val="FF0000"/>
                </a:solidFill>
                <a:latin typeface="Comic Sans MS" panose="030F0702030302020204" pitchFamily="66" charset="0"/>
              </a:rPr>
              <a:t>th</a:t>
            </a:r>
            <a:r>
              <a:rPr lang="en-GB" sz="1800" b="1" dirty="0" smtClean="0">
                <a:solidFill>
                  <a:srgbClr val="FF0000"/>
                </a:solidFill>
                <a:latin typeface="Comic Sans MS" panose="030F0702030302020204" pitchFamily="66" charset="0"/>
              </a:rPr>
              <a:t> September </a:t>
            </a:r>
            <a:endParaRPr lang="en-GB" sz="1800" b="1" dirty="0">
              <a:solidFill>
                <a:srgbClr val="FF0000"/>
              </a:solidFill>
              <a:latin typeface="Comic Sans MS" panose="030F0702030302020204" pitchFamily="66" charset="0"/>
            </a:endParaRPr>
          </a:p>
          <a:p>
            <a:pPr>
              <a:lnSpc>
                <a:spcPct val="80000"/>
              </a:lnSpc>
              <a:spcBef>
                <a:spcPts val="0"/>
              </a:spcBef>
              <a:spcAft>
                <a:spcPts val="600"/>
              </a:spcAft>
              <a:buFont typeface="Wingdings" pitchFamily="2" charset="2"/>
              <a:buNone/>
            </a:pPr>
            <a:endParaRPr lang="en-GB" sz="1800" b="1" dirty="0">
              <a:latin typeface="Comic Sans MS" panose="030F0702030302020204" pitchFamily="66" charset="0"/>
            </a:endParaRPr>
          </a:p>
          <a:p>
            <a:pPr>
              <a:lnSpc>
                <a:spcPct val="80000"/>
              </a:lnSpc>
              <a:spcBef>
                <a:spcPts val="0"/>
              </a:spcBef>
              <a:spcAft>
                <a:spcPts val="600"/>
              </a:spcAft>
            </a:pPr>
            <a:r>
              <a:rPr lang="en-GB" sz="1800" b="1" dirty="0" smtClean="0">
                <a:solidFill>
                  <a:srgbClr val="0000FF"/>
                </a:solidFill>
                <a:latin typeface="Comic Sans MS" panose="030F0702030302020204" pitchFamily="66" charset="0"/>
              </a:rPr>
              <a:t>17</a:t>
            </a:r>
            <a:r>
              <a:rPr lang="en-GB" sz="1800" b="1" baseline="30000" dirty="0" smtClean="0">
                <a:solidFill>
                  <a:srgbClr val="0000FF"/>
                </a:solidFill>
                <a:latin typeface="Comic Sans MS" panose="030F0702030302020204" pitchFamily="66" charset="0"/>
              </a:rPr>
              <a:t>th</a:t>
            </a:r>
            <a:r>
              <a:rPr lang="en-GB" sz="1800" b="1" dirty="0" smtClean="0">
                <a:solidFill>
                  <a:srgbClr val="0000FF"/>
                </a:solidFill>
                <a:latin typeface="Comic Sans MS" panose="030F0702030302020204" pitchFamily="66" charset="0"/>
              </a:rPr>
              <a:t> October </a:t>
            </a:r>
            <a:r>
              <a:rPr lang="en-GB" sz="1800" b="1" dirty="0" smtClean="0">
                <a:latin typeface="Comic Sans MS" panose="030F0702030302020204" pitchFamily="66" charset="0"/>
              </a:rPr>
              <a:t>– </a:t>
            </a:r>
            <a:r>
              <a:rPr lang="en-GB" sz="1800" b="1" dirty="0">
                <a:latin typeface="Comic Sans MS" panose="030F0702030302020204" pitchFamily="66" charset="0"/>
              </a:rPr>
              <a:t>Parents notified of </a:t>
            </a:r>
            <a:r>
              <a:rPr lang="en-GB" sz="1800" b="1" dirty="0" smtClean="0">
                <a:latin typeface="Comic Sans MS" panose="030F0702030302020204" pitchFamily="66" charset="0"/>
              </a:rPr>
              <a:t>Kent Test Assessment results (by email)</a:t>
            </a:r>
            <a:endParaRPr lang="en-GB" sz="1800" b="1" dirty="0">
              <a:latin typeface="Comic Sans MS" panose="030F0702030302020204" pitchFamily="66" charset="0"/>
            </a:endParaRPr>
          </a:p>
          <a:p>
            <a:pPr>
              <a:lnSpc>
                <a:spcPct val="80000"/>
              </a:lnSpc>
              <a:spcBef>
                <a:spcPts val="0"/>
              </a:spcBef>
              <a:spcAft>
                <a:spcPts val="600"/>
              </a:spcAft>
            </a:pPr>
            <a:endParaRPr lang="en-GB" sz="1800" b="1" dirty="0">
              <a:latin typeface="Comic Sans MS" panose="030F0702030302020204" pitchFamily="66" charset="0"/>
            </a:endParaRPr>
          </a:p>
          <a:p>
            <a:pPr>
              <a:lnSpc>
                <a:spcPct val="80000"/>
              </a:lnSpc>
              <a:spcBef>
                <a:spcPts val="0"/>
              </a:spcBef>
              <a:spcAft>
                <a:spcPts val="600"/>
              </a:spcAft>
            </a:pPr>
            <a:r>
              <a:rPr lang="en-GB" sz="1800" b="1" dirty="0">
                <a:latin typeface="Comic Sans MS" panose="030F0702030302020204" pitchFamily="66" charset="0"/>
              </a:rPr>
              <a:t>The SCAF </a:t>
            </a:r>
            <a:r>
              <a:rPr lang="en-GB" sz="1800" b="1" dirty="0" smtClean="0">
                <a:latin typeface="Comic Sans MS" panose="030F0702030302020204" pitchFamily="66" charset="0"/>
              </a:rPr>
              <a:t>should be completed online (let us know please!) or returned </a:t>
            </a:r>
            <a:r>
              <a:rPr lang="en-GB" sz="1800" b="1" dirty="0">
                <a:latin typeface="Comic Sans MS" panose="030F0702030302020204" pitchFamily="66" charset="0"/>
              </a:rPr>
              <a:t>to </a:t>
            </a:r>
            <a:r>
              <a:rPr lang="en-GB" sz="1800" b="1" dirty="0" smtClean="0">
                <a:latin typeface="Comic Sans MS" panose="030F0702030302020204" pitchFamily="66" charset="0"/>
              </a:rPr>
              <a:t>school office </a:t>
            </a:r>
            <a:r>
              <a:rPr lang="en-GB" sz="1800" b="1" dirty="0">
                <a:latin typeface="Comic Sans MS" panose="030F0702030302020204" pitchFamily="66" charset="0"/>
              </a:rPr>
              <a:t>by </a:t>
            </a:r>
            <a:r>
              <a:rPr lang="en-GB" sz="1800" b="1" dirty="0">
                <a:solidFill>
                  <a:srgbClr val="0000FF"/>
                </a:solidFill>
                <a:latin typeface="Comic Sans MS" panose="030F0702030302020204" pitchFamily="66" charset="0"/>
              </a:rPr>
              <a:t>31</a:t>
            </a:r>
            <a:r>
              <a:rPr lang="en-GB" sz="1800" b="1" baseline="30000" dirty="0">
                <a:solidFill>
                  <a:srgbClr val="0000FF"/>
                </a:solidFill>
                <a:latin typeface="Comic Sans MS" panose="030F0702030302020204" pitchFamily="66" charset="0"/>
              </a:rPr>
              <a:t>st</a:t>
            </a:r>
            <a:r>
              <a:rPr lang="en-GB" sz="1800" b="1" dirty="0">
                <a:solidFill>
                  <a:srgbClr val="0000FF"/>
                </a:solidFill>
                <a:latin typeface="Comic Sans MS" panose="030F0702030302020204" pitchFamily="66" charset="0"/>
              </a:rPr>
              <a:t> </a:t>
            </a:r>
            <a:r>
              <a:rPr lang="en-GB" sz="1800" b="1" dirty="0" smtClean="0">
                <a:solidFill>
                  <a:srgbClr val="0000FF"/>
                </a:solidFill>
                <a:latin typeface="Comic Sans MS" panose="030F0702030302020204" pitchFamily="66" charset="0"/>
              </a:rPr>
              <a:t>October</a:t>
            </a:r>
            <a:endParaRPr lang="en-GB" sz="1800" b="1" dirty="0">
              <a:latin typeface="Comic Sans MS" panose="030F0702030302020204" pitchFamily="66" charset="0"/>
            </a:endParaRPr>
          </a:p>
          <a:p>
            <a:pPr>
              <a:lnSpc>
                <a:spcPct val="80000"/>
              </a:lnSpc>
              <a:spcBef>
                <a:spcPts val="0"/>
              </a:spcBef>
              <a:spcAft>
                <a:spcPts val="600"/>
              </a:spcAft>
            </a:pPr>
            <a:endParaRPr lang="en-GB" sz="1800" b="1" dirty="0">
              <a:latin typeface="Comic Sans MS" panose="030F0702030302020204" pitchFamily="66" charset="0"/>
            </a:endParaRPr>
          </a:p>
          <a:p>
            <a:pPr>
              <a:lnSpc>
                <a:spcPct val="80000"/>
              </a:lnSpc>
              <a:spcBef>
                <a:spcPts val="0"/>
              </a:spcBef>
              <a:spcAft>
                <a:spcPts val="600"/>
              </a:spcAft>
            </a:pPr>
            <a:r>
              <a:rPr lang="en-GB" b="1" dirty="0" smtClean="0">
                <a:solidFill>
                  <a:srgbClr val="0000FF"/>
                </a:solidFill>
                <a:latin typeface="Comic Sans MS" panose="030F0702030302020204" pitchFamily="66" charset="0"/>
              </a:rPr>
              <a:t>2</a:t>
            </a:r>
            <a:r>
              <a:rPr lang="en-GB" b="1" baseline="30000" dirty="0" smtClean="0">
                <a:solidFill>
                  <a:srgbClr val="0000FF"/>
                </a:solidFill>
                <a:latin typeface="Comic Sans MS" panose="030F0702030302020204" pitchFamily="66" charset="0"/>
              </a:rPr>
              <a:t>nd</a:t>
            </a:r>
            <a:r>
              <a:rPr lang="en-GB" b="1" dirty="0">
                <a:solidFill>
                  <a:srgbClr val="0000FF"/>
                </a:solidFill>
                <a:latin typeface="Comic Sans MS" panose="030F0702030302020204" pitchFamily="66" charset="0"/>
              </a:rPr>
              <a:t> </a:t>
            </a:r>
            <a:r>
              <a:rPr lang="en-GB" sz="1800" b="1" dirty="0" smtClean="0">
                <a:solidFill>
                  <a:srgbClr val="0000FF"/>
                </a:solidFill>
                <a:latin typeface="Comic Sans MS" panose="030F0702030302020204" pitchFamily="66" charset="0"/>
              </a:rPr>
              <a:t>March 2018 </a:t>
            </a:r>
            <a:r>
              <a:rPr lang="en-GB" sz="1800" b="1" dirty="0" smtClean="0">
                <a:latin typeface="Comic Sans MS" panose="030F0702030302020204" pitchFamily="66" charset="0"/>
              </a:rPr>
              <a:t>all </a:t>
            </a:r>
            <a:r>
              <a:rPr lang="en-GB" sz="1800" b="1" dirty="0">
                <a:latin typeface="Comic Sans MS" panose="030F0702030302020204" pitchFamily="66" charset="0"/>
              </a:rPr>
              <a:t>parents will be notified of the school allocated for their </a:t>
            </a:r>
            <a:r>
              <a:rPr lang="en-GB" sz="1800" b="1" dirty="0" smtClean="0">
                <a:latin typeface="Comic Sans MS" panose="030F0702030302020204" pitchFamily="66" charset="0"/>
              </a:rPr>
              <a:t>child (by email) </a:t>
            </a:r>
            <a:endParaRPr lang="en-US" sz="1800" dirty="0"/>
          </a:p>
        </p:txBody>
      </p:sp>
    </p:spTree>
  </p:cSld>
  <p:clrMapOvr>
    <a:masterClrMapping/>
  </p:clrMapOvr>
  <p:transition spd="slow">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a:xfrm>
            <a:off x="0" y="2057400"/>
            <a:ext cx="7620000" cy="1143000"/>
          </a:xfrm>
        </p:spPr>
        <p:txBody>
          <a:bodyPr>
            <a:normAutofit fontScale="90000"/>
          </a:bodyPr>
          <a:lstStyle/>
          <a:p>
            <a:pPr algn="ctr"/>
            <a:r>
              <a:rPr lang="en-GB" sz="9600" b="1" dirty="0" smtClean="0">
                <a:latin typeface="Comic Sans MS" panose="030F0702030302020204" pitchFamily="66" charset="0"/>
              </a:rPr>
              <a:t>Questions</a:t>
            </a:r>
            <a:r>
              <a:rPr lang="en-GB" sz="9600" b="1" dirty="0">
                <a:latin typeface="Comic Sans MS" panose="030F0702030302020204" pitchFamily="66" charset="0"/>
              </a:rPr>
              <a:t>?</a:t>
            </a:r>
            <a:endParaRPr lang="en-US" sz="9600" b="1" dirty="0">
              <a:latin typeface="Comic Sans MS" panose="030F0702030302020204" pitchFamily="66"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4930"/>
                                        </p:tgtEl>
                                        <p:attrNameLst>
                                          <p:attrName>style.visibility</p:attrName>
                                        </p:attrNameLst>
                                      </p:cBhvr>
                                      <p:to>
                                        <p:strVal val="visible"/>
                                      </p:to>
                                    </p:set>
                                    <p:anim calcmode="lin" valueType="num">
                                      <p:cBhvr additive="base">
                                        <p:cTn id="7" dur="500" fill="hold"/>
                                        <p:tgtEl>
                                          <p:spTgt spid="124930"/>
                                        </p:tgtEl>
                                        <p:attrNameLst>
                                          <p:attrName>ppt_x</p:attrName>
                                        </p:attrNameLst>
                                      </p:cBhvr>
                                      <p:tavLst>
                                        <p:tav tm="0">
                                          <p:val>
                                            <p:strVal val="#ppt_x"/>
                                          </p:val>
                                        </p:tav>
                                        <p:tav tm="100000">
                                          <p:val>
                                            <p:strVal val="#ppt_x"/>
                                          </p:val>
                                        </p:tav>
                                      </p:tavLst>
                                    </p:anim>
                                    <p:anim calcmode="lin" valueType="num">
                                      <p:cBhvr additive="base">
                                        <p:cTn id="8" dur="500" fill="hold"/>
                                        <p:tgtEl>
                                          <p:spTgt spid="1249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50938" y="214313"/>
            <a:ext cx="6061075" cy="1462087"/>
          </a:xfrm>
        </p:spPr>
        <p:txBody>
          <a:bodyPr/>
          <a:lstStyle/>
          <a:p>
            <a:r>
              <a:rPr lang="en-GB" sz="5400" b="1" dirty="0">
                <a:latin typeface="Comic Sans MS" panose="030F0702030302020204" pitchFamily="66" charset="0"/>
              </a:rPr>
              <a:t>Milestone</a:t>
            </a:r>
          </a:p>
        </p:txBody>
      </p:sp>
      <p:sp>
        <p:nvSpPr>
          <p:cNvPr id="28675" name="Rectangle 3"/>
          <p:cNvSpPr>
            <a:spLocks noGrp="1" noChangeArrowheads="1"/>
          </p:cNvSpPr>
          <p:nvPr>
            <p:ph idx="1"/>
          </p:nvPr>
        </p:nvSpPr>
        <p:spPr>
          <a:xfrm>
            <a:off x="1219200" y="1981200"/>
            <a:ext cx="8574088" cy="4459287"/>
          </a:xfrm>
        </p:spPr>
        <p:txBody>
          <a:bodyPr/>
          <a:lstStyle/>
          <a:p>
            <a:pPr>
              <a:lnSpc>
                <a:spcPct val="90000"/>
              </a:lnSpc>
              <a:buClr>
                <a:schemeClr val="tx1"/>
              </a:buClr>
              <a:buFont typeface="Wingdings" pitchFamily="2" charset="2"/>
              <a:buChar char="ü"/>
            </a:pPr>
            <a:r>
              <a:rPr lang="en-GB" sz="2800" b="1" dirty="0">
                <a:latin typeface="Comic Sans MS" panose="030F0702030302020204" pitchFamily="66" charset="0"/>
              </a:rPr>
              <a:t>Leaving Primary School</a:t>
            </a:r>
          </a:p>
          <a:p>
            <a:pPr>
              <a:lnSpc>
                <a:spcPct val="90000"/>
              </a:lnSpc>
              <a:buClr>
                <a:schemeClr val="tx1"/>
              </a:buClr>
              <a:buFont typeface="Wingdings" pitchFamily="2" charset="2"/>
              <a:buNone/>
            </a:pPr>
            <a:r>
              <a:rPr lang="en-GB" sz="2800" b="1" dirty="0" smtClean="0">
                <a:latin typeface="Comic Sans MS" panose="030F0702030302020204" pitchFamily="66" charset="0"/>
              </a:rPr>
              <a:t>One class, different Learning Groups</a:t>
            </a:r>
            <a:endParaRPr lang="en-GB" sz="2800" b="1" dirty="0">
              <a:latin typeface="Comic Sans MS" panose="030F0702030302020204" pitchFamily="66" charset="0"/>
            </a:endParaRPr>
          </a:p>
          <a:p>
            <a:pPr>
              <a:lnSpc>
                <a:spcPct val="90000"/>
              </a:lnSpc>
              <a:buClr>
                <a:schemeClr val="tx1"/>
              </a:buClr>
              <a:buFont typeface="Wingdings" pitchFamily="2" charset="2"/>
              <a:buNone/>
            </a:pPr>
            <a:r>
              <a:rPr lang="en-GB" sz="2800" b="1" dirty="0" smtClean="0">
                <a:latin typeface="Comic Sans MS" panose="030F0702030302020204" pitchFamily="66" charset="0"/>
              </a:rPr>
              <a:t>Smaller </a:t>
            </a:r>
            <a:r>
              <a:rPr lang="en-GB" sz="2800" b="1" dirty="0">
                <a:latin typeface="Comic Sans MS" panose="030F0702030302020204" pitchFamily="66" charset="0"/>
              </a:rPr>
              <a:t>environment</a:t>
            </a:r>
          </a:p>
          <a:p>
            <a:pPr>
              <a:lnSpc>
                <a:spcPct val="90000"/>
              </a:lnSpc>
              <a:buClr>
                <a:schemeClr val="tx1"/>
              </a:buClr>
              <a:buFont typeface="Wingdings" pitchFamily="2" charset="2"/>
              <a:buNone/>
            </a:pPr>
            <a:endParaRPr lang="en-GB" sz="2800" b="1" dirty="0">
              <a:latin typeface="Comic Sans MS" panose="030F0702030302020204" pitchFamily="66" charset="0"/>
            </a:endParaRPr>
          </a:p>
          <a:p>
            <a:pPr>
              <a:lnSpc>
                <a:spcPct val="90000"/>
              </a:lnSpc>
              <a:buClr>
                <a:schemeClr val="tx1"/>
              </a:buClr>
              <a:buFont typeface="Wingdings" pitchFamily="2" charset="2"/>
              <a:buChar char="ü"/>
            </a:pPr>
            <a:r>
              <a:rPr lang="en-GB" sz="2800" b="1" dirty="0">
                <a:latin typeface="Comic Sans MS" panose="030F0702030302020204" pitchFamily="66" charset="0"/>
              </a:rPr>
              <a:t>Entering Secondary School</a:t>
            </a:r>
          </a:p>
          <a:p>
            <a:pPr>
              <a:lnSpc>
                <a:spcPct val="90000"/>
              </a:lnSpc>
              <a:buClr>
                <a:schemeClr val="tx1"/>
              </a:buClr>
              <a:buFont typeface="Wingdings" pitchFamily="2" charset="2"/>
              <a:buNone/>
            </a:pPr>
            <a:r>
              <a:rPr lang="en-GB" sz="2800" b="1" dirty="0">
                <a:latin typeface="Comic Sans MS" panose="030F0702030302020204" pitchFamily="66" charset="0"/>
              </a:rPr>
              <a:t>Lots of teachers</a:t>
            </a:r>
          </a:p>
          <a:p>
            <a:pPr>
              <a:lnSpc>
                <a:spcPct val="90000"/>
              </a:lnSpc>
              <a:buClr>
                <a:schemeClr val="tx1"/>
              </a:buClr>
              <a:buFont typeface="Wingdings" pitchFamily="2" charset="2"/>
              <a:buNone/>
            </a:pPr>
            <a:r>
              <a:rPr lang="en-GB" sz="2800" b="1" dirty="0">
                <a:latin typeface="Comic Sans MS" panose="030F0702030302020204" pitchFamily="66" charset="0"/>
              </a:rPr>
              <a:t>Different classes/groups</a:t>
            </a:r>
          </a:p>
          <a:p>
            <a:pPr>
              <a:lnSpc>
                <a:spcPct val="90000"/>
              </a:lnSpc>
              <a:buClr>
                <a:schemeClr val="tx1"/>
              </a:buClr>
              <a:buFont typeface="Wingdings" pitchFamily="2" charset="2"/>
              <a:buNone/>
            </a:pPr>
            <a:r>
              <a:rPr lang="en-GB" sz="2800" b="1" dirty="0">
                <a:latin typeface="Comic Sans MS" panose="030F0702030302020204" pitchFamily="66" charset="0"/>
              </a:rPr>
              <a:t>Large environment</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28675">
                                            <p:txEl>
                                              <p:pRg st="0" end="0"/>
                                            </p:txEl>
                                          </p:spTgt>
                                        </p:tgtEl>
                                        <p:attrNameLst>
                                          <p:attrName>style.visibility</p:attrName>
                                        </p:attrNameLst>
                                      </p:cBhvr>
                                      <p:to>
                                        <p:strVal val="visible"/>
                                      </p:to>
                                    </p:se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8675">
                                            <p:txEl>
                                              <p:pRg st="1" end="1"/>
                                            </p:txEl>
                                          </p:spTgt>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grpId="0" nodeType="afterEffect">
                                  <p:stCondLst>
                                    <p:cond delay="0"/>
                                  </p:stCondLst>
                                  <p:childTnLst>
                                    <p:set>
                                      <p:cBhvr>
                                        <p:cTn id="17" dur="1" fill="hold">
                                          <p:stCondLst>
                                            <p:cond delay="499"/>
                                          </p:stCondLst>
                                        </p:cTn>
                                        <p:tgtEl>
                                          <p:spTgt spid="28675">
                                            <p:txEl>
                                              <p:pRg st="2" end="2"/>
                                            </p:txEl>
                                          </p:spTgt>
                                        </p:tgtEl>
                                        <p:attrNameLst>
                                          <p:attrName>style.visibility</p:attrName>
                                        </p:attrNameLst>
                                      </p:cBhvr>
                                      <p:to>
                                        <p:strVal val="visible"/>
                                      </p:to>
                                    </p:set>
                                  </p:childTnLst>
                                </p:cTn>
                              </p:par>
                            </p:childTnLst>
                          </p:cTn>
                        </p:par>
                        <p:par>
                          <p:cTn id="18" fill="hold">
                            <p:stCondLst>
                              <p:cond delay="2000"/>
                            </p:stCondLst>
                            <p:childTnLst>
                              <p:par>
                                <p:cTn id="19" presetID="1" presetClass="entr" presetSubtype="0" fill="hold" grpId="0" nodeType="afterEffect">
                                  <p:stCondLst>
                                    <p:cond delay="0"/>
                                  </p:stCondLst>
                                  <p:childTnLst>
                                    <p:set>
                                      <p:cBhvr>
                                        <p:cTn id="20" dur="1" fill="hold">
                                          <p:stCondLst>
                                            <p:cond delay="499"/>
                                          </p:stCondLst>
                                        </p:cTn>
                                        <p:tgtEl>
                                          <p:spTgt spid="28675">
                                            <p:txEl>
                                              <p:pRg st="4" end="4"/>
                                            </p:txEl>
                                          </p:spTgt>
                                        </p:tgtEl>
                                        <p:attrNameLst>
                                          <p:attrName>style.visibility</p:attrName>
                                        </p:attrNameLst>
                                      </p:cBhvr>
                                      <p:to>
                                        <p:strVal val="visible"/>
                                      </p:to>
                                    </p:set>
                                  </p:childTnLst>
                                </p:cTn>
                              </p:par>
                            </p:childTnLst>
                          </p:cTn>
                        </p:par>
                        <p:par>
                          <p:cTn id="21" fill="hold">
                            <p:stCondLst>
                              <p:cond delay="2500"/>
                            </p:stCondLst>
                            <p:childTnLst>
                              <p:par>
                                <p:cTn id="22" presetID="1" presetClass="entr" presetSubtype="0" fill="hold" grpId="0" nodeType="afterEffect">
                                  <p:stCondLst>
                                    <p:cond delay="0"/>
                                  </p:stCondLst>
                                  <p:childTnLst>
                                    <p:set>
                                      <p:cBhvr>
                                        <p:cTn id="23" dur="1" fill="hold">
                                          <p:stCondLst>
                                            <p:cond delay="499"/>
                                          </p:stCondLst>
                                        </p:cTn>
                                        <p:tgtEl>
                                          <p:spTgt spid="28675">
                                            <p:txEl>
                                              <p:pRg st="5" end="5"/>
                                            </p:txEl>
                                          </p:spTgt>
                                        </p:tgtEl>
                                        <p:attrNameLst>
                                          <p:attrName>style.visibility</p:attrName>
                                        </p:attrNameLst>
                                      </p:cBhvr>
                                      <p:to>
                                        <p:strVal val="visible"/>
                                      </p:to>
                                    </p:set>
                                  </p:childTnLst>
                                </p:cTn>
                              </p:par>
                            </p:childTnLst>
                          </p:cTn>
                        </p:par>
                        <p:par>
                          <p:cTn id="24" fill="hold">
                            <p:stCondLst>
                              <p:cond delay="3000"/>
                            </p:stCondLst>
                            <p:childTnLst>
                              <p:par>
                                <p:cTn id="25" presetID="1" presetClass="entr" presetSubtype="0" fill="hold" grpId="0" nodeType="afterEffect">
                                  <p:stCondLst>
                                    <p:cond delay="0"/>
                                  </p:stCondLst>
                                  <p:childTnLst>
                                    <p:set>
                                      <p:cBhvr>
                                        <p:cTn id="26" dur="1" fill="hold">
                                          <p:stCondLst>
                                            <p:cond delay="499"/>
                                          </p:stCondLst>
                                        </p:cTn>
                                        <p:tgtEl>
                                          <p:spTgt spid="28675">
                                            <p:txEl>
                                              <p:pRg st="6" end="6"/>
                                            </p:txEl>
                                          </p:spTgt>
                                        </p:tgtEl>
                                        <p:attrNameLst>
                                          <p:attrName>style.visibility</p:attrName>
                                        </p:attrNameLst>
                                      </p:cBhvr>
                                      <p:to>
                                        <p:strVal val="visible"/>
                                      </p:to>
                                    </p:set>
                                  </p:childTnLst>
                                </p:cTn>
                              </p:par>
                            </p:childTnLst>
                          </p:cTn>
                        </p:par>
                        <p:par>
                          <p:cTn id="27" fill="hold">
                            <p:stCondLst>
                              <p:cond delay="3500"/>
                            </p:stCondLst>
                            <p:childTnLst>
                              <p:par>
                                <p:cTn id="28" presetID="1" presetClass="entr" presetSubtype="0" fill="hold" grpId="0" nodeType="afterEffect">
                                  <p:stCondLst>
                                    <p:cond delay="0"/>
                                  </p:stCondLst>
                                  <p:childTnLst>
                                    <p:set>
                                      <p:cBhvr>
                                        <p:cTn id="29" dur="1" fill="hold">
                                          <p:stCondLst>
                                            <p:cond delay="499"/>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150938" y="214313"/>
            <a:ext cx="7154862" cy="1462087"/>
          </a:xfrm>
        </p:spPr>
        <p:txBody>
          <a:bodyPr/>
          <a:lstStyle/>
          <a:p>
            <a:r>
              <a:rPr lang="en-GB" sz="5400" b="1" dirty="0">
                <a:latin typeface="Comic Sans MS" panose="030F0702030302020204" pitchFamily="66" charset="0"/>
              </a:rPr>
              <a:t>The years ahead?</a:t>
            </a:r>
          </a:p>
        </p:txBody>
      </p:sp>
      <p:sp>
        <p:nvSpPr>
          <p:cNvPr id="29699" name="Rectangle 3"/>
          <p:cNvSpPr>
            <a:spLocks noGrp="1" noChangeArrowheads="1"/>
          </p:cNvSpPr>
          <p:nvPr>
            <p:ph idx="1"/>
          </p:nvPr>
        </p:nvSpPr>
        <p:spPr>
          <a:xfrm>
            <a:off x="1371600" y="1981200"/>
            <a:ext cx="7194550" cy="3600450"/>
          </a:xfrm>
        </p:spPr>
        <p:txBody>
          <a:bodyPr>
            <a:normAutofit fontScale="92500" lnSpcReduction="20000"/>
          </a:bodyPr>
          <a:lstStyle/>
          <a:p>
            <a:pPr>
              <a:lnSpc>
                <a:spcPct val="90000"/>
              </a:lnSpc>
              <a:buClr>
                <a:schemeClr val="tx1"/>
              </a:buClr>
              <a:buFont typeface="Wingdings" pitchFamily="2" charset="2"/>
              <a:buChar char="ü"/>
            </a:pPr>
            <a:r>
              <a:rPr lang="en-GB" sz="2400" b="1" dirty="0">
                <a:solidFill>
                  <a:srgbClr val="0000FF"/>
                </a:solidFill>
                <a:latin typeface="Comic Sans MS" pitchFamily="66" charset="0"/>
              </a:rPr>
              <a:t>Secondary Selection Process</a:t>
            </a:r>
          </a:p>
          <a:p>
            <a:pPr>
              <a:lnSpc>
                <a:spcPct val="90000"/>
              </a:lnSpc>
              <a:buClr>
                <a:schemeClr val="tx1"/>
              </a:buClr>
              <a:buFont typeface="Wingdings" pitchFamily="2" charset="2"/>
              <a:buChar char="ü"/>
            </a:pPr>
            <a:r>
              <a:rPr lang="en-GB" sz="2400" b="1" dirty="0">
                <a:solidFill>
                  <a:srgbClr val="0000FF"/>
                </a:solidFill>
                <a:latin typeface="Comic Sans MS" pitchFamily="66" charset="0"/>
              </a:rPr>
              <a:t>Key Stage 2 </a:t>
            </a:r>
            <a:r>
              <a:rPr lang="en-GB" sz="2400" b="1" dirty="0" err="1">
                <a:solidFill>
                  <a:srgbClr val="0000FF"/>
                </a:solidFill>
                <a:latin typeface="Comic Sans MS" pitchFamily="66" charset="0"/>
              </a:rPr>
              <a:t>SATs</a:t>
            </a:r>
            <a:endParaRPr lang="en-GB" sz="2400" b="1" dirty="0">
              <a:solidFill>
                <a:srgbClr val="0000FF"/>
              </a:solidFill>
              <a:latin typeface="Comic Sans MS" pitchFamily="66" charset="0"/>
            </a:endParaRPr>
          </a:p>
          <a:p>
            <a:pPr>
              <a:lnSpc>
                <a:spcPct val="90000"/>
              </a:lnSpc>
              <a:buClr>
                <a:schemeClr val="tx1"/>
              </a:buClr>
              <a:buFont typeface="Wingdings" pitchFamily="2" charset="2"/>
              <a:buChar char="ü"/>
            </a:pPr>
            <a:r>
              <a:rPr lang="en-GB" sz="2400" b="1" dirty="0">
                <a:solidFill>
                  <a:srgbClr val="0000FF"/>
                </a:solidFill>
                <a:latin typeface="Comic Sans MS" pitchFamily="66" charset="0"/>
              </a:rPr>
              <a:t>Move to secondary school</a:t>
            </a:r>
          </a:p>
          <a:p>
            <a:pPr>
              <a:lnSpc>
                <a:spcPct val="90000"/>
              </a:lnSpc>
              <a:buClr>
                <a:schemeClr val="tx1"/>
              </a:buClr>
              <a:buFont typeface="Wingdings" pitchFamily="2" charset="2"/>
              <a:buChar char="ü"/>
            </a:pPr>
            <a:r>
              <a:rPr lang="en-GB" sz="2400" b="1" dirty="0" smtClean="0">
                <a:latin typeface="Comic Sans MS" pitchFamily="66" charset="0"/>
              </a:rPr>
              <a:t>GCSEs </a:t>
            </a:r>
            <a:endParaRPr lang="en-GB" sz="2400" b="1" dirty="0">
              <a:latin typeface="Comic Sans MS" pitchFamily="66" charset="0"/>
            </a:endParaRPr>
          </a:p>
          <a:p>
            <a:pPr>
              <a:lnSpc>
                <a:spcPct val="90000"/>
              </a:lnSpc>
              <a:buClr>
                <a:schemeClr val="tx1"/>
              </a:buClr>
              <a:buFont typeface="Wingdings" pitchFamily="2" charset="2"/>
              <a:buChar char="ü"/>
            </a:pPr>
            <a:r>
              <a:rPr lang="en-GB" sz="2400" b="1" dirty="0">
                <a:latin typeface="Comic Sans MS" pitchFamily="66" charset="0"/>
              </a:rPr>
              <a:t>A Levels </a:t>
            </a:r>
            <a:r>
              <a:rPr lang="en-GB" sz="2400" b="1" dirty="0" smtClean="0">
                <a:latin typeface="Comic Sans MS" pitchFamily="66" charset="0"/>
              </a:rPr>
              <a:t> / IB</a:t>
            </a:r>
            <a:endParaRPr lang="en-GB" sz="2400" b="1" dirty="0">
              <a:latin typeface="Comic Sans MS" pitchFamily="66" charset="0"/>
            </a:endParaRPr>
          </a:p>
          <a:p>
            <a:pPr>
              <a:lnSpc>
                <a:spcPct val="90000"/>
              </a:lnSpc>
              <a:buClr>
                <a:schemeClr val="tx1"/>
              </a:buClr>
              <a:buFont typeface="Wingdings" pitchFamily="2" charset="2"/>
              <a:buChar char="ü"/>
            </a:pPr>
            <a:r>
              <a:rPr lang="en-GB" sz="2400" b="1" dirty="0">
                <a:latin typeface="Comic Sans MS" pitchFamily="66" charset="0"/>
              </a:rPr>
              <a:t>Many other qualifications</a:t>
            </a:r>
          </a:p>
          <a:p>
            <a:pPr>
              <a:lnSpc>
                <a:spcPct val="90000"/>
              </a:lnSpc>
              <a:buClr>
                <a:schemeClr val="tx1"/>
              </a:buClr>
              <a:buFont typeface="Wingdings" pitchFamily="2" charset="2"/>
              <a:buChar char="ü"/>
            </a:pPr>
            <a:r>
              <a:rPr lang="en-GB" sz="2400" b="1" dirty="0">
                <a:latin typeface="Comic Sans MS" pitchFamily="66" charset="0"/>
              </a:rPr>
              <a:t>University</a:t>
            </a:r>
          </a:p>
          <a:p>
            <a:pPr>
              <a:lnSpc>
                <a:spcPct val="90000"/>
              </a:lnSpc>
              <a:buClr>
                <a:schemeClr val="tx1"/>
              </a:buClr>
              <a:buFont typeface="Wingdings" pitchFamily="2" charset="2"/>
              <a:buChar char="ü"/>
            </a:pPr>
            <a:r>
              <a:rPr lang="en-GB" sz="2400" b="1" dirty="0">
                <a:latin typeface="Comic Sans MS" pitchFamily="66" charset="0"/>
              </a:rPr>
              <a:t>College</a:t>
            </a:r>
          </a:p>
          <a:p>
            <a:pPr>
              <a:lnSpc>
                <a:spcPct val="90000"/>
              </a:lnSpc>
              <a:buClr>
                <a:schemeClr val="tx1"/>
              </a:buClr>
              <a:buFont typeface="Wingdings" pitchFamily="2" charset="2"/>
              <a:buChar char="ü"/>
            </a:pPr>
            <a:r>
              <a:rPr lang="en-GB" sz="2400" b="1" dirty="0">
                <a:latin typeface="Comic Sans MS" pitchFamily="66" charset="0"/>
              </a:rPr>
              <a:t>Work</a:t>
            </a:r>
          </a:p>
          <a:p>
            <a:pPr>
              <a:lnSpc>
                <a:spcPct val="90000"/>
              </a:lnSpc>
              <a:buClr>
                <a:schemeClr val="tx1"/>
              </a:buClr>
              <a:buFont typeface="Wingdings" pitchFamily="2" charset="2"/>
              <a:buChar char="ü"/>
            </a:pPr>
            <a:r>
              <a:rPr lang="en-GB" sz="2400" b="1" dirty="0">
                <a:latin typeface="Comic Sans MS" pitchFamily="66" charset="0"/>
              </a:rPr>
              <a:t>Not necessarily in that order</a:t>
            </a:r>
          </a:p>
        </p:txBody>
      </p:sp>
      <p:pic>
        <p:nvPicPr>
          <p:cNvPr id="29701" name="Picture 5"/>
          <p:cNvPicPr>
            <a:picLocks noChangeAspect="1" noChangeArrowheads="1"/>
          </p:cNvPicPr>
          <p:nvPr/>
        </p:nvPicPr>
        <p:blipFill>
          <a:blip r:embed="rId2" cstate="print"/>
          <a:srcRect/>
          <a:stretch>
            <a:fillRect/>
          </a:stretch>
        </p:blipFill>
        <p:spPr bwMode="auto">
          <a:xfrm>
            <a:off x="6324600" y="2031950"/>
            <a:ext cx="2300288" cy="4216449"/>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0-#ppt_w/2"/>
                                          </p:val>
                                        </p:tav>
                                        <p:tav tm="100000">
                                          <p:val>
                                            <p:strVal val="#ppt_x"/>
                                          </p:val>
                                        </p:tav>
                                      </p:tavLst>
                                    </p:anim>
                                    <p:anim calcmode="lin" valueType="num">
                                      <p:cBhvr additive="base">
                                        <p:cTn id="8" dur="500" fill="hold"/>
                                        <p:tgtEl>
                                          <p:spTgt spid="2969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9701"/>
                                        </p:tgtEl>
                                        <p:attrNameLst>
                                          <p:attrName>style.visibility</p:attrName>
                                        </p:attrNameLst>
                                      </p:cBhvr>
                                      <p:to>
                                        <p:strVal val="visible"/>
                                      </p:to>
                                    </p:set>
                                    <p:anim calcmode="lin" valueType="num">
                                      <p:cBhvr additive="base">
                                        <p:cTn id="12" dur="500" fill="hold"/>
                                        <p:tgtEl>
                                          <p:spTgt spid="29701"/>
                                        </p:tgtEl>
                                        <p:attrNameLst>
                                          <p:attrName>ppt_x</p:attrName>
                                        </p:attrNameLst>
                                      </p:cBhvr>
                                      <p:tavLst>
                                        <p:tav tm="0">
                                          <p:val>
                                            <p:strVal val="0-#ppt_w/2"/>
                                          </p:val>
                                        </p:tav>
                                        <p:tav tm="100000">
                                          <p:val>
                                            <p:strVal val="#ppt_x"/>
                                          </p:val>
                                        </p:tav>
                                      </p:tavLst>
                                    </p:anim>
                                    <p:anim calcmode="lin" valueType="num">
                                      <p:cBhvr additive="base">
                                        <p:cTn id="13" dur="500" fill="hold"/>
                                        <p:tgtEl>
                                          <p:spTgt spid="2970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29699">
                                            <p:txEl>
                                              <p:pRg st="0" end="0"/>
                                            </p:txEl>
                                          </p:spTgt>
                                        </p:tgtEl>
                                        <p:attrNameLst>
                                          <p:attrName>style.visibility</p:attrName>
                                        </p:attrNameLst>
                                      </p:cBhvr>
                                      <p:to>
                                        <p:strVal val="visible"/>
                                      </p:to>
                                    </p:set>
                                    <p:anim calcmode="lin" valueType="num">
                                      <p:cBhvr additive="base">
                                        <p:cTn id="1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9699">
                                            <p:txEl>
                                              <p:pRg st="0" end="0"/>
                                            </p:txEl>
                                          </p:spTgt>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9" fill="hold" grpId="0" nodeType="afterEffect">
                                  <p:stCondLst>
                                    <p:cond delay="0"/>
                                  </p:stCondLst>
                                  <p:childTnLst>
                                    <p:set>
                                      <p:cBhvr>
                                        <p:cTn id="21" dur="1" fill="hold">
                                          <p:stCondLst>
                                            <p:cond delay="0"/>
                                          </p:stCondLst>
                                        </p:cTn>
                                        <p:tgtEl>
                                          <p:spTgt spid="29699">
                                            <p:txEl>
                                              <p:pRg st="1" end="1"/>
                                            </p:txEl>
                                          </p:spTgt>
                                        </p:tgtEl>
                                        <p:attrNameLst>
                                          <p:attrName>style.visibility</p:attrName>
                                        </p:attrNameLst>
                                      </p:cBhvr>
                                      <p:to>
                                        <p:strVal val="visible"/>
                                      </p:to>
                                    </p:set>
                                    <p:anim calcmode="lin" valueType="num">
                                      <p:cBhvr additive="base">
                                        <p:cTn id="22"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9699">
                                            <p:txEl>
                                              <p:pRg st="1" end="1"/>
                                            </p:txEl>
                                          </p:spTgt>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9" fill="hold" grpId="0" nodeType="afterEffect">
                                  <p:stCondLst>
                                    <p:cond delay="0"/>
                                  </p:stCondLst>
                                  <p:childTnLst>
                                    <p:set>
                                      <p:cBhvr>
                                        <p:cTn id="26" dur="1" fill="hold">
                                          <p:stCondLst>
                                            <p:cond delay="0"/>
                                          </p:stCondLst>
                                        </p:cTn>
                                        <p:tgtEl>
                                          <p:spTgt spid="29699">
                                            <p:txEl>
                                              <p:pRg st="2" end="2"/>
                                            </p:txEl>
                                          </p:spTgt>
                                        </p:tgtEl>
                                        <p:attrNameLst>
                                          <p:attrName>style.visibility</p:attrName>
                                        </p:attrNameLst>
                                      </p:cBhvr>
                                      <p:to>
                                        <p:strVal val="visible"/>
                                      </p:to>
                                    </p:set>
                                    <p:anim calcmode="lin" valueType="num">
                                      <p:cBhvr additive="base">
                                        <p:cTn id="27"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9699">
                                            <p:txEl>
                                              <p:pRg st="2" end="2"/>
                                            </p:txEl>
                                          </p:spTgt>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9" fill="hold" grpId="0" nodeType="afterEffect">
                                  <p:stCondLst>
                                    <p:cond delay="0"/>
                                  </p:stCondLst>
                                  <p:childTnLst>
                                    <p:set>
                                      <p:cBhvr>
                                        <p:cTn id="31" dur="1" fill="hold">
                                          <p:stCondLst>
                                            <p:cond delay="0"/>
                                          </p:stCondLst>
                                        </p:cTn>
                                        <p:tgtEl>
                                          <p:spTgt spid="29699">
                                            <p:txEl>
                                              <p:pRg st="3" end="3"/>
                                            </p:txEl>
                                          </p:spTgt>
                                        </p:tgtEl>
                                        <p:attrNameLst>
                                          <p:attrName>style.visibility</p:attrName>
                                        </p:attrNameLst>
                                      </p:cBhvr>
                                      <p:to>
                                        <p:strVal val="visible"/>
                                      </p:to>
                                    </p:set>
                                    <p:anim calcmode="lin" valueType="num">
                                      <p:cBhvr additive="base">
                                        <p:cTn id="32"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29699">
                                            <p:txEl>
                                              <p:pRg st="3" end="3"/>
                                            </p:txEl>
                                          </p:spTgt>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9" fill="hold" grpId="0" nodeType="afterEffect">
                                  <p:stCondLst>
                                    <p:cond delay="0"/>
                                  </p:stCondLst>
                                  <p:childTnLst>
                                    <p:set>
                                      <p:cBhvr>
                                        <p:cTn id="36" dur="1" fill="hold">
                                          <p:stCondLst>
                                            <p:cond delay="0"/>
                                          </p:stCondLst>
                                        </p:cTn>
                                        <p:tgtEl>
                                          <p:spTgt spid="29699">
                                            <p:txEl>
                                              <p:pRg st="4" end="4"/>
                                            </p:txEl>
                                          </p:spTgt>
                                        </p:tgtEl>
                                        <p:attrNameLst>
                                          <p:attrName>style.visibility</p:attrName>
                                        </p:attrNameLst>
                                      </p:cBhvr>
                                      <p:to>
                                        <p:strVal val="visible"/>
                                      </p:to>
                                    </p:set>
                                    <p:anim calcmode="lin" valueType="num">
                                      <p:cBhvr additive="base">
                                        <p:cTn id="37"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699">
                                            <p:txEl>
                                              <p:pRg st="4" end="4"/>
                                            </p:txEl>
                                          </p:spTgt>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9" fill="hold" grpId="0" nodeType="afterEffect">
                                  <p:stCondLst>
                                    <p:cond delay="0"/>
                                  </p:stCondLst>
                                  <p:childTnLst>
                                    <p:set>
                                      <p:cBhvr>
                                        <p:cTn id="41" dur="1" fill="hold">
                                          <p:stCondLst>
                                            <p:cond delay="0"/>
                                          </p:stCondLst>
                                        </p:cTn>
                                        <p:tgtEl>
                                          <p:spTgt spid="29699">
                                            <p:txEl>
                                              <p:pRg st="5" end="5"/>
                                            </p:txEl>
                                          </p:spTgt>
                                        </p:tgtEl>
                                        <p:attrNameLst>
                                          <p:attrName>style.visibility</p:attrName>
                                        </p:attrNameLst>
                                      </p:cBhvr>
                                      <p:to>
                                        <p:strVal val="visible"/>
                                      </p:to>
                                    </p:set>
                                    <p:anim calcmode="lin" valueType="num">
                                      <p:cBhvr additive="base">
                                        <p:cTn id="42" dur="500" fill="hold"/>
                                        <p:tgtEl>
                                          <p:spTgt spid="29699">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29699">
                                            <p:txEl>
                                              <p:pRg st="5" end="5"/>
                                            </p:txEl>
                                          </p:spTgt>
                                        </p:tgtEl>
                                        <p:attrNameLst>
                                          <p:attrName>ppt_y</p:attrName>
                                        </p:attrNameLst>
                                      </p:cBhvr>
                                      <p:tavLst>
                                        <p:tav tm="0">
                                          <p:val>
                                            <p:strVal val="0-#ppt_h/2"/>
                                          </p:val>
                                        </p:tav>
                                        <p:tav tm="100000">
                                          <p:val>
                                            <p:strVal val="#ppt_y"/>
                                          </p:val>
                                        </p:tav>
                                      </p:tavLst>
                                    </p:anim>
                                  </p:childTnLst>
                                </p:cTn>
                              </p:par>
                            </p:childTnLst>
                          </p:cTn>
                        </p:par>
                        <p:par>
                          <p:cTn id="44" fill="hold">
                            <p:stCondLst>
                              <p:cond delay="4000"/>
                            </p:stCondLst>
                            <p:childTnLst>
                              <p:par>
                                <p:cTn id="45" presetID="2" presetClass="entr" presetSubtype="9" fill="hold" grpId="0" nodeType="afterEffect">
                                  <p:stCondLst>
                                    <p:cond delay="0"/>
                                  </p:stCondLst>
                                  <p:childTnLst>
                                    <p:set>
                                      <p:cBhvr>
                                        <p:cTn id="46" dur="1" fill="hold">
                                          <p:stCondLst>
                                            <p:cond delay="0"/>
                                          </p:stCondLst>
                                        </p:cTn>
                                        <p:tgtEl>
                                          <p:spTgt spid="29699">
                                            <p:txEl>
                                              <p:pRg st="6" end="6"/>
                                            </p:txEl>
                                          </p:spTgt>
                                        </p:tgtEl>
                                        <p:attrNameLst>
                                          <p:attrName>style.visibility</p:attrName>
                                        </p:attrNameLst>
                                      </p:cBhvr>
                                      <p:to>
                                        <p:strVal val="visible"/>
                                      </p:to>
                                    </p:set>
                                    <p:anim calcmode="lin" valueType="num">
                                      <p:cBhvr additive="base">
                                        <p:cTn id="47" dur="500" fill="hold"/>
                                        <p:tgtEl>
                                          <p:spTgt spid="29699">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9699">
                                            <p:txEl>
                                              <p:pRg st="6" end="6"/>
                                            </p:txEl>
                                          </p:spTgt>
                                        </p:tgtEl>
                                        <p:attrNameLst>
                                          <p:attrName>ppt_y</p:attrName>
                                        </p:attrNameLst>
                                      </p:cBhvr>
                                      <p:tavLst>
                                        <p:tav tm="0">
                                          <p:val>
                                            <p:strVal val="0-#ppt_h/2"/>
                                          </p:val>
                                        </p:tav>
                                        <p:tav tm="100000">
                                          <p:val>
                                            <p:strVal val="#ppt_y"/>
                                          </p:val>
                                        </p:tav>
                                      </p:tavLst>
                                    </p:anim>
                                  </p:childTnLst>
                                </p:cTn>
                              </p:par>
                            </p:childTnLst>
                          </p:cTn>
                        </p:par>
                        <p:par>
                          <p:cTn id="49" fill="hold">
                            <p:stCondLst>
                              <p:cond delay="4500"/>
                            </p:stCondLst>
                            <p:childTnLst>
                              <p:par>
                                <p:cTn id="50" presetID="2" presetClass="entr" presetSubtype="9" fill="hold" grpId="0" nodeType="afterEffect">
                                  <p:stCondLst>
                                    <p:cond delay="0"/>
                                  </p:stCondLst>
                                  <p:childTnLst>
                                    <p:set>
                                      <p:cBhvr>
                                        <p:cTn id="51" dur="1" fill="hold">
                                          <p:stCondLst>
                                            <p:cond delay="0"/>
                                          </p:stCondLst>
                                        </p:cTn>
                                        <p:tgtEl>
                                          <p:spTgt spid="29699">
                                            <p:txEl>
                                              <p:pRg st="7" end="7"/>
                                            </p:txEl>
                                          </p:spTgt>
                                        </p:tgtEl>
                                        <p:attrNameLst>
                                          <p:attrName>style.visibility</p:attrName>
                                        </p:attrNameLst>
                                      </p:cBhvr>
                                      <p:to>
                                        <p:strVal val="visible"/>
                                      </p:to>
                                    </p:set>
                                    <p:anim calcmode="lin" valueType="num">
                                      <p:cBhvr additive="base">
                                        <p:cTn id="52" dur="500" fill="hold"/>
                                        <p:tgtEl>
                                          <p:spTgt spid="29699">
                                            <p:txEl>
                                              <p:pRg st="7" end="7"/>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29699">
                                            <p:txEl>
                                              <p:pRg st="7" end="7"/>
                                            </p:txEl>
                                          </p:spTgt>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2" presetClass="entr" presetSubtype="9" fill="hold" grpId="0" nodeType="afterEffect">
                                  <p:stCondLst>
                                    <p:cond delay="0"/>
                                  </p:stCondLst>
                                  <p:childTnLst>
                                    <p:set>
                                      <p:cBhvr>
                                        <p:cTn id="56" dur="1" fill="hold">
                                          <p:stCondLst>
                                            <p:cond delay="0"/>
                                          </p:stCondLst>
                                        </p:cTn>
                                        <p:tgtEl>
                                          <p:spTgt spid="29699">
                                            <p:txEl>
                                              <p:pRg st="8" end="8"/>
                                            </p:txEl>
                                          </p:spTgt>
                                        </p:tgtEl>
                                        <p:attrNameLst>
                                          <p:attrName>style.visibility</p:attrName>
                                        </p:attrNameLst>
                                      </p:cBhvr>
                                      <p:to>
                                        <p:strVal val="visible"/>
                                      </p:to>
                                    </p:set>
                                    <p:anim calcmode="lin" valueType="num">
                                      <p:cBhvr additive="base">
                                        <p:cTn id="57" dur="500" fill="hold"/>
                                        <p:tgtEl>
                                          <p:spTgt spid="29699">
                                            <p:txEl>
                                              <p:pRg st="8" end="8"/>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29699">
                                            <p:txEl>
                                              <p:pRg st="8" end="8"/>
                                            </p:txEl>
                                          </p:spTgt>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 presetClass="entr" presetSubtype="9" fill="hold" grpId="0" nodeType="afterEffect">
                                  <p:stCondLst>
                                    <p:cond delay="0"/>
                                  </p:stCondLst>
                                  <p:childTnLst>
                                    <p:set>
                                      <p:cBhvr>
                                        <p:cTn id="61" dur="1" fill="hold">
                                          <p:stCondLst>
                                            <p:cond delay="0"/>
                                          </p:stCondLst>
                                        </p:cTn>
                                        <p:tgtEl>
                                          <p:spTgt spid="29699">
                                            <p:txEl>
                                              <p:pRg st="9" end="9"/>
                                            </p:txEl>
                                          </p:spTgt>
                                        </p:tgtEl>
                                        <p:attrNameLst>
                                          <p:attrName>style.visibility</p:attrName>
                                        </p:attrNameLst>
                                      </p:cBhvr>
                                      <p:to>
                                        <p:strVal val="visible"/>
                                      </p:to>
                                    </p:set>
                                    <p:anim calcmode="lin" valueType="num">
                                      <p:cBhvr additive="base">
                                        <p:cTn id="62" dur="500" fill="hold"/>
                                        <p:tgtEl>
                                          <p:spTgt spid="29699">
                                            <p:txEl>
                                              <p:pRg st="9" end="9"/>
                                            </p:tx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29699">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50938" y="214313"/>
            <a:ext cx="5845175" cy="1462087"/>
          </a:xfrm>
        </p:spPr>
        <p:txBody>
          <a:bodyPr/>
          <a:lstStyle/>
          <a:p>
            <a:r>
              <a:rPr lang="en-GB" sz="5400" b="1" dirty="0">
                <a:latin typeface="Comic Sans MS" panose="030F0702030302020204" pitchFamily="66" charset="0"/>
              </a:rPr>
              <a:t>The Curriculum</a:t>
            </a:r>
          </a:p>
        </p:txBody>
      </p:sp>
      <p:sp>
        <p:nvSpPr>
          <p:cNvPr id="31747" name="Rectangle 3"/>
          <p:cNvSpPr>
            <a:spLocks noGrp="1" noChangeArrowheads="1"/>
          </p:cNvSpPr>
          <p:nvPr>
            <p:ph idx="1"/>
          </p:nvPr>
        </p:nvSpPr>
        <p:spPr/>
        <p:txBody>
          <a:bodyPr/>
          <a:lstStyle/>
          <a:p>
            <a:pPr>
              <a:lnSpc>
                <a:spcPct val="90000"/>
              </a:lnSpc>
              <a:buClr>
                <a:schemeClr val="tx1"/>
              </a:buClr>
              <a:buFont typeface="Wingdings" pitchFamily="2" charset="2"/>
              <a:buChar char="ü"/>
            </a:pPr>
            <a:r>
              <a:rPr lang="en-GB" b="1" dirty="0">
                <a:latin typeface="Comic Sans MS" pitchFamily="66" charset="0"/>
              </a:rPr>
              <a:t>All primary schools follow programmes of study from National Curriculum</a:t>
            </a:r>
          </a:p>
          <a:p>
            <a:pPr>
              <a:lnSpc>
                <a:spcPct val="90000"/>
              </a:lnSpc>
              <a:buClr>
                <a:schemeClr val="tx1"/>
              </a:buClr>
              <a:buFont typeface="Wingdings" pitchFamily="2" charset="2"/>
              <a:buChar char="ü"/>
            </a:pPr>
            <a:r>
              <a:rPr lang="en-GB" b="1" dirty="0">
                <a:latin typeface="Comic Sans MS" pitchFamily="66" charset="0"/>
              </a:rPr>
              <a:t>All secondary schools follow programmes of study from National Curriculum</a:t>
            </a:r>
          </a:p>
          <a:p>
            <a:pPr>
              <a:lnSpc>
                <a:spcPct val="90000"/>
              </a:lnSpc>
              <a:buClr>
                <a:schemeClr val="tx1"/>
              </a:buClr>
              <a:buFont typeface="Wingdings" pitchFamily="2" charset="2"/>
              <a:buChar char="ü"/>
            </a:pPr>
            <a:r>
              <a:rPr lang="en-GB" b="1" dirty="0">
                <a:latin typeface="Comic Sans MS" pitchFamily="66" charset="0"/>
              </a:rPr>
              <a:t>All secondary schools follow similar syllabi for GCSE but may offer a specialism</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 calcmode="lin" valueType="num">
                                      <p:cBhvr additive="base">
                                        <p:cTn id="12"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1747">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 calcmode="lin" valueType="num">
                                      <p:cBhvr additive="base">
                                        <p:cTn id="17"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174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a:xfrm>
            <a:off x="1150938" y="214313"/>
            <a:ext cx="6205537" cy="1462087"/>
          </a:xfrm>
        </p:spPr>
        <p:txBody>
          <a:bodyPr/>
          <a:lstStyle/>
          <a:p>
            <a:r>
              <a:rPr lang="en-GB" sz="5400" b="1" dirty="0">
                <a:latin typeface="Comic Sans MS" panose="030F0702030302020204" pitchFamily="66" charset="0"/>
              </a:rPr>
              <a:t>Types of schools!</a:t>
            </a:r>
          </a:p>
        </p:txBody>
      </p:sp>
      <p:sp>
        <p:nvSpPr>
          <p:cNvPr id="32771" name="Rectangle 1027"/>
          <p:cNvSpPr>
            <a:spLocks noGrp="1" noChangeArrowheads="1"/>
          </p:cNvSpPr>
          <p:nvPr>
            <p:ph sz="half" idx="1"/>
          </p:nvPr>
        </p:nvSpPr>
        <p:spPr/>
        <p:txBody>
          <a:bodyPr/>
          <a:lstStyle/>
          <a:p>
            <a:pPr>
              <a:buClr>
                <a:schemeClr val="tx1"/>
              </a:buClr>
              <a:buFont typeface="Wingdings" pitchFamily="2" charset="2"/>
              <a:buChar char="ü"/>
            </a:pPr>
            <a:r>
              <a:rPr lang="en-GB" sz="3600" b="1" dirty="0">
                <a:latin typeface="Comic Sans MS" pitchFamily="66" charset="0"/>
              </a:rPr>
              <a:t>Grammar</a:t>
            </a:r>
          </a:p>
          <a:p>
            <a:pPr>
              <a:buClr>
                <a:schemeClr val="tx1"/>
              </a:buClr>
              <a:buFont typeface="Wingdings" pitchFamily="2" charset="2"/>
              <a:buChar char="ü"/>
            </a:pPr>
            <a:r>
              <a:rPr lang="en-GB" dirty="0">
                <a:latin typeface="Comic Sans MS" pitchFamily="66" charset="0"/>
              </a:rPr>
              <a:t>More able</a:t>
            </a:r>
          </a:p>
          <a:p>
            <a:pPr>
              <a:buClr>
                <a:schemeClr val="tx1"/>
              </a:buClr>
              <a:buFont typeface="Wingdings" pitchFamily="2" charset="2"/>
              <a:buChar char="ü"/>
            </a:pPr>
            <a:r>
              <a:rPr lang="en-GB" dirty="0">
                <a:latin typeface="Comic Sans MS" pitchFamily="66" charset="0"/>
              </a:rPr>
              <a:t>25%</a:t>
            </a:r>
          </a:p>
          <a:p>
            <a:pPr>
              <a:buClr>
                <a:schemeClr val="tx1"/>
              </a:buClr>
              <a:buFont typeface="Wingdings" pitchFamily="2" charset="2"/>
              <a:buChar char="ü"/>
            </a:pPr>
            <a:r>
              <a:rPr lang="en-GB" dirty="0">
                <a:latin typeface="Comic Sans MS" pitchFamily="66" charset="0"/>
              </a:rPr>
              <a:t>Fast pace</a:t>
            </a:r>
          </a:p>
          <a:p>
            <a:pPr>
              <a:buClr>
                <a:schemeClr val="tx1"/>
              </a:buClr>
              <a:buFont typeface="Wingdings" pitchFamily="2" charset="2"/>
              <a:buChar char="ü"/>
            </a:pPr>
            <a:r>
              <a:rPr lang="en-GB" dirty="0">
                <a:latin typeface="Comic Sans MS" pitchFamily="66" charset="0"/>
              </a:rPr>
              <a:t>Need to keep up</a:t>
            </a:r>
          </a:p>
        </p:txBody>
      </p:sp>
      <p:sp>
        <p:nvSpPr>
          <p:cNvPr id="32772" name="Rectangle 1028"/>
          <p:cNvSpPr>
            <a:spLocks noGrp="1" noChangeArrowheads="1"/>
          </p:cNvSpPr>
          <p:nvPr>
            <p:ph sz="half" idx="2"/>
          </p:nvPr>
        </p:nvSpPr>
        <p:spPr/>
        <p:txBody>
          <a:bodyPr/>
          <a:lstStyle/>
          <a:p>
            <a:pPr>
              <a:buClr>
                <a:schemeClr val="tx1"/>
              </a:buClr>
              <a:buFont typeface="Wingdings" pitchFamily="2" charset="2"/>
              <a:buChar char="ü"/>
            </a:pPr>
            <a:r>
              <a:rPr lang="en-GB" sz="3600" b="1" dirty="0">
                <a:latin typeface="Comic Sans MS" pitchFamily="66" charset="0"/>
              </a:rPr>
              <a:t>Wide Ability</a:t>
            </a:r>
          </a:p>
          <a:p>
            <a:pPr>
              <a:buClr>
                <a:schemeClr val="tx1"/>
              </a:buClr>
              <a:buFont typeface="Wingdings" pitchFamily="2" charset="2"/>
              <a:buChar char="ü"/>
            </a:pPr>
            <a:r>
              <a:rPr lang="en-GB" dirty="0">
                <a:latin typeface="Comic Sans MS" pitchFamily="66" charset="0"/>
              </a:rPr>
              <a:t>Mixed ability</a:t>
            </a:r>
          </a:p>
          <a:p>
            <a:pPr>
              <a:buClr>
                <a:schemeClr val="tx1"/>
              </a:buClr>
              <a:buFont typeface="Wingdings" pitchFamily="2" charset="2"/>
              <a:buChar char="ü"/>
            </a:pPr>
            <a:r>
              <a:rPr lang="en-GB" dirty="0">
                <a:latin typeface="Comic Sans MS" pitchFamily="66" charset="0"/>
              </a:rPr>
              <a:t>Most children</a:t>
            </a:r>
          </a:p>
          <a:p>
            <a:pPr>
              <a:buClr>
                <a:schemeClr val="tx1"/>
              </a:buClr>
              <a:buFont typeface="Wingdings" pitchFamily="2" charset="2"/>
              <a:buChar char="ü"/>
            </a:pPr>
            <a:r>
              <a:rPr lang="en-GB" dirty="0">
                <a:latin typeface="Comic Sans MS" pitchFamily="66" charset="0"/>
              </a:rPr>
              <a:t>Slower pace </a:t>
            </a:r>
            <a:r>
              <a:rPr lang="en-GB" dirty="0">
                <a:solidFill>
                  <a:srgbClr val="0000FF"/>
                </a:solidFill>
                <a:latin typeface="Comic Sans MS" pitchFamily="66" charset="0"/>
              </a:rPr>
              <a:t>if</a:t>
            </a:r>
            <a:r>
              <a:rPr lang="en-GB" dirty="0">
                <a:latin typeface="Comic Sans MS" pitchFamily="66" charset="0"/>
              </a:rPr>
              <a:t> necessary</a:t>
            </a:r>
          </a:p>
          <a:p>
            <a:pPr>
              <a:buClr>
                <a:schemeClr val="tx1"/>
              </a:buClr>
              <a:buFont typeface="Wingdings" pitchFamily="2" charset="2"/>
              <a:buNone/>
            </a:pPr>
            <a:endParaRPr lang="en-GB" dirty="0">
              <a:latin typeface="Century Gothic" pitchFamily="34" charset="0"/>
            </a:endParaRPr>
          </a:p>
          <a:p>
            <a:endParaRPr lang="en-GB" dirty="0">
              <a:latin typeface="Century Gothic" pitchFamily="34" charset="0"/>
            </a:endParaRPr>
          </a:p>
        </p:txBody>
      </p:sp>
      <p:sp>
        <p:nvSpPr>
          <p:cNvPr id="32777" name="Text Box 1033"/>
          <p:cNvSpPr txBox="1">
            <a:spLocks noChangeArrowheads="1"/>
          </p:cNvSpPr>
          <p:nvPr/>
        </p:nvSpPr>
        <p:spPr bwMode="auto">
          <a:xfrm>
            <a:off x="1219200" y="4876800"/>
            <a:ext cx="7315200" cy="579438"/>
          </a:xfrm>
          <a:prstGeom prst="rect">
            <a:avLst/>
          </a:prstGeom>
          <a:noFill/>
          <a:ln w="9525">
            <a:noFill/>
            <a:miter lim="800000"/>
            <a:headEnd/>
            <a:tailEnd/>
          </a:ln>
          <a:effectLst/>
        </p:spPr>
        <p:txBody>
          <a:bodyPr>
            <a:spAutoFit/>
          </a:bodyPr>
          <a:lstStyle/>
          <a:p>
            <a:pPr eaLnBrk="1" hangingPunct="1">
              <a:spcBef>
                <a:spcPct val="50000"/>
              </a:spcBef>
            </a:pPr>
            <a:r>
              <a:rPr lang="en-GB" sz="3200" b="1" dirty="0">
                <a:solidFill>
                  <a:schemeClr val="hlink"/>
                </a:solidFill>
                <a:latin typeface="Century Gothic" pitchFamily="34" charset="0"/>
              </a:rPr>
              <a:t>I</a:t>
            </a:r>
            <a:r>
              <a:rPr lang="en-GB" sz="3200" b="1" dirty="0">
                <a:solidFill>
                  <a:schemeClr val="hlink"/>
                </a:solidFill>
                <a:latin typeface="Comic Sans MS" pitchFamily="66" charset="0"/>
              </a:rPr>
              <a:t>ndependent Schools</a:t>
            </a:r>
          </a:p>
        </p:txBody>
      </p:sp>
      <p:sp>
        <p:nvSpPr>
          <p:cNvPr id="32778" name="Text Box 1034"/>
          <p:cNvSpPr txBox="1">
            <a:spLocks noChangeArrowheads="1"/>
          </p:cNvSpPr>
          <p:nvPr/>
        </p:nvSpPr>
        <p:spPr bwMode="auto">
          <a:xfrm>
            <a:off x="3048000" y="5791200"/>
            <a:ext cx="4114800" cy="579438"/>
          </a:xfrm>
          <a:prstGeom prst="rect">
            <a:avLst/>
          </a:prstGeom>
          <a:noFill/>
          <a:ln w="9525">
            <a:noFill/>
            <a:miter lim="800000"/>
            <a:headEnd/>
            <a:tailEnd/>
          </a:ln>
          <a:effectLst/>
        </p:spPr>
        <p:txBody>
          <a:bodyPr>
            <a:spAutoFit/>
          </a:bodyPr>
          <a:lstStyle/>
          <a:p>
            <a:pPr algn="l" eaLnBrk="1" hangingPunct="1">
              <a:spcBef>
                <a:spcPct val="50000"/>
              </a:spcBef>
            </a:pPr>
            <a:r>
              <a:rPr lang="en-GB" sz="3200" b="1" dirty="0">
                <a:solidFill>
                  <a:srgbClr val="009900"/>
                </a:solidFill>
                <a:latin typeface="Comic Sans MS" pitchFamily="66" charset="0"/>
              </a:rPr>
              <a:t>Special Schools</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0-#ppt_w/2"/>
                                          </p:val>
                                        </p:tav>
                                        <p:tav tm="100000">
                                          <p:val>
                                            <p:strVal val="#ppt_x"/>
                                          </p:val>
                                        </p:tav>
                                      </p:tavLst>
                                    </p:anim>
                                    <p:anim calcmode="lin" valueType="num">
                                      <p:cBhvr additive="base">
                                        <p:cTn id="8" dur="500" fill="hold"/>
                                        <p:tgtEl>
                                          <p:spTgt spid="3277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 calcmode="lin" valueType="num">
                                      <p:cBhvr additive="base">
                                        <p:cTn id="12"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2771">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 calcmode="lin" valueType="num">
                                      <p:cBhvr additive="base">
                                        <p:cTn id="17"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2771">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9" fill="hold" grpId="0" nodeType="afterEffect">
                                  <p:stCondLst>
                                    <p:cond delay="0"/>
                                  </p:stCondLst>
                                  <p:childTnLst>
                                    <p:set>
                                      <p:cBhvr>
                                        <p:cTn id="21" dur="1" fill="hold">
                                          <p:stCondLst>
                                            <p:cond delay="0"/>
                                          </p:stCondLst>
                                        </p:cTn>
                                        <p:tgtEl>
                                          <p:spTgt spid="32771">
                                            <p:txEl>
                                              <p:pRg st="2" end="2"/>
                                            </p:txEl>
                                          </p:spTgt>
                                        </p:tgtEl>
                                        <p:attrNameLst>
                                          <p:attrName>style.visibility</p:attrName>
                                        </p:attrNameLst>
                                      </p:cBhvr>
                                      <p:to>
                                        <p:strVal val="visible"/>
                                      </p:to>
                                    </p:set>
                                    <p:anim calcmode="lin" valueType="num">
                                      <p:cBhvr additive="base">
                                        <p:cTn id="22"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2771">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9" fill="hold" grpId="0" nodeType="afterEffect">
                                  <p:stCondLst>
                                    <p:cond delay="0"/>
                                  </p:stCondLst>
                                  <p:childTnLst>
                                    <p:set>
                                      <p:cBhvr>
                                        <p:cTn id="26" dur="1" fill="hold">
                                          <p:stCondLst>
                                            <p:cond delay="0"/>
                                          </p:stCondLst>
                                        </p:cTn>
                                        <p:tgtEl>
                                          <p:spTgt spid="32771">
                                            <p:txEl>
                                              <p:pRg st="3" end="3"/>
                                            </p:txEl>
                                          </p:spTgt>
                                        </p:tgtEl>
                                        <p:attrNameLst>
                                          <p:attrName>style.visibility</p:attrName>
                                        </p:attrNameLst>
                                      </p:cBhvr>
                                      <p:to>
                                        <p:strVal val="visible"/>
                                      </p:to>
                                    </p:set>
                                    <p:anim calcmode="lin" valueType="num">
                                      <p:cBhvr additive="base">
                                        <p:cTn id="27"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2771">
                                            <p:txEl>
                                              <p:pRg st="3" end="3"/>
                                            </p:txEl>
                                          </p:spTgt>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9" fill="hold" grpId="0" nodeType="afterEffect">
                                  <p:stCondLst>
                                    <p:cond delay="0"/>
                                  </p:stCondLst>
                                  <p:childTnLst>
                                    <p:set>
                                      <p:cBhvr>
                                        <p:cTn id="31" dur="1" fill="hold">
                                          <p:stCondLst>
                                            <p:cond delay="0"/>
                                          </p:stCondLst>
                                        </p:cTn>
                                        <p:tgtEl>
                                          <p:spTgt spid="32771">
                                            <p:txEl>
                                              <p:pRg st="4" end="4"/>
                                            </p:txEl>
                                          </p:spTgt>
                                        </p:tgtEl>
                                        <p:attrNameLst>
                                          <p:attrName>style.visibility</p:attrName>
                                        </p:attrNameLst>
                                      </p:cBhvr>
                                      <p:to>
                                        <p:strVal val="visible"/>
                                      </p:to>
                                    </p:set>
                                    <p:anim calcmode="lin" valueType="num">
                                      <p:cBhvr additive="base">
                                        <p:cTn id="32"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2771">
                                            <p:txEl>
                                              <p:pRg st="4" end="4"/>
                                            </p:txEl>
                                          </p:spTgt>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9" fill="hold" grpId="0" nodeType="afterEffect">
                                  <p:stCondLst>
                                    <p:cond delay="0"/>
                                  </p:stCondLst>
                                  <p:childTnLst>
                                    <p:set>
                                      <p:cBhvr>
                                        <p:cTn id="36" dur="1" fill="hold">
                                          <p:stCondLst>
                                            <p:cond delay="0"/>
                                          </p:stCondLst>
                                        </p:cTn>
                                        <p:tgtEl>
                                          <p:spTgt spid="32772">
                                            <p:txEl>
                                              <p:pRg st="0" end="0"/>
                                            </p:txEl>
                                          </p:spTgt>
                                        </p:tgtEl>
                                        <p:attrNameLst>
                                          <p:attrName>style.visibility</p:attrName>
                                        </p:attrNameLst>
                                      </p:cBhvr>
                                      <p:to>
                                        <p:strVal val="visible"/>
                                      </p:to>
                                    </p:set>
                                    <p:anim calcmode="lin" valueType="num">
                                      <p:cBhvr additive="base">
                                        <p:cTn id="37" dur="500" fill="hold"/>
                                        <p:tgtEl>
                                          <p:spTgt spid="32772">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2772">
                                            <p:txEl>
                                              <p:pRg st="0" end="0"/>
                                            </p:txEl>
                                          </p:spTgt>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9" fill="hold" grpId="0" nodeType="afterEffect">
                                  <p:stCondLst>
                                    <p:cond delay="0"/>
                                  </p:stCondLst>
                                  <p:childTnLst>
                                    <p:set>
                                      <p:cBhvr>
                                        <p:cTn id="41" dur="1" fill="hold">
                                          <p:stCondLst>
                                            <p:cond delay="0"/>
                                          </p:stCondLst>
                                        </p:cTn>
                                        <p:tgtEl>
                                          <p:spTgt spid="32772">
                                            <p:txEl>
                                              <p:pRg st="1" end="1"/>
                                            </p:txEl>
                                          </p:spTgt>
                                        </p:tgtEl>
                                        <p:attrNameLst>
                                          <p:attrName>style.visibility</p:attrName>
                                        </p:attrNameLst>
                                      </p:cBhvr>
                                      <p:to>
                                        <p:strVal val="visible"/>
                                      </p:to>
                                    </p:set>
                                    <p:anim calcmode="lin" valueType="num">
                                      <p:cBhvr additive="base">
                                        <p:cTn id="42" dur="500" fill="hold"/>
                                        <p:tgtEl>
                                          <p:spTgt spid="32772">
                                            <p:txEl>
                                              <p:pRg st="1" end="1"/>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2772">
                                            <p:txEl>
                                              <p:pRg st="1" end="1"/>
                                            </p:txEl>
                                          </p:spTgt>
                                        </p:tgtEl>
                                        <p:attrNameLst>
                                          <p:attrName>ppt_y</p:attrName>
                                        </p:attrNameLst>
                                      </p:cBhvr>
                                      <p:tavLst>
                                        <p:tav tm="0">
                                          <p:val>
                                            <p:strVal val="0-#ppt_h/2"/>
                                          </p:val>
                                        </p:tav>
                                        <p:tav tm="100000">
                                          <p:val>
                                            <p:strVal val="#ppt_y"/>
                                          </p:val>
                                        </p:tav>
                                      </p:tavLst>
                                    </p:anim>
                                  </p:childTnLst>
                                </p:cTn>
                              </p:par>
                            </p:childTnLst>
                          </p:cTn>
                        </p:par>
                        <p:par>
                          <p:cTn id="44" fill="hold">
                            <p:stCondLst>
                              <p:cond delay="4000"/>
                            </p:stCondLst>
                            <p:childTnLst>
                              <p:par>
                                <p:cTn id="45" presetID="2" presetClass="entr" presetSubtype="9" fill="hold" grpId="0" nodeType="afterEffect">
                                  <p:stCondLst>
                                    <p:cond delay="0"/>
                                  </p:stCondLst>
                                  <p:childTnLst>
                                    <p:set>
                                      <p:cBhvr>
                                        <p:cTn id="46" dur="1" fill="hold">
                                          <p:stCondLst>
                                            <p:cond delay="0"/>
                                          </p:stCondLst>
                                        </p:cTn>
                                        <p:tgtEl>
                                          <p:spTgt spid="32772">
                                            <p:txEl>
                                              <p:pRg st="2" end="2"/>
                                            </p:txEl>
                                          </p:spTgt>
                                        </p:tgtEl>
                                        <p:attrNameLst>
                                          <p:attrName>style.visibility</p:attrName>
                                        </p:attrNameLst>
                                      </p:cBhvr>
                                      <p:to>
                                        <p:strVal val="visible"/>
                                      </p:to>
                                    </p:set>
                                    <p:anim calcmode="lin" valueType="num">
                                      <p:cBhvr additive="base">
                                        <p:cTn id="47" dur="500" fill="hold"/>
                                        <p:tgtEl>
                                          <p:spTgt spid="32772">
                                            <p:txEl>
                                              <p:pRg st="2" end="2"/>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2772">
                                            <p:txEl>
                                              <p:pRg st="2" end="2"/>
                                            </p:txEl>
                                          </p:spTgt>
                                        </p:tgtEl>
                                        <p:attrNameLst>
                                          <p:attrName>ppt_y</p:attrName>
                                        </p:attrNameLst>
                                      </p:cBhvr>
                                      <p:tavLst>
                                        <p:tav tm="0">
                                          <p:val>
                                            <p:strVal val="0-#ppt_h/2"/>
                                          </p:val>
                                        </p:tav>
                                        <p:tav tm="100000">
                                          <p:val>
                                            <p:strVal val="#ppt_y"/>
                                          </p:val>
                                        </p:tav>
                                      </p:tavLst>
                                    </p:anim>
                                  </p:childTnLst>
                                </p:cTn>
                              </p:par>
                            </p:childTnLst>
                          </p:cTn>
                        </p:par>
                        <p:par>
                          <p:cTn id="49" fill="hold">
                            <p:stCondLst>
                              <p:cond delay="4500"/>
                            </p:stCondLst>
                            <p:childTnLst>
                              <p:par>
                                <p:cTn id="50" presetID="2" presetClass="entr" presetSubtype="9" fill="hold" grpId="0" nodeType="afterEffect">
                                  <p:stCondLst>
                                    <p:cond delay="0"/>
                                  </p:stCondLst>
                                  <p:childTnLst>
                                    <p:set>
                                      <p:cBhvr>
                                        <p:cTn id="51" dur="1" fill="hold">
                                          <p:stCondLst>
                                            <p:cond delay="0"/>
                                          </p:stCondLst>
                                        </p:cTn>
                                        <p:tgtEl>
                                          <p:spTgt spid="32772">
                                            <p:txEl>
                                              <p:pRg st="3" end="3"/>
                                            </p:txEl>
                                          </p:spTgt>
                                        </p:tgtEl>
                                        <p:attrNameLst>
                                          <p:attrName>style.visibility</p:attrName>
                                        </p:attrNameLst>
                                      </p:cBhvr>
                                      <p:to>
                                        <p:strVal val="visible"/>
                                      </p:to>
                                    </p:set>
                                    <p:anim calcmode="lin" valueType="num">
                                      <p:cBhvr additive="base">
                                        <p:cTn id="52" dur="500" fill="hold"/>
                                        <p:tgtEl>
                                          <p:spTgt spid="32772">
                                            <p:txEl>
                                              <p:pRg st="3" end="3"/>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32772">
                                            <p:txEl>
                                              <p:pRg st="3" end="3"/>
                                            </p:txEl>
                                          </p:spTgt>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9" presetClass="entr" presetSubtype="0" fill="hold" grpId="0" nodeType="afterEffect">
                                  <p:stCondLst>
                                    <p:cond delay="0"/>
                                  </p:stCondLst>
                                  <p:childTnLst>
                                    <p:set>
                                      <p:cBhvr>
                                        <p:cTn id="56" dur="1" fill="hold">
                                          <p:stCondLst>
                                            <p:cond delay="0"/>
                                          </p:stCondLst>
                                        </p:cTn>
                                        <p:tgtEl>
                                          <p:spTgt spid="32777"/>
                                        </p:tgtEl>
                                        <p:attrNameLst>
                                          <p:attrName>style.visibility</p:attrName>
                                        </p:attrNameLst>
                                      </p:cBhvr>
                                      <p:to>
                                        <p:strVal val="visible"/>
                                      </p:to>
                                    </p:set>
                                    <p:animEffect transition="in" filter="dissolve">
                                      <p:cBhvr>
                                        <p:cTn id="57" dur="500"/>
                                        <p:tgtEl>
                                          <p:spTgt spid="32777"/>
                                        </p:tgtEl>
                                      </p:cBhvr>
                                    </p:animEffect>
                                  </p:childTnLst>
                                </p:cTn>
                              </p:par>
                            </p:childTnLst>
                          </p:cTn>
                        </p:par>
                        <p:par>
                          <p:cTn id="58" fill="hold">
                            <p:stCondLst>
                              <p:cond delay="5500"/>
                            </p:stCondLst>
                            <p:childTnLst>
                              <p:par>
                                <p:cTn id="59" presetID="14" presetClass="entr" presetSubtype="10" fill="hold" grpId="0" nodeType="afterEffect">
                                  <p:stCondLst>
                                    <p:cond delay="0"/>
                                  </p:stCondLst>
                                  <p:childTnLst>
                                    <p:set>
                                      <p:cBhvr>
                                        <p:cTn id="60" dur="1" fill="hold">
                                          <p:stCondLst>
                                            <p:cond delay="0"/>
                                          </p:stCondLst>
                                        </p:cTn>
                                        <p:tgtEl>
                                          <p:spTgt spid="32778"/>
                                        </p:tgtEl>
                                        <p:attrNameLst>
                                          <p:attrName>style.visibility</p:attrName>
                                        </p:attrNameLst>
                                      </p:cBhvr>
                                      <p:to>
                                        <p:strVal val="visible"/>
                                      </p:to>
                                    </p:set>
                                    <p:animEffect transition="in" filter="randombar(horizontal)">
                                      <p:cBhvr>
                                        <p:cTn id="61" dur="500"/>
                                        <p:tgtEl>
                                          <p:spTgt spid="32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uiExpand="1" build="p" autoUpdateAnimBg="0"/>
      <p:bldP spid="32772" grpId="0" uiExpand="1" build="p" autoUpdateAnimBg="0"/>
      <p:bldP spid="32777" grpId="0" autoUpdateAnimBg="0"/>
      <p:bldP spid="3277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43000" y="0"/>
            <a:ext cx="6421437" cy="1462087"/>
          </a:xfrm>
        </p:spPr>
        <p:txBody>
          <a:bodyPr/>
          <a:lstStyle/>
          <a:p>
            <a:r>
              <a:rPr lang="en-GB" sz="5400" b="1" dirty="0">
                <a:latin typeface="Comic Sans MS" panose="030F0702030302020204" pitchFamily="66" charset="0"/>
              </a:rPr>
              <a:t>No Door is Shut</a:t>
            </a:r>
          </a:p>
        </p:txBody>
      </p:sp>
      <p:pic>
        <p:nvPicPr>
          <p:cNvPr id="45059" name="Picture 3" descr="bd19561_"/>
          <p:cNvPicPr>
            <a:picLocks noChangeAspect="1" noChangeArrowheads="1" noCrop="1"/>
          </p:cNvPicPr>
          <p:nvPr/>
        </p:nvPicPr>
        <p:blipFill>
          <a:blip r:embed="rId2" cstate="print"/>
          <a:srcRect/>
          <a:stretch>
            <a:fillRect/>
          </a:stretch>
        </p:blipFill>
        <p:spPr bwMode="auto">
          <a:xfrm>
            <a:off x="4191000" y="1752600"/>
            <a:ext cx="4343400" cy="4572000"/>
          </a:xfrm>
          <a:prstGeom prst="rect">
            <a:avLst/>
          </a:prstGeom>
          <a:noFill/>
        </p:spPr>
      </p:pic>
      <p:sp>
        <p:nvSpPr>
          <p:cNvPr id="45060" name="Text Box 4"/>
          <p:cNvSpPr txBox="1">
            <a:spLocks noChangeArrowheads="1"/>
          </p:cNvSpPr>
          <p:nvPr/>
        </p:nvSpPr>
        <p:spPr bwMode="auto">
          <a:xfrm>
            <a:off x="762000" y="1905000"/>
            <a:ext cx="3429000" cy="1066800"/>
          </a:xfrm>
          <a:prstGeom prst="rect">
            <a:avLst/>
          </a:prstGeom>
          <a:noFill/>
          <a:ln w="9525">
            <a:noFill/>
            <a:miter lim="800000"/>
            <a:headEnd/>
            <a:tailEnd/>
          </a:ln>
          <a:effectLst/>
        </p:spPr>
        <p:txBody>
          <a:bodyPr>
            <a:spAutoFit/>
          </a:bodyPr>
          <a:lstStyle/>
          <a:p>
            <a:pPr eaLnBrk="1" hangingPunct="1">
              <a:spcBef>
                <a:spcPct val="50000"/>
              </a:spcBef>
            </a:pPr>
            <a:r>
              <a:rPr lang="en-GB" sz="3200" b="1" dirty="0">
                <a:solidFill>
                  <a:srgbClr val="009900"/>
                </a:solidFill>
                <a:latin typeface="Comic Sans MS" pitchFamily="66" charset="0"/>
              </a:rPr>
              <a:t>Similar Opportunities</a:t>
            </a:r>
          </a:p>
        </p:txBody>
      </p:sp>
      <p:sp>
        <p:nvSpPr>
          <p:cNvPr id="45061" name="Text Box 5"/>
          <p:cNvSpPr txBox="1">
            <a:spLocks noChangeArrowheads="1"/>
          </p:cNvSpPr>
          <p:nvPr/>
        </p:nvSpPr>
        <p:spPr bwMode="auto">
          <a:xfrm>
            <a:off x="1143000" y="3429000"/>
            <a:ext cx="2362200" cy="946150"/>
          </a:xfrm>
          <a:prstGeom prst="rect">
            <a:avLst/>
          </a:prstGeom>
          <a:noFill/>
          <a:ln w="9525">
            <a:noFill/>
            <a:miter lim="800000"/>
            <a:headEnd/>
            <a:tailEnd/>
          </a:ln>
          <a:effectLst/>
        </p:spPr>
        <p:txBody>
          <a:bodyPr>
            <a:spAutoFit/>
          </a:bodyPr>
          <a:lstStyle/>
          <a:p>
            <a:pPr eaLnBrk="1" hangingPunct="1">
              <a:spcBef>
                <a:spcPct val="50000"/>
              </a:spcBef>
            </a:pPr>
            <a:r>
              <a:rPr lang="en-GB" sz="2800" b="1" dirty="0">
                <a:latin typeface="Comic Sans MS" pitchFamily="66" charset="0"/>
              </a:rPr>
              <a:t>Similar Curriculum</a:t>
            </a:r>
          </a:p>
        </p:txBody>
      </p:sp>
      <p:sp>
        <p:nvSpPr>
          <p:cNvPr id="45062" name="Text Box 6"/>
          <p:cNvSpPr txBox="1">
            <a:spLocks noChangeArrowheads="1"/>
          </p:cNvSpPr>
          <p:nvPr/>
        </p:nvSpPr>
        <p:spPr bwMode="auto">
          <a:xfrm>
            <a:off x="1117600" y="4724400"/>
            <a:ext cx="2590800" cy="946150"/>
          </a:xfrm>
          <a:prstGeom prst="rect">
            <a:avLst/>
          </a:prstGeom>
          <a:noFill/>
          <a:ln w="9525">
            <a:noFill/>
            <a:miter lim="800000"/>
            <a:headEnd/>
            <a:tailEnd/>
          </a:ln>
          <a:effectLst/>
        </p:spPr>
        <p:txBody>
          <a:bodyPr>
            <a:spAutoFit/>
          </a:bodyPr>
          <a:lstStyle/>
          <a:p>
            <a:pPr eaLnBrk="1" hangingPunct="1">
              <a:spcBef>
                <a:spcPct val="50000"/>
              </a:spcBef>
            </a:pPr>
            <a:r>
              <a:rPr lang="en-GB" sz="2800" b="1" dirty="0">
                <a:solidFill>
                  <a:schemeClr val="hlink"/>
                </a:solidFill>
                <a:latin typeface="Comic Sans MS" pitchFamily="66" charset="0"/>
              </a:rPr>
              <a:t>Grasp opportunities</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childTnLst>
                                    <p:set>
                                      <p:cBhvr>
                                        <p:cTn id="6" dur="1" fill="hold">
                                          <p:stCondLst>
                                            <p:cond delay="0"/>
                                          </p:stCondLst>
                                        </p:cTn>
                                        <p:tgtEl>
                                          <p:spTgt spid="45059"/>
                                        </p:tgtEl>
                                        <p:attrNameLst>
                                          <p:attrName>style.visibility</p:attrName>
                                        </p:attrNameLst>
                                      </p:cBhvr>
                                      <p:to>
                                        <p:strVal val="visible"/>
                                      </p:to>
                                    </p:set>
                                    <p:anim calcmode="lin" valueType="num">
                                      <p:cBhvr>
                                        <p:cTn id="7" dur="500" fill="hold"/>
                                        <p:tgtEl>
                                          <p:spTgt spid="45059"/>
                                        </p:tgtEl>
                                        <p:attrNameLst>
                                          <p:attrName>ppt_w</p:attrName>
                                        </p:attrNameLst>
                                      </p:cBhvr>
                                      <p:tavLst>
                                        <p:tav tm="0">
                                          <p:val>
                                            <p:strVal val="4*#ppt_w"/>
                                          </p:val>
                                        </p:tav>
                                        <p:tav tm="100000">
                                          <p:val>
                                            <p:strVal val="#ppt_w"/>
                                          </p:val>
                                        </p:tav>
                                      </p:tavLst>
                                    </p:anim>
                                    <p:anim calcmode="lin" valueType="num">
                                      <p:cBhvr>
                                        <p:cTn id="8" dur="500" fill="hold"/>
                                        <p:tgtEl>
                                          <p:spTgt spid="45059"/>
                                        </p:tgtEl>
                                        <p:attrNameLst>
                                          <p:attrName>ppt_h</p:attrName>
                                        </p:attrNameLst>
                                      </p:cBhvr>
                                      <p:tavLst>
                                        <p:tav tm="0">
                                          <p:val>
                                            <p:strVal val="4*#ppt_h"/>
                                          </p:val>
                                        </p:tav>
                                        <p:tav tm="100000">
                                          <p:val>
                                            <p:strVal val="#ppt_h"/>
                                          </p:val>
                                        </p:tav>
                                      </p:tavLst>
                                    </p:anim>
                                  </p:childTnLst>
                                </p:cTn>
                              </p:par>
                            </p:childTnLst>
                          </p:cTn>
                        </p:par>
                        <p:par>
                          <p:cTn id="9" fill="hold">
                            <p:stCondLst>
                              <p:cond delay="500"/>
                            </p:stCondLst>
                            <p:childTnLst>
                              <p:par>
                                <p:cTn id="10" presetID="23" presetClass="entr" presetSubtype="32" fill="hold" grpId="0" nodeType="afterEffect">
                                  <p:stCondLst>
                                    <p:cond delay="0"/>
                                  </p:stCondLst>
                                  <p:childTnLst>
                                    <p:set>
                                      <p:cBhvr>
                                        <p:cTn id="11" dur="1" fill="hold">
                                          <p:stCondLst>
                                            <p:cond delay="0"/>
                                          </p:stCondLst>
                                        </p:cTn>
                                        <p:tgtEl>
                                          <p:spTgt spid="45058"/>
                                        </p:tgtEl>
                                        <p:attrNameLst>
                                          <p:attrName>style.visibility</p:attrName>
                                        </p:attrNameLst>
                                      </p:cBhvr>
                                      <p:to>
                                        <p:strVal val="visible"/>
                                      </p:to>
                                    </p:set>
                                    <p:anim calcmode="lin" valueType="num">
                                      <p:cBhvr>
                                        <p:cTn id="12" dur="500" fill="hold"/>
                                        <p:tgtEl>
                                          <p:spTgt spid="45058"/>
                                        </p:tgtEl>
                                        <p:attrNameLst>
                                          <p:attrName>ppt_w</p:attrName>
                                        </p:attrNameLst>
                                      </p:cBhvr>
                                      <p:tavLst>
                                        <p:tav tm="0">
                                          <p:val>
                                            <p:strVal val="4*#ppt_w"/>
                                          </p:val>
                                        </p:tav>
                                        <p:tav tm="100000">
                                          <p:val>
                                            <p:strVal val="#ppt_w"/>
                                          </p:val>
                                        </p:tav>
                                      </p:tavLst>
                                    </p:anim>
                                    <p:anim calcmode="lin" valueType="num">
                                      <p:cBhvr>
                                        <p:cTn id="13" dur="500" fill="hold"/>
                                        <p:tgtEl>
                                          <p:spTgt spid="45058"/>
                                        </p:tgtEl>
                                        <p:attrNameLst>
                                          <p:attrName>ppt_h</p:attrName>
                                        </p:attrNameLst>
                                      </p:cBhvr>
                                      <p:tavLst>
                                        <p:tav tm="0">
                                          <p:val>
                                            <p:strVal val="4*#ppt_h"/>
                                          </p:val>
                                        </p:tav>
                                        <p:tav tm="100000">
                                          <p:val>
                                            <p:strVal val="#ppt_h"/>
                                          </p:val>
                                        </p:tav>
                                      </p:tavLst>
                                    </p:anim>
                                  </p:childTnLst>
                                </p:cTn>
                              </p:par>
                            </p:childTnLst>
                          </p:cTn>
                        </p:par>
                        <p:par>
                          <p:cTn id="14" fill="hold">
                            <p:stCondLst>
                              <p:cond delay="1000"/>
                            </p:stCondLst>
                            <p:childTnLst>
                              <p:par>
                                <p:cTn id="15" presetID="23" presetClass="entr" presetSubtype="32" fill="hold" grpId="0" nodeType="afterEffect">
                                  <p:stCondLst>
                                    <p:cond delay="0"/>
                                  </p:stCondLst>
                                  <p:childTnLst>
                                    <p:set>
                                      <p:cBhvr>
                                        <p:cTn id="16" dur="1" fill="hold">
                                          <p:stCondLst>
                                            <p:cond delay="0"/>
                                          </p:stCondLst>
                                        </p:cTn>
                                        <p:tgtEl>
                                          <p:spTgt spid="45060"/>
                                        </p:tgtEl>
                                        <p:attrNameLst>
                                          <p:attrName>style.visibility</p:attrName>
                                        </p:attrNameLst>
                                      </p:cBhvr>
                                      <p:to>
                                        <p:strVal val="visible"/>
                                      </p:to>
                                    </p:set>
                                    <p:anim calcmode="lin" valueType="num">
                                      <p:cBhvr>
                                        <p:cTn id="17" dur="500" fill="hold"/>
                                        <p:tgtEl>
                                          <p:spTgt spid="45060"/>
                                        </p:tgtEl>
                                        <p:attrNameLst>
                                          <p:attrName>ppt_w</p:attrName>
                                        </p:attrNameLst>
                                      </p:cBhvr>
                                      <p:tavLst>
                                        <p:tav tm="0">
                                          <p:val>
                                            <p:strVal val="4*#ppt_w"/>
                                          </p:val>
                                        </p:tav>
                                        <p:tav tm="100000">
                                          <p:val>
                                            <p:strVal val="#ppt_w"/>
                                          </p:val>
                                        </p:tav>
                                      </p:tavLst>
                                    </p:anim>
                                    <p:anim calcmode="lin" valueType="num">
                                      <p:cBhvr>
                                        <p:cTn id="18" dur="500" fill="hold"/>
                                        <p:tgtEl>
                                          <p:spTgt spid="45060"/>
                                        </p:tgtEl>
                                        <p:attrNameLst>
                                          <p:attrName>ppt_h</p:attrName>
                                        </p:attrNameLst>
                                      </p:cBhvr>
                                      <p:tavLst>
                                        <p:tav tm="0">
                                          <p:val>
                                            <p:strVal val="4*#ppt_h"/>
                                          </p:val>
                                        </p:tav>
                                        <p:tav tm="100000">
                                          <p:val>
                                            <p:strVal val="#ppt_h"/>
                                          </p:val>
                                        </p:tav>
                                      </p:tavLst>
                                    </p:anim>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45061"/>
                                        </p:tgtEl>
                                        <p:attrNameLst>
                                          <p:attrName>style.visibility</p:attrName>
                                        </p:attrNameLst>
                                      </p:cBhvr>
                                      <p:to>
                                        <p:strVal val="visible"/>
                                      </p:to>
                                    </p:set>
                                    <p:anim calcmode="lin" valueType="num">
                                      <p:cBhvr>
                                        <p:cTn id="22" dur="500" fill="hold"/>
                                        <p:tgtEl>
                                          <p:spTgt spid="45061"/>
                                        </p:tgtEl>
                                        <p:attrNameLst>
                                          <p:attrName>ppt_w</p:attrName>
                                        </p:attrNameLst>
                                      </p:cBhvr>
                                      <p:tavLst>
                                        <p:tav tm="0">
                                          <p:val>
                                            <p:strVal val="4*#ppt_w"/>
                                          </p:val>
                                        </p:tav>
                                        <p:tav tm="100000">
                                          <p:val>
                                            <p:strVal val="#ppt_w"/>
                                          </p:val>
                                        </p:tav>
                                      </p:tavLst>
                                    </p:anim>
                                    <p:anim calcmode="lin" valueType="num">
                                      <p:cBhvr>
                                        <p:cTn id="23" dur="500" fill="hold"/>
                                        <p:tgtEl>
                                          <p:spTgt spid="45061"/>
                                        </p:tgtEl>
                                        <p:attrNameLst>
                                          <p:attrName>ppt_h</p:attrName>
                                        </p:attrNameLst>
                                      </p:cBhvr>
                                      <p:tavLst>
                                        <p:tav tm="0">
                                          <p:val>
                                            <p:strVal val="4*#ppt_h"/>
                                          </p:val>
                                        </p:tav>
                                        <p:tav tm="100000">
                                          <p:val>
                                            <p:strVal val="#ppt_h"/>
                                          </p:val>
                                        </p:tav>
                                      </p:tavLst>
                                    </p:anim>
                                  </p:childTnLst>
                                </p:cTn>
                              </p:par>
                            </p:childTnLst>
                          </p:cTn>
                        </p:par>
                        <p:par>
                          <p:cTn id="24" fill="hold">
                            <p:stCondLst>
                              <p:cond delay="2000"/>
                            </p:stCondLst>
                            <p:childTnLst>
                              <p:par>
                                <p:cTn id="25" presetID="23" presetClass="entr" presetSubtype="32" fill="hold" grpId="0" nodeType="afterEffect">
                                  <p:stCondLst>
                                    <p:cond delay="0"/>
                                  </p:stCondLst>
                                  <p:childTnLst>
                                    <p:set>
                                      <p:cBhvr>
                                        <p:cTn id="26" dur="1" fill="hold">
                                          <p:stCondLst>
                                            <p:cond delay="0"/>
                                          </p:stCondLst>
                                        </p:cTn>
                                        <p:tgtEl>
                                          <p:spTgt spid="45062"/>
                                        </p:tgtEl>
                                        <p:attrNameLst>
                                          <p:attrName>style.visibility</p:attrName>
                                        </p:attrNameLst>
                                      </p:cBhvr>
                                      <p:to>
                                        <p:strVal val="visible"/>
                                      </p:to>
                                    </p:set>
                                    <p:anim calcmode="lin" valueType="num">
                                      <p:cBhvr>
                                        <p:cTn id="27" dur="500" fill="hold"/>
                                        <p:tgtEl>
                                          <p:spTgt spid="45062"/>
                                        </p:tgtEl>
                                        <p:attrNameLst>
                                          <p:attrName>ppt_w</p:attrName>
                                        </p:attrNameLst>
                                      </p:cBhvr>
                                      <p:tavLst>
                                        <p:tav tm="0">
                                          <p:val>
                                            <p:strVal val="4*#ppt_w"/>
                                          </p:val>
                                        </p:tav>
                                        <p:tav tm="100000">
                                          <p:val>
                                            <p:strVal val="#ppt_w"/>
                                          </p:val>
                                        </p:tav>
                                      </p:tavLst>
                                    </p:anim>
                                    <p:anim calcmode="lin" valueType="num">
                                      <p:cBhvr>
                                        <p:cTn id="28" dur="500" fill="hold"/>
                                        <p:tgtEl>
                                          <p:spTgt spid="4506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60" grpId="0" autoUpdateAnimBg="0"/>
      <p:bldP spid="45061" grpId="0" autoUpdateAnimBg="0"/>
      <p:bldP spid="4506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0938" y="214313"/>
            <a:ext cx="7383462" cy="1462087"/>
          </a:xfrm>
        </p:spPr>
        <p:txBody>
          <a:bodyPr/>
          <a:lstStyle/>
          <a:p>
            <a:pPr>
              <a:buFont typeface="Wingdings" pitchFamily="2" charset="2"/>
              <a:buNone/>
            </a:pPr>
            <a:r>
              <a:rPr lang="en-GB" sz="5400" b="1" dirty="0">
                <a:latin typeface="Comic Sans MS" panose="030F0702030302020204" pitchFamily="66" charset="0"/>
              </a:rPr>
              <a:t>Schools in Thanet</a:t>
            </a:r>
          </a:p>
        </p:txBody>
      </p:sp>
      <p:sp>
        <p:nvSpPr>
          <p:cNvPr id="33795" name="Rectangle 3"/>
          <p:cNvSpPr>
            <a:spLocks noGrp="1" noChangeArrowheads="1"/>
          </p:cNvSpPr>
          <p:nvPr>
            <p:ph sz="half" idx="1"/>
          </p:nvPr>
        </p:nvSpPr>
        <p:spPr/>
        <p:txBody>
          <a:bodyPr>
            <a:normAutofit fontScale="92500" lnSpcReduction="10000"/>
          </a:bodyPr>
          <a:lstStyle/>
          <a:p>
            <a:pPr>
              <a:buClr>
                <a:schemeClr val="tx2"/>
              </a:buClr>
              <a:buFont typeface="Wingdings" pitchFamily="2" charset="2"/>
              <a:buChar char="ü"/>
            </a:pPr>
            <a:r>
              <a:rPr lang="en-GB" sz="3600" b="1" dirty="0">
                <a:latin typeface="Comic Sans MS" pitchFamily="66" charset="0"/>
              </a:rPr>
              <a:t>Grammar</a:t>
            </a:r>
          </a:p>
          <a:p>
            <a:pPr>
              <a:buClr>
                <a:schemeClr val="tx2"/>
              </a:buClr>
              <a:buFont typeface="Wingdings" pitchFamily="2" charset="2"/>
              <a:buChar char="ü"/>
            </a:pPr>
            <a:r>
              <a:rPr lang="en-GB" b="1" dirty="0" smtClean="0">
                <a:solidFill>
                  <a:schemeClr val="tx1"/>
                </a:solidFill>
                <a:latin typeface="Comic Sans MS" pitchFamily="66" charset="0"/>
              </a:rPr>
              <a:t>Chatham and Clarendon </a:t>
            </a:r>
            <a:r>
              <a:rPr lang="en-GB" b="1" dirty="0">
                <a:solidFill>
                  <a:schemeClr val="tx1"/>
                </a:solidFill>
                <a:latin typeface="Comic Sans MS" pitchFamily="66" charset="0"/>
              </a:rPr>
              <a:t>House </a:t>
            </a:r>
          </a:p>
          <a:p>
            <a:pPr>
              <a:buClr>
                <a:schemeClr val="tx2"/>
              </a:buClr>
              <a:buFont typeface="Wingdings" pitchFamily="2" charset="2"/>
              <a:buChar char="ü"/>
            </a:pPr>
            <a:r>
              <a:rPr lang="en-GB" b="1" dirty="0" smtClean="0">
                <a:solidFill>
                  <a:schemeClr val="tx1"/>
                </a:solidFill>
                <a:latin typeface="Comic Sans MS" pitchFamily="66" charset="0"/>
              </a:rPr>
              <a:t>Dane </a:t>
            </a:r>
            <a:r>
              <a:rPr lang="en-GB" b="1" dirty="0">
                <a:solidFill>
                  <a:schemeClr val="tx1"/>
                </a:solidFill>
                <a:latin typeface="Comic Sans MS" pitchFamily="66" charset="0"/>
              </a:rPr>
              <a:t>Court </a:t>
            </a:r>
            <a:endParaRPr lang="en-GB" b="1" dirty="0" smtClean="0">
              <a:solidFill>
                <a:schemeClr val="tx1"/>
              </a:solidFill>
              <a:latin typeface="Comic Sans MS" pitchFamily="66" charset="0"/>
            </a:endParaRPr>
          </a:p>
          <a:p>
            <a:pPr>
              <a:buClr>
                <a:schemeClr val="tx2"/>
              </a:buClr>
              <a:buFont typeface="Wingdings" pitchFamily="2" charset="2"/>
              <a:buChar char="ü"/>
            </a:pPr>
            <a:r>
              <a:rPr lang="en-GB" b="1" dirty="0" smtClean="0">
                <a:solidFill>
                  <a:schemeClr val="tx1"/>
                </a:solidFill>
                <a:latin typeface="Comic Sans MS" pitchFamily="66" charset="0"/>
              </a:rPr>
              <a:t>Sir Roger </a:t>
            </a:r>
            <a:r>
              <a:rPr lang="en-GB" b="1" dirty="0" err="1" smtClean="0">
                <a:solidFill>
                  <a:schemeClr val="tx1"/>
                </a:solidFill>
                <a:latin typeface="Comic Sans MS" pitchFamily="66" charset="0"/>
              </a:rPr>
              <a:t>Manwood</a:t>
            </a:r>
            <a:endParaRPr lang="en-GB" b="1" dirty="0">
              <a:solidFill>
                <a:schemeClr val="tx1"/>
              </a:solidFill>
              <a:latin typeface="Comic Sans MS" pitchFamily="66" charset="0"/>
            </a:endParaRPr>
          </a:p>
          <a:p>
            <a:pPr>
              <a:buClr>
                <a:schemeClr val="tx2"/>
              </a:buClr>
              <a:buFont typeface="Wingdings" pitchFamily="2" charset="2"/>
              <a:buChar char="ü"/>
            </a:pPr>
            <a:endParaRPr lang="en-GB" dirty="0">
              <a:latin typeface="Century Gothic" pitchFamily="34" charset="0"/>
            </a:endParaRPr>
          </a:p>
        </p:txBody>
      </p:sp>
      <p:sp>
        <p:nvSpPr>
          <p:cNvPr id="33796" name="Rectangle 4"/>
          <p:cNvSpPr>
            <a:spLocks noGrp="1" noChangeArrowheads="1"/>
          </p:cNvSpPr>
          <p:nvPr>
            <p:ph sz="half" idx="2"/>
          </p:nvPr>
        </p:nvSpPr>
        <p:spPr>
          <a:xfrm>
            <a:off x="4953000" y="1981200"/>
            <a:ext cx="3810000" cy="4114800"/>
          </a:xfrm>
        </p:spPr>
        <p:txBody>
          <a:bodyPr>
            <a:normAutofit fontScale="92500" lnSpcReduction="10000"/>
          </a:bodyPr>
          <a:lstStyle/>
          <a:p>
            <a:pPr>
              <a:lnSpc>
                <a:spcPct val="90000"/>
              </a:lnSpc>
              <a:buClr>
                <a:schemeClr val="tx2"/>
              </a:buClr>
              <a:buFont typeface="Wingdings" pitchFamily="2" charset="2"/>
              <a:buChar char="ü"/>
            </a:pPr>
            <a:r>
              <a:rPr lang="en-GB" sz="3600" b="1" dirty="0">
                <a:latin typeface="Comic Sans MS" pitchFamily="66" charset="0"/>
              </a:rPr>
              <a:t>Wide Ability</a:t>
            </a:r>
          </a:p>
          <a:p>
            <a:pPr>
              <a:lnSpc>
                <a:spcPct val="90000"/>
              </a:lnSpc>
              <a:buClr>
                <a:schemeClr val="tx2"/>
              </a:buClr>
              <a:buFont typeface="Wingdings" pitchFamily="2" charset="2"/>
              <a:buChar char="ü"/>
            </a:pPr>
            <a:r>
              <a:rPr lang="en-GB" sz="2000" b="1" dirty="0" smtClean="0">
                <a:latin typeface="Comic Sans MS" pitchFamily="66" charset="0"/>
              </a:rPr>
              <a:t>Charles Dickens</a:t>
            </a:r>
            <a:r>
              <a:rPr lang="en-GB" sz="2000" b="1" dirty="0" smtClean="0">
                <a:solidFill>
                  <a:srgbClr val="0000FF"/>
                </a:solidFill>
                <a:latin typeface="Comic Sans MS" pitchFamily="66" charset="0"/>
              </a:rPr>
              <a:t> </a:t>
            </a:r>
          </a:p>
          <a:p>
            <a:pPr>
              <a:lnSpc>
                <a:spcPct val="90000"/>
              </a:lnSpc>
              <a:buClr>
                <a:schemeClr val="tx2"/>
              </a:buClr>
              <a:buFont typeface="Wingdings" pitchFamily="2" charset="2"/>
              <a:buChar char="ü"/>
            </a:pPr>
            <a:r>
              <a:rPr lang="en-GB" sz="2000" b="1" dirty="0" smtClean="0">
                <a:latin typeface="Comic Sans MS" pitchFamily="66" charset="0"/>
              </a:rPr>
              <a:t>Harbour Academy</a:t>
            </a:r>
            <a:endParaRPr lang="en-GB" sz="2000" b="1" dirty="0">
              <a:latin typeface="Comic Sans MS" pitchFamily="66" charset="0"/>
            </a:endParaRPr>
          </a:p>
          <a:p>
            <a:pPr>
              <a:lnSpc>
                <a:spcPct val="90000"/>
              </a:lnSpc>
              <a:buClr>
                <a:schemeClr val="tx2"/>
              </a:buClr>
              <a:buFont typeface="Wingdings" pitchFamily="2" charset="2"/>
              <a:buChar char="ü"/>
            </a:pPr>
            <a:r>
              <a:rPr lang="en-GB" sz="2000" b="1" dirty="0" err="1" smtClean="0">
                <a:latin typeface="Comic Sans MS" pitchFamily="66" charset="0"/>
              </a:rPr>
              <a:t>St.George’s</a:t>
            </a:r>
            <a:r>
              <a:rPr lang="en-GB" sz="2000" b="1" dirty="0" smtClean="0">
                <a:latin typeface="Comic Sans MS" pitchFamily="66" charset="0"/>
              </a:rPr>
              <a:t> </a:t>
            </a:r>
            <a:r>
              <a:rPr lang="en-GB" sz="2000" b="1" dirty="0">
                <a:solidFill>
                  <a:srgbClr val="0000FF"/>
                </a:solidFill>
                <a:latin typeface="Comic Sans MS" pitchFamily="66" charset="0"/>
              </a:rPr>
              <a:t>* </a:t>
            </a:r>
            <a:r>
              <a:rPr lang="en-GB" sz="2000" b="1" dirty="0">
                <a:latin typeface="Comic Sans MS" pitchFamily="66" charset="0"/>
              </a:rPr>
              <a:t>         </a:t>
            </a:r>
          </a:p>
          <a:p>
            <a:pPr>
              <a:lnSpc>
                <a:spcPct val="90000"/>
              </a:lnSpc>
              <a:buClr>
                <a:schemeClr val="tx2"/>
              </a:buClr>
              <a:buFont typeface="Wingdings" pitchFamily="2" charset="2"/>
              <a:buChar char="ü"/>
            </a:pPr>
            <a:r>
              <a:rPr lang="en-GB" sz="2000" b="1" dirty="0" err="1" smtClean="0">
                <a:latin typeface="Comic Sans MS" pitchFamily="66" charset="0"/>
              </a:rPr>
              <a:t>Hartsdown</a:t>
            </a:r>
            <a:r>
              <a:rPr lang="en-GB" sz="2000" b="1" dirty="0" smtClean="0">
                <a:latin typeface="Comic Sans MS" pitchFamily="66" charset="0"/>
              </a:rPr>
              <a:t> </a:t>
            </a:r>
            <a:endParaRPr lang="en-GB" sz="2000" b="1" dirty="0">
              <a:latin typeface="Comic Sans MS" pitchFamily="66" charset="0"/>
            </a:endParaRPr>
          </a:p>
          <a:p>
            <a:pPr>
              <a:lnSpc>
                <a:spcPct val="90000"/>
              </a:lnSpc>
              <a:buClr>
                <a:schemeClr val="tx2"/>
              </a:buClr>
              <a:buFont typeface="Wingdings" pitchFamily="2" charset="2"/>
              <a:buChar char="ü"/>
            </a:pPr>
            <a:r>
              <a:rPr lang="en-GB" sz="2000" b="1" dirty="0" err="1">
                <a:latin typeface="Comic Sans MS" pitchFamily="66" charset="0"/>
              </a:rPr>
              <a:t>Ursuline</a:t>
            </a:r>
            <a:r>
              <a:rPr lang="en-GB" sz="2000" b="1" dirty="0">
                <a:latin typeface="Comic Sans MS" pitchFamily="66" charset="0"/>
              </a:rPr>
              <a:t> </a:t>
            </a:r>
            <a:r>
              <a:rPr lang="en-GB" sz="2000" b="1" dirty="0">
                <a:solidFill>
                  <a:srgbClr val="0000FF"/>
                </a:solidFill>
                <a:latin typeface="Comic Sans MS" pitchFamily="66" charset="0"/>
              </a:rPr>
              <a:t>*</a:t>
            </a:r>
            <a:r>
              <a:rPr lang="en-GB" sz="2000" b="1" dirty="0">
                <a:latin typeface="Comic Sans MS" pitchFamily="66" charset="0"/>
              </a:rPr>
              <a:t>        </a:t>
            </a:r>
          </a:p>
          <a:p>
            <a:pPr>
              <a:lnSpc>
                <a:spcPct val="90000"/>
              </a:lnSpc>
              <a:buClr>
                <a:schemeClr val="tx2"/>
              </a:buClr>
              <a:buFont typeface="Wingdings" pitchFamily="2" charset="2"/>
              <a:buChar char="ü"/>
            </a:pPr>
            <a:r>
              <a:rPr lang="en-GB" sz="2000" b="1" dirty="0">
                <a:latin typeface="Comic Sans MS" pitchFamily="66" charset="0"/>
              </a:rPr>
              <a:t>King Ethelbert’s </a:t>
            </a:r>
            <a:endParaRPr lang="en-GB" sz="2000" b="1" dirty="0" smtClean="0">
              <a:latin typeface="Comic Sans MS" pitchFamily="66" charset="0"/>
            </a:endParaRPr>
          </a:p>
          <a:p>
            <a:pPr>
              <a:lnSpc>
                <a:spcPct val="90000"/>
              </a:lnSpc>
              <a:buClr>
                <a:schemeClr val="tx2"/>
              </a:buClr>
              <a:buFont typeface="Wingdings" pitchFamily="2" charset="2"/>
              <a:buChar char="ü"/>
            </a:pPr>
            <a:r>
              <a:rPr lang="en-GB" sz="2000" b="1" dirty="0" smtClean="0">
                <a:latin typeface="Comic Sans MS" pitchFamily="66" charset="0"/>
              </a:rPr>
              <a:t>Sandwich Tech </a:t>
            </a:r>
            <a:endParaRPr lang="en-GB" sz="2000" b="1" dirty="0" smtClean="0">
              <a:solidFill>
                <a:srgbClr val="0000FF"/>
              </a:solidFill>
              <a:latin typeface="Comic Sans MS" pitchFamily="66" charset="0"/>
            </a:endParaRPr>
          </a:p>
          <a:p>
            <a:pPr>
              <a:lnSpc>
                <a:spcPct val="90000"/>
              </a:lnSpc>
              <a:buClr>
                <a:schemeClr val="tx2"/>
              </a:buClr>
              <a:buFont typeface="Wingdings" pitchFamily="2" charset="2"/>
              <a:buChar char="ü"/>
            </a:pPr>
            <a:endParaRPr lang="en-GB" sz="2000" b="1" dirty="0" smtClean="0">
              <a:latin typeface="Century Gothic" pitchFamily="34" charset="0"/>
            </a:endParaRPr>
          </a:p>
          <a:p>
            <a:pPr>
              <a:lnSpc>
                <a:spcPct val="90000"/>
              </a:lnSpc>
              <a:buClr>
                <a:schemeClr val="tx2"/>
              </a:buClr>
              <a:buNone/>
            </a:pPr>
            <a:endParaRPr lang="en-GB" sz="2000" b="1" dirty="0">
              <a:latin typeface="Century Gothic" pitchFamily="34" charset="0"/>
            </a:endParaRPr>
          </a:p>
          <a:p>
            <a:pPr>
              <a:lnSpc>
                <a:spcPct val="90000"/>
              </a:lnSpc>
              <a:buClr>
                <a:schemeClr val="tx2"/>
              </a:buClr>
              <a:buNone/>
            </a:pPr>
            <a:r>
              <a:rPr lang="en-GB" sz="2000" dirty="0" smtClean="0">
                <a:solidFill>
                  <a:srgbClr val="0000FF"/>
                </a:solidFill>
                <a:latin typeface="Comic Sans MS" pitchFamily="66" charset="0"/>
              </a:rPr>
              <a:t>* = Supp form required</a:t>
            </a:r>
          </a:p>
          <a:p>
            <a:pPr>
              <a:lnSpc>
                <a:spcPct val="90000"/>
              </a:lnSpc>
              <a:buClr>
                <a:schemeClr val="tx2"/>
              </a:buClr>
              <a:buFont typeface="Wingdings" pitchFamily="2" charset="2"/>
              <a:buNone/>
            </a:pPr>
            <a:endParaRPr lang="en-GB" sz="2000" b="1" dirty="0">
              <a:latin typeface="Century Gothic" pitchFamily="34" charset="0"/>
            </a:endParaRPr>
          </a:p>
        </p:txBody>
      </p:sp>
      <p:pic>
        <p:nvPicPr>
          <p:cNvPr id="33799" name="Picture 7"/>
          <p:cNvPicPr>
            <a:picLocks noChangeAspect="1" noChangeArrowheads="1"/>
          </p:cNvPicPr>
          <p:nvPr/>
        </p:nvPicPr>
        <p:blipFill>
          <a:blip r:embed="rId2" cstate="print"/>
          <a:srcRect/>
          <a:stretch>
            <a:fillRect/>
          </a:stretch>
        </p:blipFill>
        <p:spPr bwMode="auto">
          <a:xfrm>
            <a:off x="7004713" y="3924300"/>
            <a:ext cx="152400" cy="228600"/>
          </a:xfrm>
          <a:prstGeom prst="rect">
            <a:avLst/>
          </a:prstGeom>
          <a:noFill/>
          <a:ln w="9525">
            <a:noFill/>
            <a:miter lim="800000"/>
            <a:headEnd/>
            <a:tailEnd/>
          </a:ln>
          <a:effectLst/>
        </p:spPr>
      </p:pic>
      <p:pic>
        <p:nvPicPr>
          <p:cNvPr id="33800" name="Picture 8"/>
          <p:cNvPicPr>
            <a:picLocks noChangeAspect="1" noChangeArrowheads="1"/>
          </p:cNvPicPr>
          <p:nvPr/>
        </p:nvPicPr>
        <p:blipFill>
          <a:blip r:embed="rId2" cstate="print"/>
          <a:srcRect/>
          <a:stretch>
            <a:fillRect/>
          </a:stretch>
        </p:blipFill>
        <p:spPr bwMode="auto">
          <a:xfrm>
            <a:off x="7162800" y="3276600"/>
            <a:ext cx="152400" cy="228600"/>
          </a:xfrm>
          <a:prstGeom prst="rect">
            <a:avLst/>
          </a:prstGeom>
          <a:noFill/>
          <a:ln w="9525">
            <a:noFill/>
            <a:miter lim="800000"/>
            <a:headEnd/>
            <a:tailEnd/>
          </a:ln>
          <a:effectLst/>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0-#ppt_w/2"/>
                                          </p:val>
                                        </p:tav>
                                        <p:tav tm="100000">
                                          <p:val>
                                            <p:strVal val="#ppt_x"/>
                                          </p:val>
                                        </p:tav>
                                      </p:tavLst>
                                    </p:anim>
                                    <p:anim calcmode="lin" valueType="num">
                                      <p:cBhvr additive="base">
                                        <p:cTn id="8" dur="500" fill="hold"/>
                                        <p:tgtEl>
                                          <p:spTgt spid="3379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anim calcmode="lin" valueType="num">
                                      <p:cBhvr additive="base">
                                        <p:cTn id="12"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3795">
                                            <p:txEl>
                                              <p:pRg st="1" end="1"/>
                                            </p:txEl>
                                          </p:spTgt>
                                        </p:tgtEl>
                                        <p:attrNameLst>
                                          <p:attrName>style.visibility</p:attrName>
                                        </p:attrNameLst>
                                      </p:cBhvr>
                                      <p:to>
                                        <p:strVal val="visible"/>
                                      </p:to>
                                    </p:set>
                                    <p:anim calcmode="lin" valueType="num">
                                      <p:cBhvr additive="base">
                                        <p:cTn id="17"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795">
                                            <p:txEl>
                                              <p:pRg st="2" end="2"/>
                                            </p:txEl>
                                          </p:spTgt>
                                        </p:tgtEl>
                                        <p:attrNameLst>
                                          <p:attrName>style.visibility</p:attrName>
                                        </p:attrNameLst>
                                      </p:cBhvr>
                                      <p:to>
                                        <p:strVal val="visible"/>
                                      </p:to>
                                    </p:set>
                                    <p:anim calcmode="lin" valueType="num">
                                      <p:cBhvr additive="base">
                                        <p:cTn id="22"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33795">
                                            <p:txEl>
                                              <p:pRg st="3" end="3"/>
                                            </p:txEl>
                                          </p:spTgt>
                                        </p:tgtEl>
                                        <p:attrNameLst>
                                          <p:attrName>style.visibility</p:attrName>
                                        </p:attrNameLst>
                                      </p:cBhvr>
                                      <p:to>
                                        <p:strVal val="visible"/>
                                      </p:to>
                                    </p:set>
                                    <p:anim calcmode="lin" valueType="num">
                                      <p:cBhvr additive="base">
                                        <p:cTn id="28"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3795">
                                            <p:txEl>
                                              <p:pRg st="3" end="3"/>
                                            </p:txEl>
                                          </p:spTgt>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2" presetClass="entr" presetSubtype="2" fill="hold" grpId="0" nodeType="afterEffect">
                                  <p:stCondLst>
                                    <p:cond delay="0"/>
                                  </p:stCondLst>
                                  <p:childTnLst>
                                    <p:set>
                                      <p:cBhvr>
                                        <p:cTn id="32" dur="1" fill="hold">
                                          <p:stCondLst>
                                            <p:cond delay="0"/>
                                          </p:stCondLst>
                                        </p:cTn>
                                        <p:tgtEl>
                                          <p:spTgt spid="33796">
                                            <p:txEl>
                                              <p:pRg st="0" end="0"/>
                                            </p:txEl>
                                          </p:spTgt>
                                        </p:tgtEl>
                                        <p:attrNameLst>
                                          <p:attrName>style.visibility</p:attrName>
                                        </p:attrNameLst>
                                      </p:cBhvr>
                                      <p:to>
                                        <p:strVal val="visible"/>
                                      </p:to>
                                    </p:set>
                                    <p:anim calcmode="lin" valueType="num">
                                      <p:cBhvr additive="base">
                                        <p:cTn id="33" dur="500" fill="hold"/>
                                        <p:tgtEl>
                                          <p:spTgt spid="33796">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3796">
                                            <p:txEl>
                                              <p:pRg st="0" end="0"/>
                                            </p:txEl>
                                          </p:spTgt>
                                        </p:tgtEl>
                                        <p:attrNameLst>
                                          <p:attrName>ppt_y</p:attrName>
                                        </p:attrNameLst>
                                      </p:cBhvr>
                                      <p:tavLst>
                                        <p:tav tm="0">
                                          <p:val>
                                            <p:strVal val="#ppt_y"/>
                                          </p:val>
                                        </p:tav>
                                        <p:tav tm="100000">
                                          <p:val>
                                            <p:strVal val="#ppt_y"/>
                                          </p:val>
                                        </p:tav>
                                      </p:tavLst>
                                    </p:anim>
                                  </p:childTnLst>
                                </p:cTn>
                              </p:par>
                            </p:childTnLst>
                          </p:cTn>
                        </p:par>
                        <p:par>
                          <p:cTn id="35" fill="hold">
                            <p:stCondLst>
                              <p:cond delay="1000"/>
                            </p:stCondLst>
                            <p:childTnLst>
                              <p:par>
                                <p:cTn id="36" presetID="2" presetClass="entr" presetSubtype="2" fill="hold" grpId="0" nodeType="afterEffect">
                                  <p:stCondLst>
                                    <p:cond delay="0"/>
                                  </p:stCondLst>
                                  <p:childTnLst>
                                    <p:set>
                                      <p:cBhvr>
                                        <p:cTn id="37" dur="1" fill="hold">
                                          <p:stCondLst>
                                            <p:cond delay="0"/>
                                          </p:stCondLst>
                                        </p:cTn>
                                        <p:tgtEl>
                                          <p:spTgt spid="33796">
                                            <p:txEl>
                                              <p:pRg st="1" end="1"/>
                                            </p:txEl>
                                          </p:spTgt>
                                        </p:tgtEl>
                                        <p:attrNameLst>
                                          <p:attrName>style.visibility</p:attrName>
                                        </p:attrNameLst>
                                      </p:cBhvr>
                                      <p:to>
                                        <p:strVal val="visible"/>
                                      </p:to>
                                    </p:set>
                                    <p:anim calcmode="lin" valueType="num">
                                      <p:cBhvr additive="base">
                                        <p:cTn id="38" dur="500" fill="hold"/>
                                        <p:tgtEl>
                                          <p:spTgt spid="33796">
                                            <p:txEl>
                                              <p:pRg st="1" end="1"/>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33796">
                                            <p:txEl>
                                              <p:pRg st="1" end="1"/>
                                            </p:txEl>
                                          </p:spTgt>
                                        </p:tgtEl>
                                        <p:attrNameLst>
                                          <p:attrName>ppt_y</p:attrName>
                                        </p:attrNameLst>
                                      </p:cBhvr>
                                      <p:tavLst>
                                        <p:tav tm="0">
                                          <p:val>
                                            <p:strVal val="#ppt_y"/>
                                          </p:val>
                                        </p:tav>
                                        <p:tav tm="100000">
                                          <p:val>
                                            <p:strVal val="#ppt_y"/>
                                          </p:val>
                                        </p:tav>
                                      </p:tavLst>
                                    </p:anim>
                                  </p:childTnLst>
                                </p:cTn>
                              </p:par>
                            </p:childTnLst>
                          </p:cTn>
                        </p:par>
                        <p:par>
                          <p:cTn id="40" fill="hold">
                            <p:stCondLst>
                              <p:cond delay="1500"/>
                            </p:stCondLst>
                            <p:childTnLst>
                              <p:par>
                                <p:cTn id="41" presetID="2" presetClass="entr" presetSubtype="2" fill="hold" grpId="0" nodeType="afterEffect">
                                  <p:stCondLst>
                                    <p:cond delay="0"/>
                                  </p:stCondLst>
                                  <p:childTnLst>
                                    <p:set>
                                      <p:cBhvr>
                                        <p:cTn id="42" dur="1" fill="hold">
                                          <p:stCondLst>
                                            <p:cond delay="0"/>
                                          </p:stCondLst>
                                        </p:cTn>
                                        <p:tgtEl>
                                          <p:spTgt spid="33796">
                                            <p:txEl>
                                              <p:pRg st="2" end="2"/>
                                            </p:txEl>
                                          </p:spTgt>
                                        </p:tgtEl>
                                        <p:attrNameLst>
                                          <p:attrName>style.visibility</p:attrName>
                                        </p:attrNameLst>
                                      </p:cBhvr>
                                      <p:to>
                                        <p:strVal val="visible"/>
                                      </p:to>
                                    </p:set>
                                    <p:anim calcmode="lin" valueType="num">
                                      <p:cBhvr additive="base">
                                        <p:cTn id="43" dur="500" fill="hold"/>
                                        <p:tgtEl>
                                          <p:spTgt spid="33796">
                                            <p:txEl>
                                              <p:pRg st="2" end="2"/>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3796">
                                            <p:txEl>
                                              <p:pRg st="2" end="2"/>
                                            </p:txEl>
                                          </p:spTgt>
                                        </p:tgtEl>
                                        <p:attrNameLst>
                                          <p:attrName>ppt_y</p:attrName>
                                        </p:attrNameLst>
                                      </p:cBhvr>
                                      <p:tavLst>
                                        <p:tav tm="0">
                                          <p:val>
                                            <p:strVal val="#ppt_y"/>
                                          </p:val>
                                        </p:tav>
                                        <p:tav tm="100000">
                                          <p:val>
                                            <p:strVal val="#ppt_y"/>
                                          </p:val>
                                        </p:tav>
                                      </p:tavLst>
                                    </p:anim>
                                  </p:childTnLst>
                                </p:cTn>
                              </p:par>
                            </p:childTnLst>
                          </p:cTn>
                        </p:par>
                        <p:par>
                          <p:cTn id="45" fill="hold">
                            <p:stCondLst>
                              <p:cond delay="2000"/>
                            </p:stCondLst>
                            <p:childTnLst>
                              <p:par>
                                <p:cTn id="46" presetID="2" presetClass="entr" presetSubtype="2" fill="hold" grpId="0" nodeType="afterEffect">
                                  <p:stCondLst>
                                    <p:cond delay="0"/>
                                  </p:stCondLst>
                                  <p:childTnLst>
                                    <p:set>
                                      <p:cBhvr>
                                        <p:cTn id="47" dur="1" fill="hold">
                                          <p:stCondLst>
                                            <p:cond delay="0"/>
                                          </p:stCondLst>
                                        </p:cTn>
                                        <p:tgtEl>
                                          <p:spTgt spid="33796">
                                            <p:txEl>
                                              <p:pRg st="3" end="3"/>
                                            </p:txEl>
                                          </p:spTgt>
                                        </p:tgtEl>
                                        <p:attrNameLst>
                                          <p:attrName>style.visibility</p:attrName>
                                        </p:attrNameLst>
                                      </p:cBhvr>
                                      <p:to>
                                        <p:strVal val="visible"/>
                                      </p:to>
                                    </p:set>
                                    <p:anim calcmode="lin" valueType="num">
                                      <p:cBhvr additive="base">
                                        <p:cTn id="48" dur="500" fill="hold"/>
                                        <p:tgtEl>
                                          <p:spTgt spid="33796">
                                            <p:txEl>
                                              <p:pRg st="3" end="3"/>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3796">
                                            <p:txEl>
                                              <p:pRg st="3" end="3"/>
                                            </p:txEl>
                                          </p:spTgt>
                                        </p:tgtEl>
                                        <p:attrNameLst>
                                          <p:attrName>ppt_y</p:attrName>
                                        </p:attrNameLst>
                                      </p:cBhvr>
                                      <p:tavLst>
                                        <p:tav tm="0">
                                          <p:val>
                                            <p:strVal val="#ppt_y"/>
                                          </p:val>
                                        </p:tav>
                                        <p:tav tm="100000">
                                          <p:val>
                                            <p:strVal val="#ppt_y"/>
                                          </p:val>
                                        </p:tav>
                                      </p:tavLst>
                                    </p:anim>
                                  </p:childTnLst>
                                </p:cTn>
                              </p:par>
                            </p:childTnLst>
                          </p:cTn>
                        </p:par>
                        <p:par>
                          <p:cTn id="50" fill="hold">
                            <p:stCondLst>
                              <p:cond delay="2500"/>
                            </p:stCondLst>
                            <p:childTnLst>
                              <p:par>
                                <p:cTn id="51" presetID="2" presetClass="entr" presetSubtype="2" fill="hold" grpId="0" nodeType="afterEffect">
                                  <p:stCondLst>
                                    <p:cond delay="0"/>
                                  </p:stCondLst>
                                  <p:childTnLst>
                                    <p:set>
                                      <p:cBhvr>
                                        <p:cTn id="52" dur="1" fill="hold">
                                          <p:stCondLst>
                                            <p:cond delay="0"/>
                                          </p:stCondLst>
                                        </p:cTn>
                                        <p:tgtEl>
                                          <p:spTgt spid="33796">
                                            <p:txEl>
                                              <p:pRg st="4" end="4"/>
                                            </p:txEl>
                                          </p:spTgt>
                                        </p:tgtEl>
                                        <p:attrNameLst>
                                          <p:attrName>style.visibility</p:attrName>
                                        </p:attrNameLst>
                                      </p:cBhvr>
                                      <p:to>
                                        <p:strVal val="visible"/>
                                      </p:to>
                                    </p:set>
                                    <p:anim calcmode="lin" valueType="num">
                                      <p:cBhvr additive="base">
                                        <p:cTn id="53" dur="500" fill="hold"/>
                                        <p:tgtEl>
                                          <p:spTgt spid="33796">
                                            <p:txEl>
                                              <p:pRg st="4" end="4"/>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3796">
                                            <p:txEl>
                                              <p:pRg st="4" end="4"/>
                                            </p:txEl>
                                          </p:spTgt>
                                        </p:tgtEl>
                                        <p:attrNameLst>
                                          <p:attrName>ppt_y</p:attrName>
                                        </p:attrNameLst>
                                      </p:cBhvr>
                                      <p:tavLst>
                                        <p:tav tm="0">
                                          <p:val>
                                            <p:strVal val="#ppt_y"/>
                                          </p:val>
                                        </p:tav>
                                        <p:tav tm="100000">
                                          <p:val>
                                            <p:strVal val="#ppt_y"/>
                                          </p:val>
                                        </p:tav>
                                      </p:tavLst>
                                    </p:anim>
                                  </p:childTnLst>
                                </p:cTn>
                              </p:par>
                            </p:childTnLst>
                          </p:cTn>
                        </p:par>
                        <p:par>
                          <p:cTn id="55" fill="hold">
                            <p:stCondLst>
                              <p:cond delay="3000"/>
                            </p:stCondLst>
                            <p:childTnLst>
                              <p:par>
                                <p:cTn id="56" presetID="2" presetClass="entr" presetSubtype="2" fill="hold" grpId="0" nodeType="afterEffect">
                                  <p:stCondLst>
                                    <p:cond delay="0"/>
                                  </p:stCondLst>
                                  <p:childTnLst>
                                    <p:set>
                                      <p:cBhvr>
                                        <p:cTn id="57" dur="1" fill="hold">
                                          <p:stCondLst>
                                            <p:cond delay="0"/>
                                          </p:stCondLst>
                                        </p:cTn>
                                        <p:tgtEl>
                                          <p:spTgt spid="33796">
                                            <p:txEl>
                                              <p:pRg st="5" end="5"/>
                                            </p:txEl>
                                          </p:spTgt>
                                        </p:tgtEl>
                                        <p:attrNameLst>
                                          <p:attrName>style.visibility</p:attrName>
                                        </p:attrNameLst>
                                      </p:cBhvr>
                                      <p:to>
                                        <p:strVal val="visible"/>
                                      </p:to>
                                    </p:set>
                                    <p:anim calcmode="lin" valueType="num">
                                      <p:cBhvr additive="base">
                                        <p:cTn id="58" dur="500" fill="hold"/>
                                        <p:tgtEl>
                                          <p:spTgt spid="33796">
                                            <p:txEl>
                                              <p:pRg st="5" end="5"/>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33796">
                                            <p:txEl>
                                              <p:pRg st="5" end="5"/>
                                            </p:txEl>
                                          </p:spTgt>
                                        </p:tgtEl>
                                        <p:attrNameLst>
                                          <p:attrName>ppt_y</p:attrName>
                                        </p:attrNameLst>
                                      </p:cBhvr>
                                      <p:tavLst>
                                        <p:tav tm="0">
                                          <p:val>
                                            <p:strVal val="#ppt_y"/>
                                          </p:val>
                                        </p:tav>
                                        <p:tav tm="100000">
                                          <p:val>
                                            <p:strVal val="#ppt_y"/>
                                          </p:val>
                                        </p:tav>
                                      </p:tavLst>
                                    </p:anim>
                                  </p:childTnLst>
                                </p:cTn>
                              </p:par>
                            </p:childTnLst>
                          </p:cTn>
                        </p:par>
                        <p:par>
                          <p:cTn id="60" fill="hold">
                            <p:stCondLst>
                              <p:cond delay="3500"/>
                            </p:stCondLst>
                            <p:childTnLst>
                              <p:par>
                                <p:cTn id="61" presetID="2" presetClass="entr" presetSubtype="2" fill="hold" grpId="0" nodeType="afterEffect">
                                  <p:stCondLst>
                                    <p:cond delay="0"/>
                                  </p:stCondLst>
                                  <p:childTnLst>
                                    <p:set>
                                      <p:cBhvr>
                                        <p:cTn id="62" dur="1" fill="hold">
                                          <p:stCondLst>
                                            <p:cond delay="0"/>
                                          </p:stCondLst>
                                        </p:cTn>
                                        <p:tgtEl>
                                          <p:spTgt spid="33796">
                                            <p:txEl>
                                              <p:pRg st="6" end="6"/>
                                            </p:txEl>
                                          </p:spTgt>
                                        </p:tgtEl>
                                        <p:attrNameLst>
                                          <p:attrName>style.visibility</p:attrName>
                                        </p:attrNameLst>
                                      </p:cBhvr>
                                      <p:to>
                                        <p:strVal val="visible"/>
                                      </p:to>
                                    </p:set>
                                    <p:anim calcmode="lin" valueType="num">
                                      <p:cBhvr additive="base">
                                        <p:cTn id="63" dur="500" fill="hold"/>
                                        <p:tgtEl>
                                          <p:spTgt spid="33796">
                                            <p:txEl>
                                              <p:pRg st="6" end="6"/>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379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33796">
                                            <p:txEl>
                                              <p:pRg st="7" end="7"/>
                                            </p:txEl>
                                          </p:spTgt>
                                        </p:tgtEl>
                                        <p:attrNameLst>
                                          <p:attrName>style.visibility</p:attrName>
                                        </p:attrNameLst>
                                      </p:cBhvr>
                                      <p:to>
                                        <p:strVal val="visible"/>
                                      </p:to>
                                    </p:set>
                                    <p:anim calcmode="lin" valueType="num">
                                      <p:cBhvr additive="base">
                                        <p:cTn id="69" dur="500" fill="hold"/>
                                        <p:tgtEl>
                                          <p:spTgt spid="33796">
                                            <p:txEl>
                                              <p:pRg st="7" end="7"/>
                                            </p:txEl>
                                          </p:spTgt>
                                        </p:tgtEl>
                                        <p:attrNameLst>
                                          <p:attrName>ppt_x</p:attrName>
                                        </p:attrNameLst>
                                      </p:cBhvr>
                                      <p:tavLst>
                                        <p:tav tm="0">
                                          <p:val>
                                            <p:strVal val="1+#ppt_w/2"/>
                                          </p:val>
                                        </p:tav>
                                        <p:tav tm="100000">
                                          <p:val>
                                            <p:strVal val="#ppt_x"/>
                                          </p:val>
                                        </p:tav>
                                      </p:tavLst>
                                    </p:anim>
                                    <p:anim calcmode="lin" valueType="num">
                                      <p:cBhvr additive="base">
                                        <p:cTn id="70" dur="500" fill="hold"/>
                                        <p:tgtEl>
                                          <p:spTgt spid="3379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33796">
                                            <p:txEl>
                                              <p:pRg st="10" end="10"/>
                                            </p:txEl>
                                          </p:spTgt>
                                        </p:tgtEl>
                                        <p:attrNameLst>
                                          <p:attrName>style.visibility</p:attrName>
                                        </p:attrNameLst>
                                      </p:cBhvr>
                                      <p:to>
                                        <p:strVal val="visible"/>
                                      </p:to>
                                    </p:set>
                                    <p:anim calcmode="lin" valueType="num">
                                      <p:cBhvr additive="base">
                                        <p:cTn id="75" dur="500" fill="hold"/>
                                        <p:tgtEl>
                                          <p:spTgt spid="33796">
                                            <p:txEl>
                                              <p:pRg st="10" end="10"/>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33796">
                                            <p:txEl>
                                              <p:pRg st="10" end="10"/>
                                            </p:txEl>
                                          </p:spTgt>
                                        </p:tgtEl>
                                        <p:attrNameLst>
                                          <p:attrName>ppt_y</p:attrName>
                                        </p:attrNameLst>
                                      </p:cBhvr>
                                      <p:tavLst>
                                        <p:tav tm="0">
                                          <p:val>
                                            <p:strVal val="#ppt_y"/>
                                          </p:val>
                                        </p:tav>
                                        <p:tav tm="100000">
                                          <p:val>
                                            <p:strVal val="#ppt_y"/>
                                          </p:val>
                                        </p:tav>
                                      </p:tavLst>
                                    </p:anim>
                                  </p:childTnLst>
                                </p:cTn>
                              </p:par>
                            </p:childTnLst>
                          </p:cTn>
                        </p:par>
                        <p:par>
                          <p:cTn id="77" fill="hold">
                            <p:stCondLst>
                              <p:cond delay="500"/>
                            </p:stCondLst>
                            <p:childTnLst>
                              <p:par>
                                <p:cTn id="78" presetID="23" presetClass="entr" presetSubtype="32" fill="hold" nodeType="afterEffect">
                                  <p:stCondLst>
                                    <p:cond delay="0"/>
                                  </p:stCondLst>
                                  <p:childTnLst>
                                    <p:set>
                                      <p:cBhvr>
                                        <p:cTn id="79" dur="1" fill="hold">
                                          <p:stCondLst>
                                            <p:cond delay="0"/>
                                          </p:stCondLst>
                                        </p:cTn>
                                        <p:tgtEl>
                                          <p:spTgt spid="33799"/>
                                        </p:tgtEl>
                                        <p:attrNameLst>
                                          <p:attrName>style.visibility</p:attrName>
                                        </p:attrNameLst>
                                      </p:cBhvr>
                                      <p:to>
                                        <p:strVal val="visible"/>
                                      </p:to>
                                    </p:set>
                                    <p:anim calcmode="lin" valueType="num">
                                      <p:cBhvr>
                                        <p:cTn id="80" dur="500" fill="hold"/>
                                        <p:tgtEl>
                                          <p:spTgt spid="33799"/>
                                        </p:tgtEl>
                                        <p:attrNameLst>
                                          <p:attrName>ppt_w</p:attrName>
                                        </p:attrNameLst>
                                      </p:cBhvr>
                                      <p:tavLst>
                                        <p:tav tm="0">
                                          <p:val>
                                            <p:strVal val="4*#ppt_w"/>
                                          </p:val>
                                        </p:tav>
                                        <p:tav tm="100000">
                                          <p:val>
                                            <p:strVal val="#ppt_w"/>
                                          </p:val>
                                        </p:tav>
                                      </p:tavLst>
                                    </p:anim>
                                    <p:anim calcmode="lin" valueType="num">
                                      <p:cBhvr>
                                        <p:cTn id="81" dur="500" fill="hold"/>
                                        <p:tgtEl>
                                          <p:spTgt spid="33799"/>
                                        </p:tgtEl>
                                        <p:attrNameLst>
                                          <p:attrName>ppt_h</p:attrName>
                                        </p:attrNameLst>
                                      </p:cBhvr>
                                      <p:tavLst>
                                        <p:tav tm="0">
                                          <p:val>
                                            <p:strVal val="4*#ppt_h"/>
                                          </p:val>
                                        </p:tav>
                                        <p:tav tm="100000">
                                          <p:val>
                                            <p:strVal val="#ppt_h"/>
                                          </p:val>
                                        </p:tav>
                                      </p:tavLst>
                                    </p:anim>
                                  </p:childTnLst>
                                </p:cTn>
                              </p:par>
                            </p:childTnLst>
                          </p:cTn>
                        </p:par>
                        <p:par>
                          <p:cTn id="82" fill="hold">
                            <p:stCondLst>
                              <p:cond delay="1000"/>
                            </p:stCondLst>
                            <p:childTnLst>
                              <p:par>
                                <p:cTn id="83" presetID="23" presetClass="entr" presetSubtype="32" fill="hold" nodeType="afterEffect">
                                  <p:stCondLst>
                                    <p:cond delay="0"/>
                                  </p:stCondLst>
                                  <p:childTnLst>
                                    <p:set>
                                      <p:cBhvr>
                                        <p:cTn id="84" dur="1" fill="hold">
                                          <p:stCondLst>
                                            <p:cond delay="0"/>
                                          </p:stCondLst>
                                        </p:cTn>
                                        <p:tgtEl>
                                          <p:spTgt spid="33800"/>
                                        </p:tgtEl>
                                        <p:attrNameLst>
                                          <p:attrName>style.visibility</p:attrName>
                                        </p:attrNameLst>
                                      </p:cBhvr>
                                      <p:to>
                                        <p:strVal val="visible"/>
                                      </p:to>
                                    </p:set>
                                    <p:anim calcmode="lin" valueType="num">
                                      <p:cBhvr>
                                        <p:cTn id="85" dur="500" fill="hold"/>
                                        <p:tgtEl>
                                          <p:spTgt spid="33800"/>
                                        </p:tgtEl>
                                        <p:attrNameLst>
                                          <p:attrName>ppt_w</p:attrName>
                                        </p:attrNameLst>
                                      </p:cBhvr>
                                      <p:tavLst>
                                        <p:tav tm="0">
                                          <p:val>
                                            <p:strVal val="4*#ppt_w"/>
                                          </p:val>
                                        </p:tav>
                                        <p:tav tm="100000">
                                          <p:val>
                                            <p:strVal val="#ppt_w"/>
                                          </p:val>
                                        </p:tav>
                                      </p:tavLst>
                                    </p:anim>
                                    <p:anim calcmode="lin" valueType="num">
                                      <p:cBhvr>
                                        <p:cTn id="86" dur="500" fill="hold"/>
                                        <p:tgtEl>
                                          <p:spTgt spid="3380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uiExpand="1" build="p" autoUpdateAnimBg="0"/>
      <p:bldP spid="33796"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19200" y="457200"/>
            <a:ext cx="7307262" cy="1462087"/>
          </a:xfrm>
        </p:spPr>
        <p:txBody>
          <a:bodyPr>
            <a:normAutofit fontScale="90000"/>
          </a:bodyPr>
          <a:lstStyle/>
          <a:p>
            <a:pPr algn="ctr"/>
            <a:r>
              <a:rPr lang="en-GB" sz="5400" b="1" dirty="0">
                <a:latin typeface="Comic Sans MS" panose="030F0702030302020204" pitchFamily="66" charset="0"/>
              </a:rPr>
              <a:t>Which school for my child?</a:t>
            </a:r>
          </a:p>
        </p:txBody>
      </p:sp>
      <p:sp>
        <p:nvSpPr>
          <p:cNvPr id="35843" name="Rectangle 3"/>
          <p:cNvSpPr>
            <a:spLocks noGrp="1" noChangeArrowheads="1"/>
          </p:cNvSpPr>
          <p:nvPr>
            <p:ph idx="1"/>
          </p:nvPr>
        </p:nvSpPr>
        <p:spPr>
          <a:xfrm>
            <a:off x="838200" y="1865312"/>
            <a:ext cx="7772400" cy="4114800"/>
          </a:xfrm>
        </p:spPr>
        <p:txBody>
          <a:bodyPr>
            <a:normAutofit fontScale="92500" lnSpcReduction="20000"/>
          </a:bodyPr>
          <a:lstStyle/>
          <a:p>
            <a:pPr>
              <a:lnSpc>
                <a:spcPct val="90000"/>
              </a:lnSpc>
              <a:buClr>
                <a:schemeClr val="tx1"/>
              </a:buClr>
              <a:buFont typeface="Wingdings" pitchFamily="2" charset="2"/>
              <a:buChar char="ü"/>
            </a:pPr>
            <a:r>
              <a:rPr lang="en-GB" sz="3300" b="1" dirty="0" smtClean="0">
                <a:latin typeface="Comic Sans MS" pitchFamily="66" charset="0"/>
              </a:rPr>
              <a:t>Academic Ability: Kent Test</a:t>
            </a:r>
            <a:endParaRPr lang="en-GB" sz="3300" b="1" dirty="0">
              <a:latin typeface="Comic Sans MS" pitchFamily="66" charset="0"/>
            </a:endParaRPr>
          </a:p>
          <a:p>
            <a:pPr>
              <a:lnSpc>
                <a:spcPct val="90000"/>
              </a:lnSpc>
              <a:buClr>
                <a:schemeClr val="tx1"/>
              </a:buClr>
              <a:buFont typeface="Wingdings" pitchFamily="2" charset="2"/>
              <a:buChar char="v"/>
            </a:pPr>
            <a:r>
              <a:rPr lang="en-GB" sz="2400" dirty="0">
                <a:latin typeface="Comic Sans MS" pitchFamily="66" charset="0"/>
              </a:rPr>
              <a:t>Grammar or wide ability</a:t>
            </a:r>
          </a:p>
          <a:p>
            <a:pPr>
              <a:lnSpc>
                <a:spcPct val="90000"/>
              </a:lnSpc>
              <a:buClr>
                <a:schemeClr val="tx1"/>
              </a:buClr>
              <a:buFont typeface="Wingdings" pitchFamily="2" charset="2"/>
              <a:buChar char="ü"/>
            </a:pPr>
            <a:r>
              <a:rPr lang="en-GB" sz="2400" b="1" dirty="0">
                <a:solidFill>
                  <a:srgbClr val="7030A0"/>
                </a:solidFill>
                <a:latin typeface="Comic Sans MS" pitchFamily="66" charset="0"/>
              </a:rPr>
              <a:t>Distance from home</a:t>
            </a:r>
          </a:p>
          <a:p>
            <a:pPr>
              <a:lnSpc>
                <a:spcPct val="90000"/>
              </a:lnSpc>
              <a:buClr>
                <a:schemeClr val="tx1"/>
              </a:buClr>
              <a:buFont typeface="Wingdings" pitchFamily="2" charset="2"/>
              <a:buChar char="v"/>
            </a:pPr>
            <a:r>
              <a:rPr lang="en-GB" sz="2400" dirty="0">
                <a:solidFill>
                  <a:srgbClr val="7030A0"/>
                </a:solidFill>
                <a:latin typeface="Comic Sans MS" pitchFamily="66" charset="0"/>
              </a:rPr>
              <a:t>Travel implications</a:t>
            </a:r>
          </a:p>
          <a:p>
            <a:pPr>
              <a:lnSpc>
                <a:spcPct val="90000"/>
              </a:lnSpc>
              <a:buClr>
                <a:schemeClr val="tx1"/>
              </a:buClr>
              <a:buFont typeface="Wingdings" pitchFamily="2" charset="2"/>
              <a:buChar char="ü"/>
            </a:pPr>
            <a:r>
              <a:rPr lang="en-GB" sz="2400" b="1" dirty="0">
                <a:solidFill>
                  <a:srgbClr val="FF9900"/>
                </a:solidFill>
                <a:latin typeface="Comic Sans MS" pitchFamily="66" charset="0"/>
              </a:rPr>
              <a:t>Religious preference</a:t>
            </a:r>
          </a:p>
          <a:p>
            <a:pPr>
              <a:lnSpc>
                <a:spcPct val="90000"/>
              </a:lnSpc>
              <a:buClr>
                <a:schemeClr val="tx1"/>
              </a:buClr>
              <a:buFont typeface="Wingdings" pitchFamily="2" charset="2"/>
              <a:buChar char="v"/>
            </a:pPr>
            <a:r>
              <a:rPr lang="en-GB" sz="2400" dirty="0">
                <a:solidFill>
                  <a:srgbClr val="FF9900"/>
                </a:solidFill>
                <a:latin typeface="Comic Sans MS" pitchFamily="66" charset="0"/>
              </a:rPr>
              <a:t>Practising Christian</a:t>
            </a:r>
          </a:p>
          <a:p>
            <a:pPr>
              <a:lnSpc>
                <a:spcPct val="90000"/>
              </a:lnSpc>
              <a:buClr>
                <a:srgbClr val="FF9900"/>
              </a:buClr>
              <a:buFont typeface="Wingdings" pitchFamily="2" charset="2"/>
              <a:buChar char="ü"/>
            </a:pPr>
            <a:r>
              <a:rPr lang="en-GB" sz="2400" b="1" dirty="0">
                <a:solidFill>
                  <a:srgbClr val="0000FF"/>
                </a:solidFill>
                <a:latin typeface="Comic Sans MS" pitchFamily="66" charset="0"/>
              </a:rPr>
              <a:t>Other</a:t>
            </a:r>
          </a:p>
          <a:p>
            <a:pPr>
              <a:lnSpc>
                <a:spcPct val="90000"/>
              </a:lnSpc>
              <a:buClr>
                <a:srgbClr val="FF0000"/>
              </a:buClr>
              <a:buFont typeface="Wingdings" pitchFamily="2" charset="2"/>
              <a:buChar char="v"/>
            </a:pPr>
            <a:r>
              <a:rPr lang="en-GB" sz="2400" dirty="0">
                <a:solidFill>
                  <a:srgbClr val="0000FF"/>
                </a:solidFill>
                <a:latin typeface="Comic Sans MS" pitchFamily="66" charset="0"/>
              </a:rPr>
              <a:t>School ethos</a:t>
            </a:r>
          </a:p>
          <a:p>
            <a:pPr>
              <a:lnSpc>
                <a:spcPct val="90000"/>
              </a:lnSpc>
              <a:buClr>
                <a:srgbClr val="FF0000"/>
              </a:buClr>
              <a:buFont typeface="Wingdings" pitchFamily="2" charset="2"/>
              <a:buChar char="v"/>
            </a:pPr>
            <a:r>
              <a:rPr lang="en-GB" sz="2400" dirty="0">
                <a:solidFill>
                  <a:srgbClr val="0000FF"/>
                </a:solidFill>
                <a:latin typeface="Comic Sans MS" pitchFamily="66" charset="0"/>
              </a:rPr>
              <a:t>Clubs, activities, family connections</a:t>
            </a:r>
            <a:r>
              <a:rPr lang="en-GB" sz="2400" b="1" dirty="0">
                <a:solidFill>
                  <a:srgbClr val="0000FF"/>
                </a:solidFill>
                <a:latin typeface="Comic Sans MS" pitchFamily="66" charset="0"/>
              </a:rPr>
              <a:t> etc</a:t>
            </a:r>
          </a:p>
          <a:p>
            <a:pPr>
              <a:lnSpc>
                <a:spcPct val="90000"/>
              </a:lnSpc>
              <a:buClr>
                <a:schemeClr val="tx1"/>
              </a:buClr>
              <a:buFont typeface="Wingdings" pitchFamily="2" charset="2"/>
              <a:buNone/>
            </a:pPr>
            <a:r>
              <a:rPr lang="en-GB" b="1" dirty="0">
                <a:solidFill>
                  <a:srgbClr val="333300"/>
                </a:solidFill>
                <a:latin typeface="Century Gothic" pitchFamily="34" charset="0"/>
              </a:rPr>
              <a:t>          </a:t>
            </a:r>
            <a:endParaRPr lang="en-GB" b="1" dirty="0">
              <a:solidFill>
                <a:srgbClr val="333300"/>
              </a:solidFill>
              <a:latin typeface="Comic Sans MS" pitchFamily="66" charset="0"/>
            </a:endParaRPr>
          </a:p>
          <a:p>
            <a:pPr>
              <a:lnSpc>
                <a:spcPct val="90000"/>
              </a:lnSpc>
              <a:buClr>
                <a:schemeClr val="tx1"/>
              </a:buClr>
              <a:buFont typeface="Wingdings" pitchFamily="2" charset="2"/>
              <a:buNone/>
            </a:pPr>
            <a:r>
              <a:rPr lang="en-GB" b="1" dirty="0">
                <a:solidFill>
                  <a:srgbClr val="333300"/>
                </a:solidFill>
                <a:latin typeface="Comic Sans MS" pitchFamily="66" charset="0"/>
              </a:rPr>
              <a:t>                 </a:t>
            </a:r>
            <a:endParaRPr lang="en-GB" b="1" i="1" dirty="0">
              <a:solidFill>
                <a:srgbClr val="333300"/>
              </a:solidFill>
              <a:latin typeface="Century Gothic" pitchFamily="34" charset="0"/>
            </a:endParaRPr>
          </a:p>
        </p:txBody>
      </p:sp>
      <p:sp>
        <p:nvSpPr>
          <p:cNvPr id="35844" name="Text Box 4"/>
          <p:cNvSpPr txBox="1">
            <a:spLocks noChangeArrowheads="1"/>
          </p:cNvSpPr>
          <p:nvPr/>
        </p:nvSpPr>
        <p:spPr bwMode="auto">
          <a:xfrm>
            <a:off x="5257800" y="2971800"/>
            <a:ext cx="3733800" cy="1323439"/>
          </a:xfrm>
          <a:prstGeom prst="rect">
            <a:avLst/>
          </a:prstGeom>
          <a:noFill/>
          <a:ln w="9525">
            <a:noFill/>
            <a:miter lim="800000"/>
            <a:headEnd/>
            <a:tailEnd/>
          </a:ln>
          <a:effectLst/>
        </p:spPr>
        <p:txBody>
          <a:bodyPr wrap="square">
            <a:spAutoFit/>
          </a:bodyPr>
          <a:lstStyle/>
          <a:p>
            <a:pPr eaLnBrk="1" hangingPunct="1">
              <a:spcBef>
                <a:spcPct val="50000"/>
              </a:spcBef>
            </a:pPr>
            <a:r>
              <a:rPr lang="en-GB" sz="4000" b="1" dirty="0">
                <a:solidFill>
                  <a:srgbClr val="33CC33"/>
                </a:solidFill>
                <a:effectLst>
                  <a:outerShdw blurRad="38100" dist="38100" dir="2700000" algn="tl">
                    <a:srgbClr val="C0C0C0"/>
                  </a:outerShdw>
                </a:effectLst>
                <a:latin typeface="Comic Sans MS" pitchFamily="66" charset="0"/>
              </a:rPr>
              <a:t>Main considerations</a:t>
            </a:r>
          </a:p>
        </p:txBody>
      </p:sp>
      <p:sp>
        <p:nvSpPr>
          <p:cNvPr id="4" name="TextBox 3"/>
          <p:cNvSpPr txBox="1"/>
          <p:nvPr/>
        </p:nvSpPr>
        <p:spPr>
          <a:xfrm>
            <a:off x="381000" y="5674380"/>
            <a:ext cx="7924800" cy="523220"/>
          </a:xfrm>
          <a:prstGeom prst="rect">
            <a:avLst/>
          </a:prstGeom>
          <a:noFill/>
        </p:spPr>
        <p:txBody>
          <a:bodyPr wrap="square" rtlCol="0">
            <a:spAutoFit/>
          </a:bodyPr>
          <a:lstStyle/>
          <a:p>
            <a:r>
              <a:rPr lang="en-GB" sz="2800" b="1" dirty="0" smtClean="0">
                <a:solidFill>
                  <a:srgbClr val="FF0000"/>
                </a:solidFill>
                <a:latin typeface="Comic Sans MS" panose="030F0702030302020204" pitchFamily="66" charset="0"/>
              </a:rPr>
              <a:t>Every school has an Admissions Criteria</a:t>
            </a:r>
            <a:endParaRPr lang="en-GB" sz="2800" b="1" dirty="0">
              <a:solidFill>
                <a:srgbClr val="FF0000"/>
              </a:solidFill>
              <a:latin typeface="Comic Sans MS" panose="030F0702030302020204" pitchFamily="66"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linds(horizontal)">
                                      <p:cBhvr>
                                        <p:cTn id="7" dur="500"/>
                                        <p:tgtEl>
                                          <p:spTgt spid="35842"/>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35844"/>
                                        </p:tgtEl>
                                        <p:attrNameLst>
                                          <p:attrName>style.visibility</p:attrName>
                                        </p:attrNameLst>
                                      </p:cBhvr>
                                      <p:to>
                                        <p:strVal val="visible"/>
                                      </p:to>
                                    </p:set>
                                    <p:anim calcmode="lin" valueType="num">
                                      <p:cBhvr>
                                        <p:cTn id="11" dur="500" fill="hold"/>
                                        <p:tgtEl>
                                          <p:spTgt spid="35844"/>
                                        </p:tgtEl>
                                        <p:attrNameLst>
                                          <p:attrName>ppt_w</p:attrName>
                                        </p:attrNameLst>
                                      </p:cBhvr>
                                      <p:tavLst>
                                        <p:tav tm="0">
                                          <p:val>
                                            <p:strVal val="4*#ppt_w"/>
                                          </p:val>
                                        </p:tav>
                                        <p:tav tm="100000">
                                          <p:val>
                                            <p:strVal val="#ppt_w"/>
                                          </p:val>
                                        </p:tav>
                                      </p:tavLst>
                                    </p:anim>
                                    <p:anim calcmode="lin" valueType="num">
                                      <p:cBhvr>
                                        <p:cTn id="12" dur="500" fill="hold"/>
                                        <p:tgtEl>
                                          <p:spTgt spid="35844"/>
                                        </p:tgtEl>
                                        <p:attrNameLst>
                                          <p:attrName>ppt_h</p:attrName>
                                        </p:attrNameLst>
                                      </p:cBhvr>
                                      <p:tavLst>
                                        <p:tav tm="0">
                                          <p:val>
                                            <p:strVal val="4*#ppt_h"/>
                                          </p:val>
                                        </p:tav>
                                        <p:tav tm="100000">
                                          <p:val>
                                            <p:strVal val="#ppt_h"/>
                                          </p:val>
                                        </p:tav>
                                      </p:tavLst>
                                    </p:anim>
                                  </p:childTnLst>
                                </p:cTn>
                              </p:par>
                            </p:childTnLst>
                          </p:cTn>
                        </p:par>
                        <p:par>
                          <p:cTn id="13" fill="hold">
                            <p:stCondLst>
                              <p:cond delay="1000"/>
                            </p:stCondLst>
                            <p:childTnLst>
                              <p:par>
                                <p:cTn id="14" presetID="22" presetClass="entr" presetSubtype="2" fill="hold" grpId="0" nodeType="afterEffect">
                                  <p:stCondLst>
                                    <p:cond delay="0"/>
                                  </p:stCondLst>
                                  <p:childTnLst>
                                    <p:set>
                                      <p:cBhvr>
                                        <p:cTn id="15" dur="1" fill="hold">
                                          <p:stCondLst>
                                            <p:cond delay="0"/>
                                          </p:stCondLst>
                                        </p:cTn>
                                        <p:tgtEl>
                                          <p:spTgt spid="35843">
                                            <p:txEl>
                                              <p:pRg st="0" end="0"/>
                                            </p:txEl>
                                          </p:spTgt>
                                        </p:tgtEl>
                                        <p:attrNameLst>
                                          <p:attrName>style.visibility</p:attrName>
                                        </p:attrNameLst>
                                      </p:cBhvr>
                                      <p:to>
                                        <p:strVal val="visible"/>
                                      </p:to>
                                    </p:set>
                                    <p:animEffect transition="in" filter="wipe(right)">
                                      <p:cBhvr>
                                        <p:cTn id="16" dur="500"/>
                                        <p:tgtEl>
                                          <p:spTgt spid="35843">
                                            <p:txEl>
                                              <p:pRg st="0" end="0"/>
                                            </p:txEl>
                                          </p:spTgt>
                                        </p:tgtEl>
                                      </p:cBhvr>
                                    </p:animEffect>
                                  </p:childTnLst>
                                </p:cTn>
                              </p:par>
                            </p:childTnLst>
                          </p:cTn>
                        </p:par>
                        <p:par>
                          <p:cTn id="17" fill="hold">
                            <p:stCondLst>
                              <p:cond delay="1500"/>
                            </p:stCondLst>
                            <p:childTnLst>
                              <p:par>
                                <p:cTn id="18" presetID="22" presetClass="entr" presetSubtype="2" fill="hold" grpId="0" nodeType="after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animEffect transition="in" filter="wipe(right)">
                                      <p:cBhvr>
                                        <p:cTn id="20" dur="500"/>
                                        <p:tgtEl>
                                          <p:spTgt spid="35843">
                                            <p:txEl>
                                              <p:pRg st="1" end="1"/>
                                            </p:txEl>
                                          </p:spTgt>
                                        </p:tgtEl>
                                      </p:cBhvr>
                                    </p:animEffect>
                                  </p:childTnLst>
                                </p:cTn>
                              </p:par>
                            </p:childTnLst>
                          </p:cTn>
                        </p:par>
                        <p:par>
                          <p:cTn id="21" fill="hold">
                            <p:stCondLst>
                              <p:cond delay="2000"/>
                            </p:stCondLst>
                            <p:childTnLst>
                              <p:par>
                                <p:cTn id="22" presetID="22" presetClass="entr" presetSubtype="2" fill="hold" grpId="0" nodeType="afterEffect">
                                  <p:stCondLst>
                                    <p:cond delay="0"/>
                                  </p:stCondLst>
                                  <p:childTnLst>
                                    <p:set>
                                      <p:cBhvr>
                                        <p:cTn id="23" dur="1" fill="hold">
                                          <p:stCondLst>
                                            <p:cond delay="0"/>
                                          </p:stCondLst>
                                        </p:cTn>
                                        <p:tgtEl>
                                          <p:spTgt spid="35843">
                                            <p:txEl>
                                              <p:pRg st="2" end="2"/>
                                            </p:txEl>
                                          </p:spTgt>
                                        </p:tgtEl>
                                        <p:attrNameLst>
                                          <p:attrName>style.visibility</p:attrName>
                                        </p:attrNameLst>
                                      </p:cBhvr>
                                      <p:to>
                                        <p:strVal val="visible"/>
                                      </p:to>
                                    </p:set>
                                    <p:animEffect transition="in" filter="wipe(right)">
                                      <p:cBhvr>
                                        <p:cTn id="24" dur="500"/>
                                        <p:tgtEl>
                                          <p:spTgt spid="35843">
                                            <p:txEl>
                                              <p:pRg st="2" end="2"/>
                                            </p:txEl>
                                          </p:spTgt>
                                        </p:tgtEl>
                                      </p:cBhvr>
                                    </p:animEffect>
                                  </p:childTnLst>
                                </p:cTn>
                              </p:par>
                            </p:childTnLst>
                          </p:cTn>
                        </p:par>
                        <p:par>
                          <p:cTn id="25" fill="hold">
                            <p:stCondLst>
                              <p:cond delay="2500"/>
                            </p:stCondLst>
                            <p:childTnLst>
                              <p:par>
                                <p:cTn id="26" presetID="22" presetClass="entr" presetSubtype="2" fill="hold" grpId="0" nodeType="afterEffect">
                                  <p:stCondLst>
                                    <p:cond delay="0"/>
                                  </p:stCondLst>
                                  <p:childTnLst>
                                    <p:set>
                                      <p:cBhvr>
                                        <p:cTn id="27" dur="1" fill="hold">
                                          <p:stCondLst>
                                            <p:cond delay="0"/>
                                          </p:stCondLst>
                                        </p:cTn>
                                        <p:tgtEl>
                                          <p:spTgt spid="35843">
                                            <p:txEl>
                                              <p:pRg st="3" end="3"/>
                                            </p:txEl>
                                          </p:spTgt>
                                        </p:tgtEl>
                                        <p:attrNameLst>
                                          <p:attrName>style.visibility</p:attrName>
                                        </p:attrNameLst>
                                      </p:cBhvr>
                                      <p:to>
                                        <p:strVal val="visible"/>
                                      </p:to>
                                    </p:set>
                                    <p:animEffect transition="in" filter="wipe(right)">
                                      <p:cBhvr>
                                        <p:cTn id="28" dur="500"/>
                                        <p:tgtEl>
                                          <p:spTgt spid="35843">
                                            <p:txEl>
                                              <p:pRg st="3" end="3"/>
                                            </p:txEl>
                                          </p:spTgt>
                                        </p:tgtEl>
                                      </p:cBhvr>
                                    </p:animEffect>
                                  </p:childTnLst>
                                </p:cTn>
                              </p:par>
                            </p:childTnLst>
                          </p:cTn>
                        </p:par>
                        <p:par>
                          <p:cTn id="29" fill="hold">
                            <p:stCondLst>
                              <p:cond delay="3000"/>
                            </p:stCondLst>
                            <p:childTnLst>
                              <p:par>
                                <p:cTn id="30" presetID="22" presetClass="entr" presetSubtype="2" fill="hold" grpId="0" nodeType="afterEffect">
                                  <p:stCondLst>
                                    <p:cond delay="0"/>
                                  </p:stCondLst>
                                  <p:childTnLst>
                                    <p:set>
                                      <p:cBhvr>
                                        <p:cTn id="31" dur="1" fill="hold">
                                          <p:stCondLst>
                                            <p:cond delay="0"/>
                                          </p:stCondLst>
                                        </p:cTn>
                                        <p:tgtEl>
                                          <p:spTgt spid="35843">
                                            <p:txEl>
                                              <p:pRg st="4" end="4"/>
                                            </p:txEl>
                                          </p:spTgt>
                                        </p:tgtEl>
                                        <p:attrNameLst>
                                          <p:attrName>style.visibility</p:attrName>
                                        </p:attrNameLst>
                                      </p:cBhvr>
                                      <p:to>
                                        <p:strVal val="visible"/>
                                      </p:to>
                                    </p:set>
                                    <p:animEffect transition="in" filter="wipe(right)">
                                      <p:cBhvr>
                                        <p:cTn id="32" dur="500"/>
                                        <p:tgtEl>
                                          <p:spTgt spid="35843">
                                            <p:txEl>
                                              <p:pRg st="4" end="4"/>
                                            </p:txEl>
                                          </p:spTgt>
                                        </p:tgtEl>
                                      </p:cBhvr>
                                    </p:animEffect>
                                  </p:childTnLst>
                                </p:cTn>
                              </p:par>
                            </p:childTnLst>
                          </p:cTn>
                        </p:par>
                        <p:par>
                          <p:cTn id="33" fill="hold">
                            <p:stCondLst>
                              <p:cond delay="3500"/>
                            </p:stCondLst>
                            <p:childTnLst>
                              <p:par>
                                <p:cTn id="34" presetID="22" presetClass="entr" presetSubtype="2" fill="hold" grpId="0" nodeType="afterEffect">
                                  <p:stCondLst>
                                    <p:cond delay="0"/>
                                  </p:stCondLst>
                                  <p:childTnLst>
                                    <p:set>
                                      <p:cBhvr>
                                        <p:cTn id="35" dur="1" fill="hold">
                                          <p:stCondLst>
                                            <p:cond delay="0"/>
                                          </p:stCondLst>
                                        </p:cTn>
                                        <p:tgtEl>
                                          <p:spTgt spid="35843">
                                            <p:txEl>
                                              <p:pRg st="5" end="5"/>
                                            </p:txEl>
                                          </p:spTgt>
                                        </p:tgtEl>
                                        <p:attrNameLst>
                                          <p:attrName>style.visibility</p:attrName>
                                        </p:attrNameLst>
                                      </p:cBhvr>
                                      <p:to>
                                        <p:strVal val="visible"/>
                                      </p:to>
                                    </p:set>
                                    <p:animEffect transition="in" filter="wipe(right)">
                                      <p:cBhvr>
                                        <p:cTn id="36" dur="500"/>
                                        <p:tgtEl>
                                          <p:spTgt spid="35843">
                                            <p:txEl>
                                              <p:pRg st="5" end="5"/>
                                            </p:txEl>
                                          </p:spTgt>
                                        </p:tgtEl>
                                      </p:cBhvr>
                                    </p:animEffect>
                                  </p:childTnLst>
                                </p:cTn>
                              </p:par>
                            </p:childTnLst>
                          </p:cTn>
                        </p:par>
                        <p:par>
                          <p:cTn id="37" fill="hold">
                            <p:stCondLst>
                              <p:cond delay="4000"/>
                            </p:stCondLst>
                            <p:childTnLst>
                              <p:par>
                                <p:cTn id="38" presetID="22" presetClass="entr" presetSubtype="2" fill="hold" grpId="0" nodeType="afterEffect">
                                  <p:stCondLst>
                                    <p:cond delay="0"/>
                                  </p:stCondLst>
                                  <p:childTnLst>
                                    <p:set>
                                      <p:cBhvr>
                                        <p:cTn id="39" dur="1" fill="hold">
                                          <p:stCondLst>
                                            <p:cond delay="0"/>
                                          </p:stCondLst>
                                        </p:cTn>
                                        <p:tgtEl>
                                          <p:spTgt spid="35843">
                                            <p:txEl>
                                              <p:pRg st="6" end="6"/>
                                            </p:txEl>
                                          </p:spTgt>
                                        </p:tgtEl>
                                        <p:attrNameLst>
                                          <p:attrName>style.visibility</p:attrName>
                                        </p:attrNameLst>
                                      </p:cBhvr>
                                      <p:to>
                                        <p:strVal val="visible"/>
                                      </p:to>
                                    </p:set>
                                    <p:animEffect transition="in" filter="wipe(right)">
                                      <p:cBhvr>
                                        <p:cTn id="40" dur="500"/>
                                        <p:tgtEl>
                                          <p:spTgt spid="35843">
                                            <p:txEl>
                                              <p:pRg st="6" end="6"/>
                                            </p:txEl>
                                          </p:spTgt>
                                        </p:tgtEl>
                                      </p:cBhvr>
                                    </p:animEffect>
                                  </p:childTnLst>
                                </p:cTn>
                              </p:par>
                            </p:childTnLst>
                          </p:cTn>
                        </p:par>
                        <p:par>
                          <p:cTn id="41" fill="hold">
                            <p:stCondLst>
                              <p:cond delay="4500"/>
                            </p:stCondLst>
                            <p:childTnLst>
                              <p:par>
                                <p:cTn id="42" presetID="22" presetClass="entr" presetSubtype="2" fill="hold" grpId="0" nodeType="afterEffect">
                                  <p:stCondLst>
                                    <p:cond delay="0"/>
                                  </p:stCondLst>
                                  <p:childTnLst>
                                    <p:set>
                                      <p:cBhvr>
                                        <p:cTn id="43" dur="1" fill="hold">
                                          <p:stCondLst>
                                            <p:cond delay="0"/>
                                          </p:stCondLst>
                                        </p:cTn>
                                        <p:tgtEl>
                                          <p:spTgt spid="35843">
                                            <p:txEl>
                                              <p:pRg st="7" end="7"/>
                                            </p:txEl>
                                          </p:spTgt>
                                        </p:tgtEl>
                                        <p:attrNameLst>
                                          <p:attrName>style.visibility</p:attrName>
                                        </p:attrNameLst>
                                      </p:cBhvr>
                                      <p:to>
                                        <p:strVal val="visible"/>
                                      </p:to>
                                    </p:set>
                                    <p:animEffect transition="in" filter="wipe(right)">
                                      <p:cBhvr>
                                        <p:cTn id="44" dur="500"/>
                                        <p:tgtEl>
                                          <p:spTgt spid="35843">
                                            <p:txEl>
                                              <p:pRg st="7" end="7"/>
                                            </p:txEl>
                                          </p:spTgt>
                                        </p:tgtEl>
                                      </p:cBhvr>
                                    </p:animEffect>
                                  </p:childTnLst>
                                </p:cTn>
                              </p:par>
                            </p:childTnLst>
                          </p:cTn>
                        </p:par>
                        <p:par>
                          <p:cTn id="45" fill="hold">
                            <p:stCondLst>
                              <p:cond delay="5000"/>
                            </p:stCondLst>
                            <p:childTnLst>
                              <p:par>
                                <p:cTn id="46" presetID="22" presetClass="entr" presetSubtype="2" fill="hold" grpId="0" nodeType="afterEffect">
                                  <p:stCondLst>
                                    <p:cond delay="0"/>
                                  </p:stCondLst>
                                  <p:childTnLst>
                                    <p:set>
                                      <p:cBhvr>
                                        <p:cTn id="47" dur="1" fill="hold">
                                          <p:stCondLst>
                                            <p:cond delay="0"/>
                                          </p:stCondLst>
                                        </p:cTn>
                                        <p:tgtEl>
                                          <p:spTgt spid="35843">
                                            <p:txEl>
                                              <p:pRg st="8" end="8"/>
                                            </p:txEl>
                                          </p:spTgt>
                                        </p:tgtEl>
                                        <p:attrNameLst>
                                          <p:attrName>style.visibility</p:attrName>
                                        </p:attrNameLst>
                                      </p:cBhvr>
                                      <p:to>
                                        <p:strVal val="visible"/>
                                      </p:to>
                                    </p:set>
                                    <p:animEffect transition="in" filter="wipe(right)">
                                      <p:cBhvr>
                                        <p:cTn id="48" dur="500"/>
                                        <p:tgtEl>
                                          <p:spTgt spid="35843">
                                            <p:txEl>
                                              <p:pRg st="8" end="8"/>
                                            </p:txEl>
                                          </p:spTgt>
                                        </p:tgtEl>
                                      </p:cBhvr>
                                    </p:animEffect>
                                  </p:childTnLst>
                                </p:cTn>
                              </p:par>
                            </p:childTnLst>
                          </p:cTn>
                        </p:par>
                        <p:par>
                          <p:cTn id="49" fill="hold">
                            <p:stCondLst>
                              <p:cond delay="5500"/>
                            </p:stCondLst>
                            <p:childTnLst>
                              <p:par>
                                <p:cTn id="50" presetID="22" presetClass="entr" presetSubtype="2" fill="hold" grpId="0" nodeType="afterEffect">
                                  <p:stCondLst>
                                    <p:cond delay="0"/>
                                  </p:stCondLst>
                                  <p:childTnLst>
                                    <p:set>
                                      <p:cBhvr>
                                        <p:cTn id="51" dur="1" fill="hold">
                                          <p:stCondLst>
                                            <p:cond delay="0"/>
                                          </p:stCondLst>
                                        </p:cTn>
                                        <p:tgtEl>
                                          <p:spTgt spid="35843">
                                            <p:txEl>
                                              <p:pRg st="9" end="9"/>
                                            </p:txEl>
                                          </p:spTgt>
                                        </p:tgtEl>
                                        <p:attrNameLst>
                                          <p:attrName>style.visibility</p:attrName>
                                        </p:attrNameLst>
                                      </p:cBhvr>
                                      <p:to>
                                        <p:strVal val="visible"/>
                                      </p:to>
                                    </p:set>
                                    <p:animEffect transition="in" filter="wipe(right)">
                                      <p:cBhvr>
                                        <p:cTn id="52" dur="500"/>
                                        <p:tgtEl>
                                          <p:spTgt spid="35843">
                                            <p:txEl>
                                              <p:pRg st="9" end="9"/>
                                            </p:txEl>
                                          </p:spTgt>
                                        </p:tgtEl>
                                      </p:cBhvr>
                                    </p:animEffect>
                                  </p:childTnLst>
                                </p:cTn>
                              </p:par>
                            </p:childTnLst>
                          </p:cTn>
                        </p:par>
                        <p:par>
                          <p:cTn id="53" fill="hold">
                            <p:stCondLst>
                              <p:cond delay="6000"/>
                            </p:stCondLst>
                            <p:childTnLst>
                              <p:par>
                                <p:cTn id="54" presetID="22" presetClass="entr" presetSubtype="2" fill="hold" grpId="0" nodeType="afterEffect">
                                  <p:stCondLst>
                                    <p:cond delay="0"/>
                                  </p:stCondLst>
                                  <p:childTnLst>
                                    <p:set>
                                      <p:cBhvr>
                                        <p:cTn id="55" dur="1" fill="hold">
                                          <p:stCondLst>
                                            <p:cond delay="0"/>
                                          </p:stCondLst>
                                        </p:cTn>
                                        <p:tgtEl>
                                          <p:spTgt spid="35843">
                                            <p:txEl>
                                              <p:pRg st="10" end="10"/>
                                            </p:txEl>
                                          </p:spTgt>
                                        </p:tgtEl>
                                        <p:attrNameLst>
                                          <p:attrName>style.visibility</p:attrName>
                                        </p:attrNameLst>
                                      </p:cBhvr>
                                      <p:to>
                                        <p:strVal val="visible"/>
                                      </p:to>
                                    </p:set>
                                    <p:animEffect transition="in" filter="wipe(right)">
                                      <p:cBhvr>
                                        <p:cTn id="56" dur="500"/>
                                        <p:tgtEl>
                                          <p:spTgt spid="358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uiExpand="1" build="p" autoUpdateAnimBg="0"/>
      <p:bldP spid="35844" grpId="0" autoUpdateAnimBg="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7694</TotalTime>
  <Words>1312</Words>
  <Application>Microsoft Office PowerPoint</Application>
  <PresentationFormat>On-screen Show (4:3)</PresentationFormat>
  <Paragraphs>204</Paragraphs>
  <Slides>27</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Bradley Hand ITC</vt:lpstr>
      <vt:lpstr>Century Gothic</vt:lpstr>
      <vt:lpstr>Comic Sans MS</vt:lpstr>
      <vt:lpstr>Showcard Gothic</vt:lpstr>
      <vt:lpstr>Tahoma</vt:lpstr>
      <vt:lpstr>Times New Roman</vt:lpstr>
      <vt:lpstr>Trebuchet MS</vt:lpstr>
      <vt:lpstr>Wingdings</vt:lpstr>
      <vt:lpstr>Wingdings 3</vt:lpstr>
      <vt:lpstr>Facet</vt:lpstr>
      <vt:lpstr>St. Saviour’s Church of England Junior School</vt:lpstr>
      <vt:lpstr>Tonight’s meeting</vt:lpstr>
      <vt:lpstr>Milestone</vt:lpstr>
      <vt:lpstr>The years ahead?</vt:lpstr>
      <vt:lpstr>The Curriculum</vt:lpstr>
      <vt:lpstr>Types of schools!</vt:lpstr>
      <vt:lpstr>No Door is Shut</vt:lpstr>
      <vt:lpstr>Schools in Thanet</vt:lpstr>
      <vt:lpstr>Which school for my child?</vt:lpstr>
      <vt:lpstr>PowerPoint Presentation</vt:lpstr>
      <vt:lpstr>The Kent Test</vt:lpstr>
      <vt:lpstr>The Kent Test</vt:lpstr>
      <vt:lpstr>PowerPoint Presentation</vt:lpstr>
      <vt:lpstr>PowerPoint Presentation</vt:lpstr>
      <vt:lpstr>PowerPoint Presentation</vt:lpstr>
      <vt:lpstr>How is the decision  made?</vt:lpstr>
      <vt:lpstr>The Kent Test</vt:lpstr>
      <vt:lpstr>The Kent Test: Key Dates</vt:lpstr>
      <vt:lpstr>Transition to Secondary School - Key Dates:</vt:lpstr>
      <vt:lpstr>PowerPoint Presentation</vt:lpstr>
      <vt:lpstr>PowerPoint Presentation</vt:lpstr>
      <vt:lpstr>PowerPoint Presentation</vt:lpstr>
      <vt:lpstr>What if I disagree with the Kent Test assessment or secondary school given?</vt:lpstr>
      <vt:lpstr>PowerPoint Presentation</vt:lpstr>
      <vt:lpstr>Finally…</vt:lpstr>
      <vt:lpstr>Key Dates</vt:lpstr>
      <vt:lpstr>Questions?</vt:lpstr>
    </vt:vector>
  </TitlesOfParts>
  <Company>St Saviour's C.E. Junior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Saviour’s C.E. Junior School</dc:title>
  <dc:creator>test</dc:creator>
  <cp:lastModifiedBy>Nick Bonnell</cp:lastModifiedBy>
  <cp:revision>220</cp:revision>
  <cp:lastPrinted>2014-06-09T16:38:07Z</cp:lastPrinted>
  <dcterms:created xsi:type="dcterms:W3CDTF">2000-09-29T14:38:08Z</dcterms:created>
  <dcterms:modified xsi:type="dcterms:W3CDTF">2019-05-21T06:26:32Z</dcterms:modified>
</cp:coreProperties>
</file>