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36"/>
  </p:notesMasterIdLst>
  <p:sldIdLst>
    <p:sldId id="256" r:id="rId2"/>
    <p:sldId id="282" r:id="rId3"/>
    <p:sldId id="258" r:id="rId4"/>
    <p:sldId id="283" r:id="rId5"/>
    <p:sldId id="280" r:id="rId6"/>
    <p:sldId id="284" r:id="rId7"/>
    <p:sldId id="259" r:id="rId8"/>
    <p:sldId id="285" r:id="rId9"/>
    <p:sldId id="281" r:id="rId10"/>
    <p:sldId id="260" r:id="rId11"/>
    <p:sldId id="286" r:id="rId12"/>
    <p:sldId id="262" r:id="rId13"/>
    <p:sldId id="288" r:id="rId14"/>
    <p:sldId id="261" r:id="rId15"/>
    <p:sldId id="263" r:id="rId16"/>
    <p:sldId id="264" r:id="rId17"/>
    <p:sldId id="265" r:id="rId18"/>
    <p:sldId id="266" r:id="rId19"/>
    <p:sldId id="267" r:id="rId20"/>
    <p:sldId id="268" r:id="rId21"/>
    <p:sldId id="269" r:id="rId22"/>
    <p:sldId id="270" r:id="rId23"/>
    <p:sldId id="271" r:id="rId24"/>
    <p:sldId id="272" r:id="rId25"/>
    <p:sldId id="273" r:id="rId26"/>
    <p:sldId id="289" r:id="rId27"/>
    <p:sldId id="274" r:id="rId28"/>
    <p:sldId id="275" r:id="rId29"/>
    <p:sldId id="287" r:id="rId30"/>
    <p:sldId id="277" r:id="rId31"/>
    <p:sldId id="290" r:id="rId32"/>
    <p:sldId id="276" r:id="rId33"/>
    <p:sldId id="278" r:id="rId34"/>
    <p:sldId id="279"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9" autoAdjust="0"/>
    <p:restoredTop sz="94660"/>
  </p:normalViewPr>
  <p:slideViewPr>
    <p:cSldViewPr snapToGrid="0">
      <p:cViewPr varScale="1">
        <p:scale>
          <a:sx n="80" d="100"/>
          <a:sy n="80" d="100"/>
        </p:scale>
        <p:origin x="557"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5510CB-8E37-4410-87DC-C7EDA645D981}" type="datetimeFigureOut">
              <a:rPr lang="en-GB" smtClean="0"/>
              <a:t>22/04/2025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F7B9A6-ECA1-4276-93CC-135B5DDD5687}" type="slidenum">
              <a:rPr lang="en-GB" smtClean="0"/>
              <a:t>‹#›</a:t>
            </a:fld>
            <a:endParaRPr lang="en-GB"/>
          </a:p>
        </p:txBody>
      </p:sp>
    </p:spTree>
    <p:extLst>
      <p:ext uri="{BB962C8B-B14F-4D97-AF65-F5344CB8AC3E}">
        <p14:creationId xmlns:p14="http://schemas.microsoft.com/office/powerpoint/2010/main" val="4015589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a:p>
            <a:endParaRPr lang="en-GB" dirty="0"/>
          </a:p>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14</a:t>
            </a:fld>
            <a:endParaRPr lang="en-GB"/>
          </a:p>
        </p:txBody>
      </p:sp>
    </p:spTree>
    <p:extLst>
      <p:ext uri="{BB962C8B-B14F-4D97-AF65-F5344CB8AC3E}">
        <p14:creationId xmlns:p14="http://schemas.microsoft.com/office/powerpoint/2010/main" val="38526408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15</a:t>
            </a:fld>
            <a:endParaRPr lang="en-GB"/>
          </a:p>
        </p:txBody>
      </p:sp>
    </p:spTree>
    <p:extLst>
      <p:ext uri="{BB962C8B-B14F-4D97-AF65-F5344CB8AC3E}">
        <p14:creationId xmlns:p14="http://schemas.microsoft.com/office/powerpoint/2010/main" val="3235321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16</a:t>
            </a:fld>
            <a:endParaRPr lang="en-GB"/>
          </a:p>
        </p:txBody>
      </p:sp>
    </p:spTree>
    <p:extLst>
      <p:ext uri="{BB962C8B-B14F-4D97-AF65-F5344CB8AC3E}">
        <p14:creationId xmlns:p14="http://schemas.microsoft.com/office/powerpoint/2010/main" val="23878521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17</a:t>
            </a:fld>
            <a:endParaRPr lang="en-GB"/>
          </a:p>
        </p:txBody>
      </p:sp>
    </p:spTree>
    <p:extLst>
      <p:ext uri="{BB962C8B-B14F-4D97-AF65-F5344CB8AC3E}">
        <p14:creationId xmlns:p14="http://schemas.microsoft.com/office/powerpoint/2010/main" val="3478673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18</a:t>
            </a:fld>
            <a:endParaRPr lang="en-GB"/>
          </a:p>
        </p:txBody>
      </p:sp>
    </p:spTree>
    <p:extLst>
      <p:ext uri="{BB962C8B-B14F-4D97-AF65-F5344CB8AC3E}">
        <p14:creationId xmlns:p14="http://schemas.microsoft.com/office/powerpoint/2010/main" val="11516195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19</a:t>
            </a:fld>
            <a:endParaRPr lang="en-GB"/>
          </a:p>
        </p:txBody>
      </p:sp>
    </p:spTree>
    <p:extLst>
      <p:ext uri="{BB962C8B-B14F-4D97-AF65-F5344CB8AC3E}">
        <p14:creationId xmlns:p14="http://schemas.microsoft.com/office/powerpoint/2010/main" val="42017684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20</a:t>
            </a:fld>
            <a:endParaRPr lang="en-GB"/>
          </a:p>
        </p:txBody>
      </p:sp>
    </p:spTree>
    <p:extLst>
      <p:ext uri="{BB962C8B-B14F-4D97-AF65-F5344CB8AC3E}">
        <p14:creationId xmlns:p14="http://schemas.microsoft.com/office/powerpoint/2010/main" val="28112769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21</a:t>
            </a:fld>
            <a:endParaRPr lang="en-GB"/>
          </a:p>
        </p:txBody>
      </p:sp>
    </p:spTree>
    <p:extLst>
      <p:ext uri="{BB962C8B-B14F-4D97-AF65-F5344CB8AC3E}">
        <p14:creationId xmlns:p14="http://schemas.microsoft.com/office/powerpoint/2010/main" val="9857159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22</a:t>
            </a:fld>
            <a:endParaRPr lang="en-GB"/>
          </a:p>
        </p:txBody>
      </p:sp>
    </p:spTree>
    <p:extLst>
      <p:ext uri="{BB962C8B-B14F-4D97-AF65-F5344CB8AC3E}">
        <p14:creationId xmlns:p14="http://schemas.microsoft.com/office/powerpoint/2010/main" val="11585354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23</a:t>
            </a:fld>
            <a:endParaRPr lang="en-GB"/>
          </a:p>
        </p:txBody>
      </p:sp>
    </p:spTree>
    <p:extLst>
      <p:ext uri="{BB962C8B-B14F-4D97-AF65-F5344CB8AC3E}">
        <p14:creationId xmlns:p14="http://schemas.microsoft.com/office/powerpoint/2010/main" val="19936726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24</a:t>
            </a:fld>
            <a:endParaRPr lang="en-GB"/>
          </a:p>
        </p:txBody>
      </p:sp>
    </p:spTree>
    <p:extLst>
      <p:ext uri="{BB962C8B-B14F-4D97-AF65-F5344CB8AC3E}">
        <p14:creationId xmlns:p14="http://schemas.microsoft.com/office/powerpoint/2010/main" val="41720443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25</a:t>
            </a:fld>
            <a:endParaRPr lang="en-GB"/>
          </a:p>
        </p:txBody>
      </p:sp>
    </p:spTree>
    <p:extLst>
      <p:ext uri="{BB962C8B-B14F-4D97-AF65-F5344CB8AC3E}">
        <p14:creationId xmlns:p14="http://schemas.microsoft.com/office/powerpoint/2010/main" val="17526800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26</a:t>
            </a:fld>
            <a:endParaRPr lang="en-GB"/>
          </a:p>
        </p:txBody>
      </p:sp>
    </p:spTree>
    <p:extLst>
      <p:ext uri="{BB962C8B-B14F-4D97-AF65-F5344CB8AC3E}">
        <p14:creationId xmlns:p14="http://schemas.microsoft.com/office/powerpoint/2010/main" val="4638838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27</a:t>
            </a:fld>
            <a:endParaRPr lang="en-GB"/>
          </a:p>
        </p:txBody>
      </p:sp>
    </p:spTree>
    <p:extLst>
      <p:ext uri="{BB962C8B-B14F-4D97-AF65-F5344CB8AC3E}">
        <p14:creationId xmlns:p14="http://schemas.microsoft.com/office/powerpoint/2010/main" val="22027682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28</a:t>
            </a:fld>
            <a:endParaRPr lang="en-GB"/>
          </a:p>
        </p:txBody>
      </p:sp>
    </p:spTree>
    <p:extLst>
      <p:ext uri="{BB962C8B-B14F-4D97-AF65-F5344CB8AC3E}">
        <p14:creationId xmlns:p14="http://schemas.microsoft.com/office/powerpoint/2010/main" val="13819479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29</a:t>
            </a:fld>
            <a:endParaRPr lang="en-GB"/>
          </a:p>
        </p:txBody>
      </p:sp>
    </p:spTree>
    <p:extLst>
      <p:ext uri="{BB962C8B-B14F-4D97-AF65-F5344CB8AC3E}">
        <p14:creationId xmlns:p14="http://schemas.microsoft.com/office/powerpoint/2010/main" val="6586587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30</a:t>
            </a:fld>
            <a:endParaRPr lang="en-GB"/>
          </a:p>
        </p:txBody>
      </p:sp>
    </p:spTree>
    <p:extLst>
      <p:ext uri="{BB962C8B-B14F-4D97-AF65-F5344CB8AC3E}">
        <p14:creationId xmlns:p14="http://schemas.microsoft.com/office/powerpoint/2010/main" val="39789443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31</a:t>
            </a:fld>
            <a:endParaRPr lang="en-GB"/>
          </a:p>
        </p:txBody>
      </p:sp>
    </p:spTree>
    <p:extLst>
      <p:ext uri="{BB962C8B-B14F-4D97-AF65-F5344CB8AC3E}">
        <p14:creationId xmlns:p14="http://schemas.microsoft.com/office/powerpoint/2010/main" val="15899697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32</a:t>
            </a:fld>
            <a:endParaRPr lang="en-GB"/>
          </a:p>
        </p:txBody>
      </p:sp>
    </p:spTree>
    <p:extLst>
      <p:ext uri="{BB962C8B-B14F-4D97-AF65-F5344CB8AC3E}">
        <p14:creationId xmlns:p14="http://schemas.microsoft.com/office/powerpoint/2010/main" val="9184623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33</a:t>
            </a:fld>
            <a:endParaRPr lang="en-GB"/>
          </a:p>
        </p:txBody>
      </p:sp>
    </p:spTree>
    <p:extLst>
      <p:ext uri="{BB962C8B-B14F-4D97-AF65-F5344CB8AC3E}">
        <p14:creationId xmlns:p14="http://schemas.microsoft.com/office/powerpoint/2010/main" val="15178979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34</a:t>
            </a:fld>
            <a:endParaRPr lang="en-GB"/>
          </a:p>
        </p:txBody>
      </p:sp>
    </p:spTree>
    <p:extLst>
      <p:ext uri="{BB962C8B-B14F-4D97-AF65-F5344CB8AC3E}">
        <p14:creationId xmlns:p14="http://schemas.microsoft.com/office/powerpoint/2010/main" val="11261072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FBD6682-DFDE-41F6-97E0-65522200AAF2}" type="datetimeFigureOut">
              <a:rPr lang="en-GB" smtClean="0"/>
              <a:t>22/04/2025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542957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BD6682-DFDE-41F6-97E0-65522200AAF2}" type="datetimeFigureOut">
              <a:rPr lang="en-GB" smtClean="0"/>
              <a:t>22/04/2025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863141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BD6682-DFDE-41F6-97E0-65522200AAF2}" type="datetimeFigureOut">
              <a:rPr lang="en-GB" smtClean="0"/>
              <a:t>22/04/2025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1890967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FBD6682-DFDE-41F6-97E0-65522200AAF2}" type="datetimeFigureOut">
              <a:rPr lang="en-GB" smtClean="0"/>
              <a:t>22/04/2025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2079043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BD6682-DFDE-41F6-97E0-65522200AAF2}" type="datetimeFigureOut">
              <a:rPr lang="en-GB" smtClean="0"/>
              <a:t>22/04/2025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3478450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FBD6682-DFDE-41F6-97E0-65522200AAF2}" type="datetimeFigureOut">
              <a:rPr lang="en-GB" smtClean="0"/>
              <a:t>22/04/2025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2346630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BD6682-DFDE-41F6-97E0-65522200AAF2}" type="datetimeFigureOut">
              <a:rPr lang="en-GB" smtClean="0"/>
              <a:t>22/04/2025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169470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FBD6682-DFDE-41F6-97E0-65522200AAF2}" type="datetimeFigureOut">
              <a:rPr lang="en-GB" smtClean="0"/>
              <a:t>22/04/2025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1343773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FBD6682-DFDE-41F6-97E0-65522200AAF2}" type="datetimeFigureOut">
              <a:rPr lang="en-GB" smtClean="0"/>
              <a:t>22/04/2025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2208859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7FBD6682-DFDE-41F6-97E0-65522200AAF2}" type="datetimeFigureOut">
              <a:rPr lang="en-GB" smtClean="0"/>
              <a:t>22/04/2025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1105975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BD6682-DFDE-41F6-97E0-65522200AAF2}" type="datetimeFigureOut">
              <a:rPr lang="en-GB" smtClean="0"/>
              <a:t>22/04/2025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27059398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BD6682-DFDE-41F6-97E0-65522200AAF2}" type="datetimeFigureOut">
              <a:rPr lang="en-GB" smtClean="0"/>
              <a:t>22/04/2025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2844343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BD6682-DFDE-41F6-97E0-65522200AAF2}" type="datetimeFigureOut">
              <a:rPr lang="en-GB" smtClean="0"/>
              <a:t>22/04/2025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1169711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BD6682-DFDE-41F6-97E0-65522200AAF2}" type="datetimeFigureOut">
              <a:rPr lang="en-GB" smtClean="0"/>
              <a:t>22/04/2025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9444240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BD6682-DFDE-41F6-97E0-65522200AAF2}" type="datetimeFigureOut">
              <a:rPr lang="en-GB" smtClean="0"/>
              <a:t>22/04/2025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918583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BD6682-DFDE-41F6-97E0-65522200AAF2}" type="datetimeFigureOut">
              <a:rPr lang="en-GB" smtClean="0"/>
              <a:t>22/04/2025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42823052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BD6682-DFDE-41F6-97E0-65522200AAF2}" type="datetimeFigureOut">
              <a:rPr lang="en-GB" smtClean="0"/>
              <a:t>22/04/2025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2351065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7FBD6682-DFDE-41F6-97E0-65522200AAF2}" type="datetimeFigureOut">
              <a:rPr lang="en-GB" smtClean="0"/>
              <a:t>22/04/2025</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6527A813-70FA-4FEE-AD04-A2D6562080DB}" type="slidenum">
              <a:rPr lang="en-GB" smtClean="0"/>
              <a:t>‹#›</a:t>
            </a:fld>
            <a:endParaRPr lang="en-GB"/>
          </a:p>
        </p:txBody>
      </p:sp>
    </p:spTree>
    <p:extLst>
      <p:ext uri="{BB962C8B-B14F-4D97-AF65-F5344CB8AC3E}">
        <p14:creationId xmlns:p14="http://schemas.microsoft.com/office/powerpoint/2010/main" val="334000253"/>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1145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8" Type="http://schemas.openxmlformats.org/officeDocument/2006/relationships/image" Target="../media/image220.png"/><Relationship Id="rId3" Type="http://schemas.openxmlformats.org/officeDocument/2006/relationships/image" Target="../media/image28.png"/><Relationship Id="rId7" Type="http://schemas.openxmlformats.org/officeDocument/2006/relationships/image" Target="../media/image21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3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C831C-2073-474E-9BB4-12F6A1ABCBC7}"/>
              </a:ext>
            </a:extLst>
          </p:cNvPr>
          <p:cNvSpPr>
            <a:spLocks noGrp="1"/>
          </p:cNvSpPr>
          <p:nvPr>
            <p:ph type="ctrTitle"/>
          </p:nvPr>
        </p:nvSpPr>
        <p:spPr>
          <a:xfrm>
            <a:off x="1259945" y="296332"/>
            <a:ext cx="8001000" cy="2971801"/>
          </a:xfrm>
        </p:spPr>
        <p:txBody>
          <a:bodyPr>
            <a:normAutofit/>
          </a:bodyPr>
          <a:lstStyle/>
          <a:p>
            <a:pPr algn="ctr"/>
            <a:r>
              <a:rPr lang="en-US" kern="0" cap="none" dirty="0">
                <a:ln>
                  <a:noFill/>
                </a:ln>
                <a:solidFill>
                  <a:schemeClr val="bg1"/>
                </a:solidFill>
                <a:latin typeface="Sassoon Infant Std" panose="020B0503020103030203" pitchFamily="34" charset="0"/>
                <a:ea typeface="Arial"/>
                <a:cs typeface="Arial"/>
                <a:sym typeface="Arial"/>
              </a:rPr>
              <a:t>Year 6 SATs 2025 Presentation for Parents, </a:t>
            </a:r>
            <a:r>
              <a:rPr lang="en-US" kern="0" cap="none" dirty="0" err="1">
                <a:ln>
                  <a:noFill/>
                </a:ln>
                <a:solidFill>
                  <a:schemeClr val="bg1"/>
                </a:solidFill>
                <a:latin typeface="Sassoon Infant Std" panose="020B0503020103030203" pitchFamily="34" charset="0"/>
                <a:ea typeface="Arial"/>
                <a:cs typeface="Arial"/>
                <a:sym typeface="Arial"/>
              </a:rPr>
              <a:t>Carers</a:t>
            </a:r>
            <a:r>
              <a:rPr lang="en-US" kern="0" cap="none" dirty="0">
                <a:ln>
                  <a:noFill/>
                </a:ln>
                <a:solidFill>
                  <a:schemeClr val="bg1"/>
                </a:solidFill>
                <a:latin typeface="Sassoon Infant Std" panose="020B0503020103030203" pitchFamily="34" charset="0"/>
                <a:ea typeface="Arial"/>
                <a:cs typeface="Arial"/>
                <a:sym typeface="Arial"/>
              </a:rPr>
              <a:t> &amp; Guardians</a:t>
            </a:r>
            <a:endParaRPr lang="en-GB" sz="6000" dirty="0">
              <a:solidFill>
                <a:schemeClr val="bg1"/>
              </a:solidFill>
              <a:latin typeface="Sassoon Infant Std" panose="020B0503020103030203" pitchFamily="34" charset="0"/>
            </a:endParaRPr>
          </a:p>
        </p:txBody>
      </p:sp>
      <p:sp>
        <p:nvSpPr>
          <p:cNvPr id="3" name="Subtitle 2">
            <a:extLst>
              <a:ext uri="{FF2B5EF4-FFF2-40B4-BE49-F238E27FC236}">
                <a16:creationId xmlns:a16="http://schemas.microsoft.com/office/drawing/2014/main" id="{0CAFB1B8-2F16-4D57-BDE4-51E945419120}"/>
              </a:ext>
            </a:extLst>
          </p:cNvPr>
          <p:cNvSpPr>
            <a:spLocks noGrp="1"/>
          </p:cNvSpPr>
          <p:nvPr>
            <p:ph type="subTitle" idx="1"/>
          </p:nvPr>
        </p:nvSpPr>
        <p:spPr>
          <a:xfrm>
            <a:off x="684212" y="4826000"/>
            <a:ext cx="6400800" cy="965200"/>
          </a:xfrm>
        </p:spPr>
        <p:txBody>
          <a:bodyPr/>
          <a:lstStyle/>
          <a:p>
            <a:r>
              <a:rPr lang="en-GB" b="1" dirty="0">
                <a:latin typeface="Sassoon Infant Std" panose="020B0503020103030203" pitchFamily="34" charset="0"/>
              </a:rPr>
              <a:t>Miss Hayes</a:t>
            </a:r>
          </a:p>
          <a:p>
            <a:r>
              <a:rPr lang="en-GB" b="1" dirty="0">
                <a:latin typeface="Sassoon Infant Std" panose="020B0503020103030203" pitchFamily="34" charset="0"/>
              </a:rPr>
              <a:t>Head of Year 6</a:t>
            </a:r>
          </a:p>
        </p:txBody>
      </p:sp>
      <p:pic>
        <p:nvPicPr>
          <p:cNvPr id="1026" name="Picture 2" descr="England Junior School, Westgate - On ...">
            <a:extLst>
              <a:ext uri="{FF2B5EF4-FFF2-40B4-BE49-F238E27FC236}">
                <a16:creationId xmlns:a16="http://schemas.microsoft.com/office/drawing/2014/main" id="{D1A4B7B7-F2EC-4E46-A8C8-E2CF432467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60945" y="3908426"/>
            <a:ext cx="2653242" cy="2653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9574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C831C-2073-474E-9BB4-12F6A1ABCBC7}"/>
              </a:ext>
            </a:extLst>
          </p:cNvPr>
          <p:cNvSpPr>
            <a:spLocks noGrp="1"/>
          </p:cNvSpPr>
          <p:nvPr>
            <p:ph type="ctrTitle"/>
          </p:nvPr>
        </p:nvSpPr>
        <p:spPr>
          <a:xfrm>
            <a:off x="328611" y="-939801"/>
            <a:ext cx="8001000" cy="2971801"/>
          </a:xfrm>
        </p:spPr>
        <p:txBody>
          <a:bodyPr>
            <a:normAutofit/>
          </a:bodyPr>
          <a:lstStyle/>
          <a:p>
            <a:pPr algn="ctr"/>
            <a:r>
              <a:rPr lang="en-US" kern="0" cap="none" dirty="0">
                <a:ln>
                  <a:noFill/>
                </a:ln>
                <a:latin typeface="Sassoon Infant Std" panose="020B0503020103030203" pitchFamily="34" charset="0"/>
                <a:ea typeface="Arial"/>
                <a:cs typeface="Arial"/>
                <a:sym typeface="Arial"/>
              </a:rPr>
              <a:t>What will we cover in this meeting?</a:t>
            </a:r>
            <a:endParaRPr lang="en-GB" sz="6000" dirty="0">
              <a:latin typeface="Sassoon Infant Std" panose="020B0503020103030203" pitchFamily="34" charset="0"/>
            </a:endParaRPr>
          </a:p>
        </p:txBody>
      </p:sp>
      <p:sp>
        <p:nvSpPr>
          <p:cNvPr id="3" name="Subtitle 2">
            <a:extLst>
              <a:ext uri="{FF2B5EF4-FFF2-40B4-BE49-F238E27FC236}">
                <a16:creationId xmlns:a16="http://schemas.microsoft.com/office/drawing/2014/main" id="{0CAFB1B8-2F16-4D57-BDE4-51E945419120}"/>
              </a:ext>
            </a:extLst>
          </p:cNvPr>
          <p:cNvSpPr>
            <a:spLocks noGrp="1"/>
          </p:cNvSpPr>
          <p:nvPr>
            <p:ph type="subTitle" idx="1"/>
          </p:nvPr>
        </p:nvSpPr>
        <p:spPr>
          <a:xfrm>
            <a:off x="684212" y="2997199"/>
            <a:ext cx="6400800" cy="3522133"/>
          </a:xfrm>
        </p:spPr>
        <p:txBody>
          <a:bodyPr>
            <a:normAutofit/>
          </a:bodyPr>
          <a:lstStyle/>
          <a:p>
            <a:pPr marL="342900" indent="-342900">
              <a:buFont typeface="Arial" panose="020B0604020202020204" pitchFamily="34" charset="0"/>
              <a:buChar char="•"/>
            </a:pPr>
            <a:r>
              <a:rPr lang="en-GB" sz="2400" dirty="0">
                <a:solidFill>
                  <a:schemeClr val="tx1"/>
                </a:solidFill>
                <a:latin typeface="Sassoon Infant Std" panose="020B0503020103030203" pitchFamily="34" charset="0"/>
              </a:rPr>
              <a:t>What are the SATs?</a:t>
            </a:r>
          </a:p>
          <a:p>
            <a:pPr marL="342900" indent="-342900">
              <a:buFont typeface="Arial" panose="020B0604020202020204" pitchFamily="34" charset="0"/>
              <a:buChar char="•"/>
            </a:pPr>
            <a:r>
              <a:rPr lang="en-GB" sz="2400" dirty="0">
                <a:solidFill>
                  <a:schemeClr val="tx1"/>
                </a:solidFill>
                <a:latin typeface="Sassoon Infant Std" panose="020B0503020103030203" pitchFamily="34" charset="0"/>
              </a:rPr>
              <a:t>When are the SATs?</a:t>
            </a:r>
          </a:p>
          <a:p>
            <a:pPr marL="342900" indent="-342900">
              <a:buFont typeface="Arial" panose="020B0604020202020204" pitchFamily="34" charset="0"/>
              <a:buChar char="•"/>
            </a:pPr>
            <a:r>
              <a:rPr lang="en-GB" sz="2400" dirty="0">
                <a:solidFill>
                  <a:schemeClr val="tx1"/>
                </a:solidFill>
                <a:latin typeface="Sassoon Infant Std" panose="020B0503020103030203" pitchFamily="34" charset="0"/>
              </a:rPr>
              <a:t>Access arrangements.</a:t>
            </a:r>
          </a:p>
          <a:p>
            <a:pPr marL="342900" indent="-342900">
              <a:buFont typeface="Arial" panose="020B0604020202020204" pitchFamily="34" charset="0"/>
              <a:buChar char="•"/>
            </a:pPr>
            <a:r>
              <a:rPr lang="en-GB" sz="2400" dirty="0">
                <a:solidFill>
                  <a:schemeClr val="tx1"/>
                </a:solidFill>
                <a:latin typeface="Sassoon Infant Std" panose="020B0503020103030203" pitchFamily="34" charset="0"/>
              </a:rPr>
              <a:t>What do the questions look like?</a:t>
            </a:r>
          </a:p>
          <a:p>
            <a:pPr marL="342900" indent="-342900">
              <a:buFont typeface="Arial" panose="020B0604020202020204" pitchFamily="34" charset="0"/>
              <a:buChar char="•"/>
            </a:pPr>
            <a:r>
              <a:rPr lang="en-GB" sz="2400" dirty="0">
                <a:solidFill>
                  <a:schemeClr val="tx1"/>
                </a:solidFill>
                <a:latin typeface="Sassoon Infant Std" panose="020B0503020103030203" pitchFamily="34" charset="0"/>
              </a:rPr>
              <a:t>How can you help your child?</a:t>
            </a:r>
          </a:p>
          <a:p>
            <a:pPr marL="342900" indent="-342900">
              <a:buFont typeface="Arial" panose="020B0604020202020204" pitchFamily="34" charset="0"/>
              <a:buChar char="•"/>
            </a:pPr>
            <a:r>
              <a:rPr lang="en-GB" sz="2400" dirty="0">
                <a:solidFill>
                  <a:schemeClr val="tx1"/>
                </a:solidFill>
                <a:latin typeface="Sassoon Infant Std" panose="020B0503020103030203" pitchFamily="34" charset="0"/>
              </a:rPr>
              <a:t>Breakfast club</a:t>
            </a:r>
          </a:p>
          <a:p>
            <a:pPr marL="342900" indent="-342900">
              <a:buFont typeface="Arial" panose="020B0604020202020204" pitchFamily="34" charset="0"/>
              <a:buChar char="•"/>
            </a:pPr>
            <a:endParaRPr lang="en-GB" sz="2400" dirty="0">
              <a:latin typeface="Sassoon Infant Std" panose="020B0503020103030203" pitchFamily="34" charset="0"/>
            </a:endParaRPr>
          </a:p>
        </p:txBody>
      </p:sp>
      <p:pic>
        <p:nvPicPr>
          <p:cNvPr id="5" name="Picture 4">
            <a:extLst>
              <a:ext uri="{FF2B5EF4-FFF2-40B4-BE49-F238E27FC236}">
                <a16:creationId xmlns:a16="http://schemas.microsoft.com/office/drawing/2014/main" id="{0DE47543-F7BC-463A-89F4-F9C731221F9A}"/>
              </a:ext>
            </a:extLst>
          </p:cNvPr>
          <p:cNvPicPr>
            <a:picLocks noChangeAspect="1"/>
          </p:cNvPicPr>
          <p:nvPr/>
        </p:nvPicPr>
        <p:blipFill>
          <a:blip r:embed="rId2"/>
          <a:stretch>
            <a:fillRect/>
          </a:stretch>
        </p:blipFill>
        <p:spPr>
          <a:xfrm>
            <a:off x="7085012" y="2464521"/>
            <a:ext cx="4023709" cy="2911092"/>
          </a:xfrm>
          <a:prstGeom prst="rect">
            <a:avLst/>
          </a:prstGeom>
        </p:spPr>
      </p:pic>
    </p:spTree>
    <p:extLst>
      <p:ext uri="{BB962C8B-B14F-4D97-AF65-F5344CB8AC3E}">
        <p14:creationId xmlns:p14="http://schemas.microsoft.com/office/powerpoint/2010/main" val="36592015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3C638CF-791A-4CCB-BC82-1C96A5CE9E33}"/>
              </a:ext>
            </a:extLst>
          </p:cNvPr>
          <p:cNvSpPr>
            <a:spLocks noGrp="1"/>
          </p:cNvSpPr>
          <p:nvPr>
            <p:ph type="title"/>
          </p:nvPr>
        </p:nvSpPr>
        <p:spPr/>
        <p:txBody>
          <a:bodyPr/>
          <a:lstStyle/>
          <a:p>
            <a:endParaRPr lang="en-GB"/>
          </a:p>
        </p:txBody>
      </p:sp>
      <p:sp>
        <p:nvSpPr>
          <p:cNvPr id="8" name="Content Placeholder 7">
            <a:extLst>
              <a:ext uri="{FF2B5EF4-FFF2-40B4-BE49-F238E27FC236}">
                <a16:creationId xmlns:a16="http://schemas.microsoft.com/office/drawing/2014/main" id="{A5137704-99F4-4356-A6E8-589D27058A1D}"/>
              </a:ext>
            </a:extLst>
          </p:cNvPr>
          <p:cNvSpPr>
            <a:spLocks noGrp="1"/>
          </p:cNvSpPr>
          <p:nvPr>
            <p:ph idx="1"/>
          </p:nvPr>
        </p:nvSpPr>
        <p:spPr/>
        <p:txBody>
          <a:bodyPr/>
          <a:lstStyle/>
          <a:p>
            <a:endParaRPr lang="en-GB"/>
          </a:p>
        </p:txBody>
      </p:sp>
      <p:pic>
        <p:nvPicPr>
          <p:cNvPr id="10" name="Picture 9">
            <a:extLst>
              <a:ext uri="{FF2B5EF4-FFF2-40B4-BE49-F238E27FC236}">
                <a16:creationId xmlns:a16="http://schemas.microsoft.com/office/drawing/2014/main" id="{81CF15A9-47BA-4813-AF5A-7898BA1C0793}"/>
              </a:ext>
            </a:extLst>
          </p:cNvPr>
          <p:cNvPicPr>
            <a:picLocks noChangeAspect="1"/>
          </p:cNvPicPr>
          <p:nvPr/>
        </p:nvPicPr>
        <p:blipFill>
          <a:blip r:embed="rId2"/>
          <a:stretch>
            <a:fillRect/>
          </a:stretch>
        </p:blipFill>
        <p:spPr>
          <a:xfrm>
            <a:off x="837744" y="506476"/>
            <a:ext cx="10516511" cy="5845047"/>
          </a:xfrm>
          <a:prstGeom prst="rect">
            <a:avLst/>
          </a:prstGeom>
        </p:spPr>
      </p:pic>
    </p:spTree>
    <p:extLst>
      <p:ext uri="{BB962C8B-B14F-4D97-AF65-F5344CB8AC3E}">
        <p14:creationId xmlns:p14="http://schemas.microsoft.com/office/powerpoint/2010/main" val="14966391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355599"/>
            <a:ext cx="8534400" cy="1507067"/>
          </a:xfrm>
        </p:spPr>
        <p:txBody>
          <a:bodyPr>
            <a:normAutofit/>
          </a:bodyPr>
          <a:lstStyle/>
          <a:p>
            <a:pPr algn="ctr"/>
            <a:r>
              <a:rPr lang="en-GB" sz="4800" cap="none" dirty="0">
                <a:solidFill>
                  <a:schemeClr val="bg1"/>
                </a:solidFill>
                <a:latin typeface="Sassoon Infant Std" panose="020B0503020103030203" pitchFamily="34" charset="0"/>
              </a:rPr>
              <a:t>What are the SATs? </a:t>
            </a:r>
          </a:p>
        </p:txBody>
      </p:sp>
      <p:sp>
        <p:nvSpPr>
          <p:cNvPr id="3" name="Content Placeholder 2">
            <a:extLst>
              <a:ext uri="{FF2B5EF4-FFF2-40B4-BE49-F238E27FC236}">
                <a16:creationId xmlns:a16="http://schemas.microsoft.com/office/drawing/2014/main" id="{1B19F7A4-E8D2-4081-8C45-FCEC96540162}"/>
              </a:ext>
            </a:extLst>
          </p:cNvPr>
          <p:cNvSpPr>
            <a:spLocks noGrp="1"/>
          </p:cNvSpPr>
          <p:nvPr>
            <p:ph idx="1"/>
          </p:nvPr>
        </p:nvSpPr>
        <p:spPr>
          <a:xfrm>
            <a:off x="684211" y="1574800"/>
            <a:ext cx="11050589" cy="4772212"/>
          </a:xfrm>
        </p:spPr>
        <p:txBody>
          <a:bodyPr>
            <a:normAutofit/>
          </a:bodyPr>
          <a:lstStyle/>
          <a:p>
            <a:pPr marL="457200" lvl="0" indent="-342900" defTabSz="914400">
              <a:lnSpc>
                <a:spcPct val="115000"/>
              </a:lnSpc>
              <a:spcBef>
                <a:spcPts val="0"/>
              </a:spcBef>
              <a:spcAft>
                <a:spcPts val="0"/>
              </a:spcAft>
              <a:buClr>
                <a:srgbClr val="595959"/>
              </a:buClr>
              <a:buSzPts val="1800"/>
              <a:buFont typeface="Nunito"/>
              <a:buChar char="●"/>
            </a:pPr>
            <a:r>
              <a:rPr lang="en-GB" sz="3200" kern="0" dirty="0">
                <a:solidFill>
                  <a:srgbClr val="000000"/>
                </a:solidFill>
                <a:latin typeface="Sassoon Infant Std" panose="020B0503020103030203" pitchFamily="34" charset="0"/>
                <a:sym typeface="Nunito"/>
              </a:rPr>
              <a:t>SATs are the Standardised Assessment Tests that are given to children at the end of Key Stage 2. </a:t>
            </a:r>
          </a:p>
          <a:p>
            <a:pPr marL="457200" lvl="0" indent="-342900" defTabSz="914400">
              <a:lnSpc>
                <a:spcPct val="115000"/>
              </a:lnSpc>
              <a:spcBef>
                <a:spcPts val="0"/>
              </a:spcBef>
              <a:spcAft>
                <a:spcPts val="0"/>
              </a:spcAft>
              <a:buClr>
                <a:srgbClr val="595959"/>
              </a:buClr>
              <a:buSzPts val="1800"/>
              <a:buFont typeface="Nunito"/>
              <a:buChar char="●"/>
            </a:pPr>
            <a:r>
              <a:rPr lang="en-GB" sz="3200" kern="0" dirty="0">
                <a:solidFill>
                  <a:srgbClr val="000000"/>
                </a:solidFill>
                <a:latin typeface="Sassoon Infant Std" panose="020B0503020103030203" pitchFamily="34" charset="0"/>
                <a:sym typeface="Nunito"/>
              </a:rPr>
              <a:t>It is a statutory requirement for year 6 pupils in state primary schools across the country to do the SATs.  </a:t>
            </a:r>
          </a:p>
          <a:p>
            <a:pPr marL="457200" lvl="0" indent="-342900" defTabSz="914400">
              <a:lnSpc>
                <a:spcPct val="115000"/>
              </a:lnSpc>
              <a:spcBef>
                <a:spcPts val="0"/>
              </a:spcBef>
              <a:spcAft>
                <a:spcPts val="0"/>
              </a:spcAft>
              <a:buClr>
                <a:srgbClr val="595959"/>
              </a:buClr>
              <a:buSzPts val="1800"/>
              <a:buFont typeface="Nunito"/>
              <a:buChar char="●"/>
            </a:pPr>
            <a:r>
              <a:rPr lang="en-GB" sz="3200" kern="0" dirty="0">
                <a:solidFill>
                  <a:srgbClr val="000000"/>
                </a:solidFill>
                <a:latin typeface="Sassoon Infant Std" panose="020B0503020103030203" pitchFamily="34" charset="0"/>
                <a:sym typeface="Nunito"/>
              </a:rPr>
              <a:t>The aim of the tests is to establish whether pupils are working at an expected level in English and maths for the end of primary school and the start of secondary school. </a:t>
            </a:r>
          </a:p>
          <a:p>
            <a:pPr marL="457200" lvl="0" indent="-342900" defTabSz="914400">
              <a:lnSpc>
                <a:spcPct val="115000"/>
              </a:lnSpc>
              <a:spcBef>
                <a:spcPts val="0"/>
              </a:spcBef>
              <a:spcAft>
                <a:spcPts val="0"/>
              </a:spcAft>
              <a:buClr>
                <a:srgbClr val="595959"/>
              </a:buClr>
              <a:buSzPts val="1800"/>
              <a:buFont typeface="Nunito"/>
              <a:buChar char="●"/>
            </a:pPr>
            <a:endParaRPr lang="en-GB" sz="3200" kern="0" dirty="0">
              <a:solidFill>
                <a:srgbClr val="000000"/>
              </a:solidFill>
              <a:latin typeface="Sassoon Infant Std" panose="020B0503020103030203" pitchFamily="34" charset="0"/>
              <a:sym typeface="Nunito"/>
            </a:endParaRPr>
          </a:p>
        </p:txBody>
      </p:sp>
    </p:spTree>
    <p:extLst>
      <p:ext uri="{BB962C8B-B14F-4D97-AF65-F5344CB8AC3E}">
        <p14:creationId xmlns:p14="http://schemas.microsoft.com/office/powerpoint/2010/main" val="13583078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35861B3-BF9F-432C-8B4E-54835C910E9F}"/>
              </a:ext>
            </a:extLst>
          </p:cNvPr>
          <p:cNvSpPr>
            <a:spLocks noGrp="1"/>
          </p:cNvSpPr>
          <p:nvPr>
            <p:ph type="title"/>
          </p:nvPr>
        </p:nvSpPr>
        <p:spPr/>
        <p:txBody>
          <a:bodyPr/>
          <a:lstStyle/>
          <a:p>
            <a:endParaRPr lang="en-GB"/>
          </a:p>
        </p:txBody>
      </p:sp>
      <p:sp>
        <p:nvSpPr>
          <p:cNvPr id="8" name="Content Placeholder 7">
            <a:extLst>
              <a:ext uri="{FF2B5EF4-FFF2-40B4-BE49-F238E27FC236}">
                <a16:creationId xmlns:a16="http://schemas.microsoft.com/office/drawing/2014/main" id="{6729413F-EBC0-4D29-9DDE-EB607C9134CE}"/>
              </a:ext>
            </a:extLst>
          </p:cNvPr>
          <p:cNvSpPr>
            <a:spLocks noGrp="1"/>
          </p:cNvSpPr>
          <p:nvPr>
            <p:ph idx="1"/>
          </p:nvPr>
        </p:nvSpPr>
        <p:spPr/>
        <p:txBody>
          <a:bodyPr/>
          <a:lstStyle/>
          <a:p>
            <a:endParaRPr lang="en-GB"/>
          </a:p>
        </p:txBody>
      </p:sp>
      <p:pic>
        <p:nvPicPr>
          <p:cNvPr id="10" name="Picture 9">
            <a:extLst>
              <a:ext uri="{FF2B5EF4-FFF2-40B4-BE49-F238E27FC236}">
                <a16:creationId xmlns:a16="http://schemas.microsoft.com/office/drawing/2014/main" id="{BDE3F1F6-9977-43C6-A6DB-BBE5B6B03FCE}"/>
              </a:ext>
            </a:extLst>
          </p:cNvPr>
          <p:cNvPicPr>
            <a:picLocks noChangeAspect="1"/>
          </p:cNvPicPr>
          <p:nvPr/>
        </p:nvPicPr>
        <p:blipFill>
          <a:blip r:embed="rId2"/>
          <a:stretch>
            <a:fillRect/>
          </a:stretch>
        </p:blipFill>
        <p:spPr>
          <a:xfrm>
            <a:off x="795830" y="849406"/>
            <a:ext cx="10600339" cy="5159187"/>
          </a:xfrm>
          <a:prstGeom prst="rect">
            <a:avLst/>
          </a:prstGeom>
        </p:spPr>
      </p:pic>
    </p:spTree>
    <p:extLst>
      <p:ext uri="{BB962C8B-B14F-4D97-AF65-F5344CB8AC3E}">
        <p14:creationId xmlns:p14="http://schemas.microsoft.com/office/powerpoint/2010/main" val="2982710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355599"/>
            <a:ext cx="8534400" cy="1507067"/>
          </a:xfrm>
        </p:spPr>
        <p:txBody>
          <a:bodyPr>
            <a:normAutofit/>
          </a:bodyPr>
          <a:lstStyle/>
          <a:p>
            <a:pPr algn="ctr"/>
            <a:r>
              <a:rPr lang="en-GB" sz="4800" cap="none" dirty="0">
                <a:solidFill>
                  <a:schemeClr val="bg1"/>
                </a:solidFill>
                <a:latin typeface="Sassoon Infant Std" panose="020B0503020103030203" pitchFamily="34" charset="0"/>
              </a:rPr>
              <a:t>When are the SATs? </a:t>
            </a:r>
          </a:p>
        </p:txBody>
      </p:sp>
      <p:sp>
        <p:nvSpPr>
          <p:cNvPr id="3" name="Content Placeholder 2">
            <a:extLst>
              <a:ext uri="{FF2B5EF4-FFF2-40B4-BE49-F238E27FC236}">
                <a16:creationId xmlns:a16="http://schemas.microsoft.com/office/drawing/2014/main" id="{1B19F7A4-E8D2-4081-8C45-FCEC96540162}"/>
              </a:ext>
            </a:extLst>
          </p:cNvPr>
          <p:cNvSpPr>
            <a:spLocks noGrp="1"/>
          </p:cNvSpPr>
          <p:nvPr>
            <p:ph idx="1"/>
          </p:nvPr>
        </p:nvSpPr>
        <p:spPr>
          <a:xfrm>
            <a:off x="684211" y="1574800"/>
            <a:ext cx="11050589" cy="4772212"/>
          </a:xfrm>
        </p:spPr>
        <p:txBody>
          <a:bodyPr>
            <a:normAutofit/>
          </a:bodyPr>
          <a:lstStyle/>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The SATs take place over four days, starting on </a:t>
            </a:r>
            <a:r>
              <a:rPr lang="en-GB" sz="2800" kern="0" dirty="0">
                <a:solidFill>
                  <a:srgbClr val="283593"/>
                </a:solidFill>
                <a:latin typeface="Sassoon Infant Std" panose="020B0503020103030203" pitchFamily="34" charset="0"/>
                <a:sym typeface="Nunito"/>
              </a:rPr>
              <a:t>Monday 12</a:t>
            </a:r>
            <a:r>
              <a:rPr lang="en-GB" sz="2800" kern="0" baseline="30000" dirty="0">
                <a:solidFill>
                  <a:srgbClr val="283593"/>
                </a:solidFill>
                <a:latin typeface="Sassoon Infant Std" panose="020B0503020103030203" pitchFamily="34" charset="0"/>
                <a:sym typeface="Nunito"/>
              </a:rPr>
              <a:t>th</a:t>
            </a:r>
            <a:r>
              <a:rPr lang="en-GB" sz="2800" kern="0" dirty="0">
                <a:solidFill>
                  <a:srgbClr val="283593"/>
                </a:solidFill>
                <a:latin typeface="Sassoon Infant Std" panose="020B0503020103030203" pitchFamily="34" charset="0"/>
                <a:sym typeface="Nunito"/>
              </a:rPr>
              <a:t> May </a:t>
            </a:r>
            <a:r>
              <a:rPr lang="en-GB" sz="2800" kern="0" dirty="0">
                <a:solidFill>
                  <a:srgbClr val="000000"/>
                </a:solidFill>
                <a:latin typeface="Sassoon Infant Std" panose="020B0503020103030203" pitchFamily="34" charset="0"/>
                <a:sym typeface="Nunito"/>
              </a:rPr>
              <a:t>ending on </a:t>
            </a:r>
            <a:r>
              <a:rPr lang="en-GB" sz="2800" kern="0" dirty="0">
                <a:solidFill>
                  <a:srgbClr val="283593"/>
                </a:solidFill>
                <a:latin typeface="Sassoon Infant Std" panose="020B0503020103030203" pitchFamily="34" charset="0"/>
                <a:sym typeface="Nunito"/>
              </a:rPr>
              <a:t>Thursday 15</a:t>
            </a:r>
            <a:r>
              <a:rPr lang="en-GB" sz="2800" kern="0" baseline="30000" dirty="0">
                <a:solidFill>
                  <a:srgbClr val="283593"/>
                </a:solidFill>
                <a:latin typeface="Sassoon Infant Std" panose="020B0503020103030203" pitchFamily="34" charset="0"/>
                <a:sym typeface="Nunito"/>
              </a:rPr>
              <a:t>th</a:t>
            </a:r>
            <a:r>
              <a:rPr lang="en-GB" sz="2800" kern="0" dirty="0">
                <a:solidFill>
                  <a:srgbClr val="283593"/>
                </a:solidFill>
                <a:latin typeface="Sassoon Infant Std" panose="020B0503020103030203" pitchFamily="34" charset="0"/>
                <a:sym typeface="Nunito"/>
              </a:rPr>
              <a:t> May.</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The SATs papers consist of:</a:t>
            </a:r>
          </a:p>
          <a:p>
            <a:pPr marL="914400" lvl="1" indent="-317500" defTabSz="914400">
              <a:spcBef>
                <a:spcPts val="0"/>
              </a:spcBef>
              <a:spcAft>
                <a:spcPts val="0"/>
              </a:spcAft>
              <a:buClr>
                <a:srgbClr val="595959"/>
              </a:buClr>
              <a:buSzPts val="1400"/>
              <a:buFont typeface="Nunito"/>
              <a:buChar char="○"/>
            </a:pPr>
            <a:r>
              <a:rPr lang="en-GB" sz="2400" kern="0" dirty="0">
                <a:solidFill>
                  <a:srgbClr val="283593"/>
                </a:solidFill>
                <a:latin typeface="Sassoon Infant Std" panose="020B0503020103030203" pitchFamily="34" charset="0"/>
                <a:sym typeface="Nunito"/>
              </a:rPr>
              <a:t>Grammar, punctuation and spelling (paper 1: GPS) – Monday 12</a:t>
            </a:r>
            <a:r>
              <a:rPr lang="en-GB" sz="2400" kern="0" baseline="30000" dirty="0">
                <a:solidFill>
                  <a:srgbClr val="283593"/>
                </a:solidFill>
                <a:latin typeface="Sassoon Infant Std" panose="020B0503020103030203" pitchFamily="34" charset="0"/>
                <a:sym typeface="Nunito"/>
              </a:rPr>
              <a:t>th</a:t>
            </a:r>
            <a:r>
              <a:rPr lang="en-GB" sz="2400" kern="0" dirty="0">
                <a:solidFill>
                  <a:srgbClr val="283593"/>
                </a:solidFill>
                <a:latin typeface="Sassoon Infant Std" panose="020B0503020103030203" pitchFamily="34" charset="0"/>
                <a:sym typeface="Nunito"/>
              </a:rPr>
              <a:t> May</a:t>
            </a:r>
          </a:p>
          <a:p>
            <a:pPr marL="914400" lvl="1" indent="-317500" defTabSz="914400">
              <a:spcBef>
                <a:spcPts val="0"/>
              </a:spcBef>
              <a:spcAft>
                <a:spcPts val="0"/>
              </a:spcAft>
              <a:buClr>
                <a:srgbClr val="595959"/>
              </a:buClr>
              <a:buSzPts val="1400"/>
              <a:buFont typeface="Nunito"/>
              <a:buChar char="○"/>
            </a:pPr>
            <a:r>
              <a:rPr lang="en-GB" sz="2400" kern="0" dirty="0">
                <a:solidFill>
                  <a:srgbClr val="283593"/>
                </a:solidFill>
                <a:latin typeface="Sassoon Infant Std" panose="020B0503020103030203" pitchFamily="34" charset="0"/>
                <a:sym typeface="Nunito"/>
              </a:rPr>
              <a:t>Grammar, punctuation and spelling (paper 2: Spelling) – Monday 12</a:t>
            </a:r>
            <a:r>
              <a:rPr lang="en-GB" sz="2400" kern="0" baseline="30000" dirty="0">
                <a:solidFill>
                  <a:srgbClr val="283593"/>
                </a:solidFill>
                <a:latin typeface="Sassoon Infant Std" panose="020B0503020103030203" pitchFamily="34" charset="0"/>
                <a:sym typeface="Nunito"/>
              </a:rPr>
              <a:t>th</a:t>
            </a:r>
            <a:r>
              <a:rPr lang="en-GB" sz="2400" kern="0" dirty="0">
                <a:solidFill>
                  <a:srgbClr val="283593"/>
                </a:solidFill>
                <a:latin typeface="Sassoon Infant Std" panose="020B0503020103030203" pitchFamily="34" charset="0"/>
                <a:sym typeface="Nunito"/>
              </a:rPr>
              <a:t> May</a:t>
            </a:r>
          </a:p>
          <a:p>
            <a:pPr marL="914400" lvl="1" indent="-317500" defTabSz="914400">
              <a:spcBef>
                <a:spcPts val="0"/>
              </a:spcBef>
              <a:spcAft>
                <a:spcPts val="0"/>
              </a:spcAft>
              <a:buClr>
                <a:srgbClr val="595959"/>
              </a:buClr>
              <a:buSzPts val="1400"/>
              <a:buFont typeface="Nunito"/>
              <a:buChar char="○"/>
            </a:pPr>
            <a:r>
              <a:rPr lang="en-GB" sz="2400" kern="0" dirty="0">
                <a:solidFill>
                  <a:srgbClr val="283593"/>
                </a:solidFill>
                <a:latin typeface="Sassoon Infant Std" panose="020B0503020103030203" pitchFamily="34" charset="0"/>
                <a:sym typeface="Nunito"/>
              </a:rPr>
              <a:t>Reading – Tuesday 13</a:t>
            </a:r>
            <a:r>
              <a:rPr lang="en-GB" sz="2400" kern="0" baseline="30000" dirty="0">
                <a:solidFill>
                  <a:srgbClr val="283593"/>
                </a:solidFill>
                <a:latin typeface="Sassoon Infant Std" panose="020B0503020103030203" pitchFamily="34" charset="0"/>
                <a:sym typeface="Nunito"/>
              </a:rPr>
              <a:t>th</a:t>
            </a:r>
            <a:r>
              <a:rPr lang="en-GB" sz="2400" kern="0" dirty="0">
                <a:solidFill>
                  <a:srgbClr val="283593"/>
                </a:solidFill>
                <a:latin typeface="Sassoon Infant Std" panose="020B0503020103030203" pitchFamily="34" charset="0"/>
                <a:sym typeface="Nunito"/>
              </a:rPr>
              <a:t> May</a:t>
            </a:r>
          </a:p>
          <a:p>
            <a:pPr marL="914400" lvl="1" indent="-317500" defTabSz="914400">
              <a:spcBef>
                <a:spcPts val="0"/>
              </a:spcBef>
              <a:spcAft>
                <a:spcPts val="0"/>
              </a:spcAft>
              <a:buClr>
                <a:srgbClr val="595959"/>
              </a:buClr>
              <a:buSzPts val="1400"/>
              <a:buFont typeface="Nunito"/>
              <a:buChar char="○"/>
            </a:pPr>
            <a:r>
              <a:rPr lang="en-GB" sz="2400" kern="0" dirty="0">
                <a:solidFill>
                  <a:srgbClr val="283593"/>
                </a:solidFill>
                <a:latin typeface="Sassoon Infant Std" panose="020B0503020103030203" pitchFamily="34" charset="0"/>
                <a:sym typeface="Nunito"/>
              </a:rPr>
              <a:t>Maths (paper 1: Arithmetic) – Wednesday 14</a:t>
            </a:r>
            <a:r>
              <a:rPr lang="en-GB" sz="2400" kern="0" baseline="30000" dirty="0">
                <a:solidFill>
                  <a:srgbClr val="283593"/>
                </a:solidFill>
                <a:latin typeface="Sassoon Infant Std" panose="020B0503020103030203" pitchFamily="34" charset="0"/>
                <a:sym typeface="Nunito"/>
              </a:rPr>
              <a:t>th</a:t>
            </a:r>
            <a:r>
              <a:rPr lang="en-GB" sz="2400" kern="0" dirty="0">
                <a:solidFill>
                  <a:srgbClr val="283593"/>
                </a:solidFill>
                <a:latin typeface="Sassoon Infant Std" panose="020B0503020103030203" pitchFamily="34" charset="0"/>
                <a:sym typeface="Nunito"/>
              </a:rPr>
              <a:t> May </a:t>
            </a:r>
          </a:p>
          <a:p>
            <a:pPr marL="914400" lvl="1" indent="-317500" defTabSz="914400">
              <a:spcBef>
                <a:spcPts val="0"/>
              </a:spcBef>
              <a:spcAft>
                <a:spcPts val="0"/>
              </a:spcAft>
              <a:buClr>
                <a:srgbClr val="595959"/>
              </a:buClr>
              <a:buSzPts val="1400"/>
              <a:buFont typeface="Nunito"/>
              <a:buChar char="○"/>
            </a:pPr>
            <a:r>
              <a:rPr lang="en-GB" sz="2400" kern="0" dirty="0">
                <a:solidFill>
                  <a:srgbClr val="283593"/>
                </a:solidFill>
                <a:latin typeface="Sassoon Infant Std" panose="020B0503020103030203" pitchFamily="34" charset="0"/>
                <a:sym typeface="Nunito"/>
              </a:rPr>
              <a:t>Maths (paper 2: Reasoning) – Wednesday 14</a:t>
            </a:r>
            <a:r>
              <a:rPr lang="en-GB" sz="2400" kern="0" baseline="30000" dirty="0">
                <a:solidFill>
                  <a:srgbClr val="283593"/>
                </a:solidFill>
                <a:latin typeface="Sassoon Infant Std" panose="020B0503020103030203" pitchFamily="34" charset="0"/>
                <a:sym typeface="Nunito"/>
              </a:rPr>
              <a:t>th</a:t>
            </a:r>
            <a:r>
              <a:rPr lang="en-GB" sz="2400" kern="0" dirty="0">
                <a:solidFill>
                  <a:srgbClr val="283593"/>
                </a:solidFill>
                <a:latin typeface="Sassoon Infant Std" panose="020B0503020103030203" pitchFamily="34" charset="0"/>
                <a:sym typeface="Nunito"/>
              </a:rPr>
              <a:t> May </a:t>
            </a:r>
          </a:p>
          <a:p>
            <a:pPr marL="914400" lvl="1" indent="-317500" defTabSz="914400">
              <a:spcBef>
                <a:spcPts val="0"/>
              </a:spcBef>
              <a:spcAft>
                <a:spcPts val="0"/>
              </a:spcAft>
              <a:buClr>
                <a:srgbClr val="595959"/>
              </a:buClr>
              <a:buSzPts val="1400"/>
              <a:buFont typeface="Nunito"/>
              <a:buChar char="○"/>
            </a:pPr>
            <a:r>
              <a:rPr lang="en-GB" sz="2400" kern="0" dirty="0">
                <a:solidFill>
                  <a:srgbClr val="283593"/>
                </a:solidFill>
                <a:latin typeface="Sassoon Infant Std" panose="020B0503020103030203" pitchFamily="34" charset="0"/>
                <a:sym typeface="Nunito"/>
              </a:rPr>
              <a:t>Maths (paper 3: Reasoning) – Thursday 15</a:t>
            </a:r>
            <a:r>
              <a:rPr lang="en-GB" sz="2400" kern="0" baseline="30000" dirty="0">
                <a:solidFill>
                  <a:srgbClr val="283593"/>
                </a:solidFill>
                <a:latin typeface="Sassoon Infant Std" panose="020B0503020103030203" pitchFamily="34" charset="0"/>
                <a:sym typeface="Nunito"/>
              </a:rPr>
              <a:t>th</a:t>
            </a:r>
            <a:r>
              <a:rPr lang="en-GB" sz="2400" kern="0" dirty="0">
                <a:solidFill>
                  <a:srgbClr val="283593"/>
                </a:solidFill>
                <a:latin typeface="Sassoon Infant Std" panose="020B0503020103030203" pitchFamily="34" charset="0"/>
                <a:sym typeface="Nunito"/>
              </a:rPr>
              <a:t> May</a:t>
            </a:r>
          </a:p>
          <a:p>
            <a:pPr marL="457200" lvl="0" indent="-342900" defTabSz="914400">
              <a:lnSpc>
                <a:spcPct val="115000"/>
              </a:lnSpc>
              <a:spcBef>
                <a:spcPts val="0"/>
              </a:spcBef>
              <a:spcAft>
                <a:spcPts val="0"/>
              </a:spcAft>
              <a:buClr>
                <a:srgbClr val="595959"/>
              </a:buClr>
              <a:buSzPts val="1800"/>
              <a:buFont typeface="Nunito"/>
              <a:buChar char="●"/>
              <a:defRPr/>
            </a:pPr>
            <a:r>
              <a:rPr lang="en-GB" sz="2800" kern="0" dirty="0">
                <a:solidFill>
                  <a:srgbClr val="000000"/>
                </a:solidFill>
                <a:latin typeface="Sassoon Infant Std" panose="020B0503020103030203" pitchFamily="34" charset="0"/>
                <a:sym typeface="Nunito"/>
              </a:rPr>
              <a:t>Writing is assessed using evidence collected throughout Year 6. There is no Year 6 SATs writing test. </a:t>
            </a:r>
          </a:p>
        </p:txBody>
      </p:sp>
      <p:pic>
        <p:nvPicPr>
          <p:cNvPr id="4" name="Picture 3">
            <a:extLst>
              <a:ext uri="{FF2B5EF4-FFF2-40B4-BE49-F238E27FC236}">
                <a16:creationId xmlns:a16="http://schemas.microsoft.com/office/drawing/2014/main" id="{23A09C72-1202-49DC-B39F-934BBA24F48B}"/>
              </a:ext>
            </a:extLst>
          </p:cNvPr>
          <p:cNvPicPr>
            <a:picLocks noChangeAspect="1"/>
          </p:cNvPicPr>
          <p:nvPr/>
        </p:nvPicPr>
        <p:blipFill>
          <a:blip r:embed="rId2"/>
          <a:stretch>
            <a:fillRect/>
          </a:stretch>
        </p:blipFill>
        <p:spPr>
          <a:xfrm rot="20447636">
            <a:off x="9117431" y="292624"/>
            <a:ext cx="1964622" cy="1096791"/>
          </a:xfrm>
          <a:prstGeom prst="rect">
            <a:avLst/>
          </a:prstGeom>
        </p:spPr>
      </p:pic>
    </p:spTree>
    <p:extLst>
      <p:ext uri="{BB962C8B-B14F-4D97-AF65-F5344CB8AC3E}">
        <p14:creationId xmlns:p14="http://schemas.microsoft.com/office/powerpoint/2010/main" val="2900385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3B2737E-656F-4438-894C-DAE6A9B45619}"/>
              </a:ext>
            </a:extLst>
          </p:cNvPr>
          <p:cNvSpPr>
            <a:spLocks noGrp="1"/>
          </p:cNvSpPr>
          <p:nvPr>
            <p:ph type="title"/>
          </p:nvPr>
        </p:nvSpPr>
        <p:spPr/>
        <p:txBody>
          <a:bodyPr/>
          <a:lstStyle/>
          <a:p>
            <a:endParaRPr lang="en-GB"/>
          </a:p>
        </p:txBody>
      </p:sp>
      <p:sp>
        <p:nvSpPr>
          <p:cNvPr id="7" name="Content Placeholder 6">
            <a:extLst>
              <a:ext uri="{FF2B5EF4-FFF2-40B4-BE49-F238E27FC236}">
                <a16:creationId xmlns:a16="http://schemas.microsoft.com/office/drawing/2014/main" id="{D5B5DCBB-3BD2-4B16-ABB5-143DE76037E7}"/>
              </a:ext>
            </a:extLst>
          </p:cNvPr>
          <p:cNvSpPr>
            <a:spLocks noGrp="1"/>
          </p:cNvSpPr>
          <p:nvPr>
            <p:ph idx="1"/>
          </p:nvPr>
        </p:nvSpPr>
        <p:spPr/>
        <p:txBody>
          <a:bodyPr/>
          <a:lstStyle/>
          <a:p>
            <a:endParaRPr lang="en-GB"/>
          </a:p>
        </p:txBody>
      </p:sp>
      <p:pic>
        <p:nvPicPr>
          <p:cNvPr id="9" name="Picture 8">
            <a:extLst>
              <a:ext uri="{FF2B5EF4-FFF2-40B4-BE49-F238E27FC236}">
                <a16:creationId xmlns:a16="http://schemas.microsoft.com/office/drawing/2014/main" id="{6BA305F8-10C8-4732-8BFC-6C1283354521}"/>
              </a:ext>
            </a:extLst>
          </p:cNvPr>
          <p:cNvPicPr>
            <a:picLocks noChangeAspect="1"/>
          </p:cNvPicPr>
          <p:nvPr/>
        </p:nvPicPr>
        <p:blipFill>
          <a:blip r:embed="rId2"/>
          <a:stretch>
            <a:fillRect/>
          </a:stretch>
        </p:blipFill>
        <p:spPr>
          <a:xfrm>
            <a:off x="952054" y="567442"/>
            <a:ext cx="10287892" cy="5723116"/>
          </a:xfrm>
          <a:prstGeom prst="rect">
            <a:avLst/>
          </a:prstGeom>
        </p:spPr>
      </p:pic>
    </p:spTree>
    <p:extLst>
      <p:ext uri="{BB962C8B-B14F-4D97-AF65-F5344CB8AC3E}">
        <p14:creationId xmlns:p14="http://schemas.microsoft.com/office/powerpoint/2010/main" val="39735815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991498" y="0"/>
            <a:ext cx="8534400" cy="1507067"/>
          </a:xfrm>
        </p:spPr>
        <p:txBody>
          <a:bodyPr>
            <a:noAutofit/>
          </a:bodyPr>
          <a:lstStyle/>
          <a:p>
            <a:pPr algn="ctr"/>
            <a:r>
              <a:rPr lang="en-GB" kern="0" cap="none" dirty="0">
                <a:ln>
                  <a:noFill/>
                </a:ln>
                <a:solidFill>
                  <a:srgbClr val="000000"/>
                </a:solidFill>
                <a:latin typeface="Sassoon Infant Std" panose="020B0503020103030203" pitchFamily="34" charset="0"/>
                <a:sym typeface="Nunito Sans SemiBold"/>
              </a:rPr>
              <a:t>How the SATs are completed?</a:t>
            </a:r>
            <a:endParaRPr lang="en-GB" dirty="0">
              <a:latin typeface="Sassoon Infant Std" panose="020B0503020103030203" pitchFamily="34" charset="0"/>
            </a:endParaRPr>
          </a:p>
        </p:txBody>
      </p:sp>
      <p:sp>
        <p:nvSpPr>
          <p:cNvPr id="3" name="Content Placeholder 2">
            <a:extLst>
              <a:ext uri="{FF2B5EF4-FFF2-40B4-BE49-F238E27FC236}">
                <a16:creationId xmlns:a16="http://schemas.microsoft.com/office/drawing/2014/main" id="{1B19F7A4-E8D2-4081-8C45-FCEC96540162}"/>
              </a:ext>
            </a:extLst>
          </p:cNvPr>
          <p:cNvSpPr>
            <a:spLocks noGrp="1"/>
          </p:cNvSpPr>
          <p:nvPr>
            <p:ph idx="1"/>
          </p:nvPr>
        </p:nvSpPr>
        <p:spPr>
          <a:xfrm>
            <a:off x="737775" y="1507067"/>
            <a:ext cx="11041847" cy="5147367"/>
          </a:xfrm>
        </p:spPr>
        <p:txBody>
          <a:bodyPr>
            <a:normAutofit/>
          </a:bodyPr>
          <a:lstStyle/>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The tests take place during normal school hours, under exam conditions. </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Children are not allowed to talk to each other from the moment the assessments are handed out until they are collected at the end of the test. </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Children have been organised into different rooms based on access arrangements and where we feel they will feel most comfortable. We will be using four classrooms and the hall. </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We have completed a mock week so that the children could become familiar with this arrangement. </a:t>
            </a:r>
          </a:p>
        </p:txBody>
      </p:sp>
    </p:spTree>
    <p:extLst>
      <p:ext uri="{BB962C8B-B14F-4D97-AF65-F5344CB8AC3E}">
        <p14:creationId xmlns:p14="http://schemas.microsoft.com/office/powerpoint/2010/main" val="39110940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991498" y="0"/>
            <a:ext cx="8534400" cy="1507067"/>
          </a:xfrm>
        </p:spPr>
        <p:txBody>
          <a:bodyPr>
            <a:noAutofit/>
          </a:bodyPr>
          <a:lstStyle/>
          <a:p>
            <a:pPr algn="ctr"/>
            <a:r>
              <a:rPr lang="en-GB" kern="0" cap="none" dirty="0">
                <a:ln>
                  <a:noFill/>
                </a:ln>
                <a:solidFill>
                  <a:srgbClr val="000000"/>
                </a:solidFill>
                <a:latin typeface="Sassoon Infant Std" panose="020B0503020103030203" pitchFamily="34" charset="0"/>
                <a:sym typeface="Nunito Sans SemiBold"/>
              </a:rPr>
              <a:t>How the SATs are completed?</a:t>
            </a:r>
            <a:endParaRPr lang="en-GB" dirty="0">
              <a:latin typeface="Sassoon Infant Std" panose="020B0503020103030203" pitchFamily="34" charset="0"/>
            </a:endParaRPr>
          </a:p>
        </p:txBody>
      </p:sp>
      <p:sp>
        <p:nvSpPr>
          <p:cNvPr id="3" name="Content Placeholder 2">
            <a:extLst>
              <a:ext uri="{FF2B5EF4-FFF2-40B4-BE49-F238E27FC236}">
                <a16:creationId xmlns:a16="http://schemas.microsoft.com/office/drawing/2014/main" id="{1B19F7A4-E8D2-4081-8C45-FCEC96540162}"/>
              </a:ext>
            </a:extLst>
          </p:cNvPr>
          <p:cNvSpPr>
            <a:spLocks noGrp="1"/>
          </p:cNvSpPr>
          <p:nvPr>
            <p:ph idx="1"/>
          </p:nvPr>
        </p:nvSpPr>
        <p:spPr>
          <a:xfrm>
            <a:off x="737775" y="1507067"/>
            <a:ext cx="11041847" cy="5147367"/>
          </a:xfrm>
        </p:spPr>
        <p:txBody>
          <a:bodyPr>
            <a:normAutofit fontScale="92500"/>
          </a:bodyPr>
          <a:lstStyle/>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Each test lasts no longer than 60 minutes: </a:t>
            </a:r>
          </a:p>
          <a:p>
            <a:pPr marL="914400" lvl="1" indent="-317500" defTabSz="914400">
              <a:spcBef>
                <a:spcPts val="0"/>
              </a:spcBef>
              <a:spcAft>
                <a:spcPts val="0"/>
              </a:spcAft>
              <a:buClr>
                <a:srgbClr val="595959"/>
              </a:buClr>
              <a:buSzPts val="1400"/>
              <a:buFont typeface="Nunito"/>
              <a:buChar char="○"/>
            </a:pPr>
            <a:r>
              <a:rPr lang="en-GB" sz="2800" kern="0" dirty="0">
                <a:solidFill>
                  <a:srgbClr val="283593"/>
                </a:solidFill>
                <a:latin typeface="Sassoon Infant Std" panose="020B0503020103030203" pitchFamily="34" charset="0"/>
                <a:sym typeface="Nunito"/>
              </a:rPr>
              <a:t>Spelling, punctuation and grammar (paper 1: Grammar/ Punctuation) – 45 minutes</a:t>
            </a:r>
          </a:p>
          <a:p>
            <a:pPr marL="914400" lvl="1" indent="-317500" defTabSz="914400">
              <a:spcBef>
                <a:spcPts val="0"/>
              </a:spcBef>
              <a:spcAft>
                <a:spcPts val="0"/>
              </a:spcAft>
              <a:buClr>
                <a:srgbClr val="595959"/>
              </a:buClr>
              <a:buSzPts val="1400"/>
              <a:buFont typeface="Nunito"/>
              <a:buChar char="○"/>
            </a:pPr>
            <a:r>
              <a:rPr lang="en-GB" sz="2800" kern="0" dirty="0">
                <a:solidFill>
                  <a:srgbClr val="283593"/>
                </a:solidFill>
                <a:latin typeface="Sassoon Infant Std" panose="020B0503020103030203" pitchFamily="34" charset="0"/>
                <a:sym typeface="Nunito"/>
              </a:rPr>
              <a:t>Spelling, punctuation and grammar (paper 2: Spelling) – 15 minutes</a:t>
            </a:r>
          </a:p>
          <a:p>
            <a:pPr marL="914400" lvl="1" indent="-317500" defTabSz="914400">
              <a:spcBef>
                <a:spcPts val="0"/>
              </a:spcBef>
              <a:spcAft>
                <a:spcPts val="0"/>
              </a:spcAft>
              <a:buClr>
                <a:srgbClr val="595959"/>
              </a:buClr>
              <a:buSzPts val="1400"/>
              <a:buFont typeface="Nunito"/>
              <a:buChar char="○"/>
            </a:pPr>
            <a:r>
              <a:rPr lang="en-GB" sz="2800" kern="0" dirty="0">
                <a:solidFill>
                  <a:srgbClr val="283593"/>
                </a:solidFill>
                <a:latin typeface="Sassoon Infant Std" panose="020B0503020103030203" pitchFamily="34" charset="0"/>
                <a:sym typeface="Nunito"/>
              </a:rPr>
              <a:t>Reading – 60 minutes </a:t>
            </a:r>
          </a:p>
          <a:p>
            <a:pPr marL="914400" lvl="1" indent="-317500" defTabSz="914400">
              <a:spcBef>
                <a:spcPts val="0"/>
              </a:spcBef>
              <a:spcAft>
                <a:spcPts val="0"/>
              </a:spcAft>
              <a:buClr>
                <a:srgbClr val="595959"/>
              </a:buClr>
              <a:buSzPts val="1400"/>
              <a:buFont typeface="Nunito"/>
              <a:buChar char="○"/>
            </a:pPr>
            <a:r>
              <a:rPr lang="en-GB" sz="2800" kern="0" dirty="0">
                <a:solidFill>
                  <a:srgbClr val="283593"/>
                </a:solidFill>
                <a:latin typeface="Sassoon Infant Std" panose="020B0503020103030203" pitchFamily="34" charset="0"/>
                <a:sym typeface="Nunito"/>
              </a:rPr>
              <a:t>Maths (paper 1: Arithmetic) – 30 minutes</a:t>
            </a:r>
          </a:p>
          <a:p>
            <a:pPr marL="914400" lvl="1" indent="-317500" defTabSz="914400">
              <a:spcBef>
                <a:spcPts val="0"/>
              </a:spcBef>
              <a:spcAft>
                <a:spcPts val="0"/>
              </a:spcAft>
              <a:buClr>
                <a:srgbClr val="595959"/>
              </a:buClr>
              <a:buSzPts val="1400"/>
              <a:buFont typeface="Nunito"/>
              <a:buChar char="○"/>
            </a:pPr>
            <a:r>
              <a:rPr lang="en-GB" sz="2800" kern="0" dirty="0">
                <a:solidFill>
                  <a:srgbClr val="283593"/>
                </a:solidFill>
                <a:latin typeface="Sassoon Infant Std" panose="020B0503020103030203" pitchFamily="34" charset="0"/>
                <a:sym typeface="Nunito"/>
              </a:rPr>
              <a:t>Maths (paper 2: Reasoning) – 40 minutes</a:t>
            </a:r>
          </a:p>
          <a:p>
            <a:pPr marL="914400" lvl="1" indent="-317500" defTabSz="914400">
              <a:spcBef>
                <a:spcPts val="0"/>
              </a:spcBef>
              <a:spcAft>
                <a:spcPts val="0"/>
              </a:spcAft>
              <a:buClr>
                <a:srgbClr val="595959"/>
              </a:buClr>
              <a:buSzPts val="1400"/>
              <a:buFont typeface="Nunito"/>
              <a:buChar char="○"/>
            </a:pPr>
            <a:r>
              <a:rPr lang="en-GB" sz="2800" kern="0" dirty="0">
                <a:solidFill>
                  <a:srgbClr val="283593"/>
                </a:solidFill>
                <a:latin typeface="Sassoon Infant Std" panose="020B0503020103030203" pitchFamily="34" charset="0"/>
                <a:sym typeface="Nunito"/>
              </a:rPr>
              <a:t>Maths (paper 3: Reasoning) – 40 minutes</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After the tests are completed, the papers are sent away to be marked </a:t>
            </a:r>
            <a:r>
              <a:rPr lang="en-GB" sz="2800" kern="0" dirty="0">
                <a:solidFill>
                  <a:schemeClr val="bg1"/>
                </a:solidFill>
                <a:latin typeface="Sassoon Infant Std" panose="020B0503020103030203" pitchFamily="34" charset="0"/>
                <a:sym typeface="Nunito"/>
              </a:rPr>
              <a:t>externally</a:t>
            </a:r>
            <a:r>
              <a:rPr lang="en-GB" sz="2800" kern="0" dirty="0">
                <a:solidFill>
                  <a:srgbClr val="000000"/>
                </a:solidFill>
                <a:latin typeface="Sassoon Infant Std" panose="020B0503020103030203" pitchFamily="34" charset="0"/>
                <a:sym typeface="Nunito"/>
              </a:rPr>
              <a:t>. </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The results, which will be reported as a scaled score from 80 – 120, are then sent to the school in July and will be shared in the end of year school reports. </a:t>
            </a:r>
          </a:p>
          <a:p>
            <a:endParaRPr lang="en-GB" sz="2800" dirty="0">
              <a:latin typeface="Sassoon Infant Std" panose="020B0503020103030203" pitchFamily="34" charset="0"/>
            </a:endParaRPr>
          </a:p>
        </p:txBody>
      </p:sp>
    </p:spTree>
    <p:extLst>
      <p:ext uri="{BB962C8B-B14F-4D97-AF65-F5344CB8AC3E}">
        <p14:creationId xmlns:p14="http://schemas.microsoft.com/office/powerpoint/2010/main" val="25499993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84398B6-D88A-466E-A8A1-29CA70B598FD}"/>
              </a:ext>
            </a:extLst>
          </p:cNvPr>
          <p:cNvSpPr>
            <a:spLocks noGrp="1"/>
          </p:cNvSpPr>
          <p:nvPr>
            <p:ph type="title"/>
          </p:nvPr>
        </p:nvSpPr>
        <p:spPr/>
        <p:txBody>
          <a:bodyPr/>
          <a:lstStyle/>
          <a:p>
            <a:endParaRPr lang="en-GB"/>
          </a:p>
        </p:txBody>
      </p:sp>
      <p:sp>
        <p:nvSpPr>
          <p:cNvPr id="7" name="Content Placeholder 6">
            <a:extLst>
              <a:ext uri="{FF2B5EF4-FFF2-40B4-BE49-F238E27FC236}">
                <a16:creationId xmlns:a16="http://schemas.microsoft.com/office/drawing/2014/main" id="{AC6AA764-07E8-4F3E-8C56-A39ECF344840}"/>
              </a:ext>
            </a:extLst>
          </p:cNvPr>
          <p:cNvSpPr>
            <a:spLocks noGrp="1"/>
          </p:cNvSpPr>
          <p:nvPr>
            <p:ph idx="1"/>
          </p:nvPr>
        </p:nvSpPr>
        <p:spPr/>
        <p:txBody>
          <a:bodyPr/>
          <a:lstStyle/>
          <a:p>
            <a:endParaRPr lang="en-GB"/>
          </a:p>
        </p:txBody>
      </p:sp>
      <p:pic>
        <p:nvPicPr>
          <p:cNvPr id="9" name="Picture 8">
            <a:extLst>
              <a:ext uri="{FF2B5EF4-FFF2-40B4-BE49-F238E27FC236}">
                <a16:creationId xmlns:a16="http://schemas.microsoft.com/office/drawing/2014/main" id="{45CFAFA8-658C-4D5B-859C-B4FEFC48329A}"/>
              </a:ext>
            </a:extLst>
          </p:cNvPr>
          <p:cNvPicPr>
            <a:picLocks noChangeAspect="1"/>
          </p:cNvPicPr>
          <p:nvPr/>
        </p:nvPicPr>
        <p:blipFill>
          <a:blip r:embed="rId2"/>
          <a:stretch>
            <a:fillRect/>
          </a:stretch>
        </p:blipFill>
        <p:spPr>
          <a:xfrm>
            <a:off x="830123" y="544580"/>
            <a:ext cx="10531753" cy="5768840"/>
          </a:xfrm>
          <a:prstGeom prst="rect">
            <a:avLst/>
          </a:prstGeom>
        </p:spPr>
      </p:pic>
    </p:spTree>
    <p:extLst>
      <p:ext uri="{BB962C8B-B14F-4D97-AF65-F5344CB8AC3E}">
        <p14:creationId xmlns:p14="http://schemas.microsoft.com/office/powerpoint/2010/main" val="699938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974906" y="0"/>
            <a:ext cx="8534400" cy="1507067"/>
          </a:xfrm>
        </p:spPr>
        <p:txBody>
          <a:bodyPr>
            <a:noAutofit/>
          </a:bodyPr>
          <a:lstStyle/>
          <a:p>
            <a:pPr algn="ctr"/>
            <a:r>
              <a:rPr lang="en-GB" sz="4000" kern="0" cap="none" dirty="0">
                <a:ln>
                  <a:noFill/>
                </a:ln>
                <a:solidFill>
                  <a:srgbClr val="000000"/>
                </a:solidFill>
                <a:latin typeface="Sassoon Infant Std" panose="020B0503020103030203" pitchFamily="34" charset="0"/>
                <a:sym typeface="Nunito Sans SemiBold"/>
              </a:rPr>
              <a:t>Specific arrangements for SATs</a:t>
            </a:r>
            <a:endParaRPr lang="en-GB" sz="6600" dirty="0">
              <a:latin typeface="Sassoon Infant Std" panose="020B0503020103030203" pitchFamily="34" charset="0"/>
            </a:endParaRPr>
          </a:p>
        </p:txBody>
      </p:sp>
      <p:sp>
        <p:nvSpPr>
          <p:cNvPr id="3" name="Content Placeholder 2">
            <a:extLst>
              <a:ext uri="{FF2B5EF4-FFF2-40B4-BE49-F238E27FC236}">
                <a16:creationId xmlns:a16="http://schemas.microsoft.com/office/drawing/2014/main" id="{1B19F7A4-E8D2-4081-8C45-FCEC96540162}"/>
              </a:ext>
            </a:extLst>
          </p:cNvPr>
          <p:cNvSpPr>
            <a:spLocks noGrp="1"/>
          </p:cNvSpPr>
          <p:nvPr>
            <p:ph idx="1"/>
          </p:nvPr>
        </p:nvSpPr>
        <p:spPr>
          <a:xfrm>
            <a:off x="666058" y="1099930"/>
            <a:ext cx="9843247" cy="5147367"/>
          </a:xfrm>
        </p:spPr>
        <p:txBody>
          <a:bodyPr>
            <a:normAutofit fontScale="92500" lnSpcReduction="20000"/>
          </a:bodyPr>
          <a:lstStyle/>
          <a:p>
            <a:pPr marL="114300" lvl="0" indent="0" defTabSz="914400">
              <a:lnSpc>
                <a:spcPct val="115000"/>
              </a:lnSpc>
              <a:spcBef>
                <a:spcPts val="0"/>
              </a:spcBef>
              <a:spcAft>
                <a:spcPts val="0"/>
              </a:spcAft>
              <a:buClr>
                <a:srgbClr val="595959"/>
              </a:buClr>
              <a:buSzPts val="1800"/>
              <a:buNone/>
            </a:pPr>
            <a:r>
              <a:rPr lang="en-GB" sz="2800" kern="0" dirty="0">
                <a:solidFill>
                  <a:srgbClr val="000000"/>
                </a:solidFill>
                <a:latin typeface="Sassoon Infant Std" panose="020B0503020103030203" pitchFamily="34" charset="0"/>
                <a:sym typeface="Nunito"/>
              </a:rPr>
              <a:t>Access arrangements available to pupils include:</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Additional (extra) time;</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An adult to scribe (write) for them;</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An adult to read for them;</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The use of prompters or rest breaks;</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Taking the tests in smaller rooms;</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Transcription after the test;</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Arrangements for children who are ill or injured at the time of the tests. </a:t>
            </a:r>
          </a:p>
          <a:p>
            <a:pPr marL="114300" lvl="0" indent="0" defTabSz="914400">
              <a:lnSpc>
                <a:spcPct val="115000"/>
              </a:lnSpc>
              <a:spcBef>
                <a:spcPts val="0"/>
              </a:spcBef>
              <a:spcAft>
                <a:spcPts val="0"/>
              </a:spcAft>
              <a:buClr>
                <a:srgbClr val="595959"/>
              </a:buClr>
              <a:buSzPts val="1800"/>
              <a:buNone/>
            </a:pPr>
            <a:endParaRPr lang="en-GB" sz="2800" kern="0" dirty="0">
              <a:solidFill>
                <a:srgbClr val="000000"/>
              </a:solidFill>
              <a:latin typeface="Sassoon Infant Std" panose="020B0503020103030203" pitchFamily="34" charset="0"/>
              <a:sym typeface="Nunito"/>
            </a:endParaRPr>
          </a:p>
          <a:p>
            <a:pPr marL="114300" lvl="0" indent="0" defTabSz="914400">
              <a:lnSpc>
                <a:spcPct val="115000"/>
              </a:lnSpc>
              <a:spcBef>
                <a:spcPts val="0"/>
              </a:spcBef>
              <a:spcAft>
                <a:spcPts val="0"/>
              </a:spcAft>
              <a:buClr>
                <a:srgbClr val="595959"/>
              </a:buClr>
              <a:buSzPts val="1800"/>
              <a:buNone/>
            </a:pPr>
            <a:endParaRPr lang="en-GB" sz="2800" kern="0" dirty="0">
              <a:solidFill>
                <a:srgbClr val="000000"/>
              </a:solidFill>
              <a:latin typeface="Sassoon Infant Std" panose="020B0503020103030203" pitchFamily="34" charset="0"/>
              <a:sym typeface="Nunito"/>
            </a:endParaRPr>
          </a:p>
          <a:p>
            <a:pPr marL="114300" lvl="0" indent="0" defTabSz="914400">
              <a:lnSpc>
                <a:spcPct val="115000"/>
              </a:lnSpc>
              <a:spcBef>
                <a:spcPts val="0"/>
              </a:spcBef>
              <a:spcAft>
                <a:spcPts val="0"/>
              </a:spcAft>
              <a:buClr>
                <a:srgbClr val="595959"/>
              </a:buClr>
              <a:buSzPts val="1800"/>
              <a:buNone/>
            </a:pPr>
            <a:r>
              <a:rPr lang="en-GB" sz="2800" i="1" kern="0" dirty="0">
                <a:solidFill>
                  <a:srgbClr val="000000"/>
                </a:solidFill>
                <a:latin typeface="Sassoon Infant Std" panose="020B0503020103030203" pitchFamily="34" charset="0"/>
                <a:ea typeface="Arial"/>
                <a:cs typeface="Arial"/>
                <a:sym typeface="Arial"/>
              </a:rPr>
              <a:t>Pupils with an EHCP are automatically allowed up to 25% additional time (except for the spelling paper, which is not strictly timed). </a:t>
            </a:r>
            <a:endParaRPr lang="en-GB" sz="2800" dirty="0">
              <a:latin typeface="Sassoon Infant Std" panose="020B0503020103030203" pitchFamily="34" charset="0"/>
            </a:endParaRPr>
          </a:p>
        </p:txBody>
      </p:sp>
    </p:spTree>
    <p:extLst>
      <p:ext uri="{BB962C8B-B14F-4D97-AF65-F5344CB8AC3E}">
        <p14:creationId xmlns:p14="http://schemas.microsoft.com/office/powerpoint/2010/main" val="3837720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2191EFF-1DBF-469A-8322-94C4074995D8}"/>
              </a:ext>
            </a:extLst>
          </p:cNvPr>
          <p:cNvSpPr>
            <a:spLocks noGrp="1"/>
          </p:cNvSpPr>
          <p:nvPr>
            <p:ph type="title"/>
          </p:nvPr>
        </p:nvSpPr>
        <p:spPr/>
        <p:txBody>
          <a:bodyPr/>
          <a:lstStyle/>
          <a:p>
            <a:endParaRPr lang="en-GB"/>
          </a:p>
        </p:txBody>
      </p:sp>
      <p:sp>
        <p:nvSpPr>
          <p:cNvPr id="7" name="Content Placeholder 6">
            <a:extLst>
              <a:ext uri="{FF2B5EF4-FFF2-40B4-BE49-F238E27FC236}">
                <a16:creationId xmlns:a16="http://schemas.microsoft.com/office/drawing/2014/main" id="{E0B2AA44-3EE5-43A5-9506-EF28DADF7D47}"/>
              </a:ext>
            </a:extLst>
          </p:cNvPr>
          <p:cNvSpPr>
            <a:spLocks noGrp="1"/>
          </p:cNvSpPr>
          <p:nvPr>
            <p:ph idx="1"/>
          </p:nvPr>
        </p:nvSpPr>
        <p:spPr/>
        <p:txBody>
          <a:bodyPr/>
          <a:lstStyle/>
          <a:p>
            <a:endParaRPr lang="en-GB"/>
          </a:p>
        </p:txBody>
      </p:sp>
      <p:pic>
        <p:nvPicPr>
          <p:cNvPr id="9" name="Picture 8">
            <a:extLst>
              <a:ext uri="{FF2B5EF4-FFF2-40B4-BE49-F238E27FC236}">
                <a16:creationId xmlns:a16="http://schemas.microsoft.com/office/drawing/2014/main" id="{9F8BDA32-A939-4B21-9FDA-B4BB46619DD2}"/>
              </a:ext>
            </a:extLst>
          </p:cNvPr>
          <p:cNvPicPr>
            <a:picLocks noChangeAspect="1"/>
          </p:cNvPicPr>
          <p:nvPr/>
        </p:nvPicPr>
        <p:blipFill>
          <a:blip r:embed="rId2"/>
          <a:stretch>
            <a:fillRect/>
          </a:stretch>
        </p:blipFill>
        <p:spPr>
          <a:xfrm>
            <a:off x="837744" y="544580"/>
            <a:ext cx="10516511" cy="5768840"/>
          </a:xfrm>
          <a:prstGeom prst="rect">
            <a:avLst/>
          </a:prstGeom>
        </p:spPr>
      </p:pic>
    </p:spTree>
    <p:extLst>
      <p:ext uri="{BB962C8B-B14F-4D97-AF65-F5344CB8AC3E}">
        <p14:creationId xmlns:p14="http://schemas.microsoft.com/office/powerpoint/2010/main" val="619337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346396"/>
            <a:ext cx="8534400" cy="1507067"/>
          </a:xfrm>
        </p:spPr>
        <p:txBody>
          <a:bodyPr>
            <a:noAutofit/>
          </a:bodyPr>
          <a:lstStyle/>
          <a:p>
            <a:pPr algn="ctr"/>
            <a:r>
              <a:rPr lang="en-GB" sz="3200" kern="0" cap="none" dirty="0">
                <a:ln>
                  <a:noFill/>
                </a:ln>
                <a:solidFill>
                  <a:srgbClr val="000000"/>
                </a:solidFill>
                <a:latin typeface="Sassoon Infant Std" panose="020B0503020103030203" pitchFamily="34" charset="0"/>
                <a:sym typeface="Nunito Sans SemiBold"/>
              </a:rPr>
              <a:t>Grammar, Punctuation and Spelling: Monday 12</a:t>
            </a:r>
            <a:r>
              <a:rPr lang="en-GB" sz="3200" kern="0" cap="none" baseline="30000" dirty="0">
                <a:ln>
                  <a:noFill/>
                </a:ln>
                <a:solidFill>
                  <a:srgbClr val="000000"/>
                </a:solidFill>
                <a:latin typeface="Sassoon Infant Std" panose="020B0503020103030203" pitchFamily="34" charset="0"/>
                <a:sym typeface="Nunito Sans SemiBold"/>
              </a:rPr>
              <a:t>th</a:t>
            </a:r>
            <a:r>
              <a:rPr lang="en-GB" sz="3200" kern="0" cap="none" dirty="0">
                <a:ln>
                  <a:noFill/>
                </a:ln>
                <a:solidFill>
                  <a:srgbClr val="000000"/>
                </a:solidFill>
                <a:latin typeface="Sassoon Infant Std" panose="020B0503020103030203" pitchFamily="34" charset="0"/>
                <a:sym typeface="Nunito Sans SemiBold"/>
              </a:rPr>
              <a:t> May</a:t>
            </a:r>
            <a:endParaRPr lang="en-GB" sz="9600" dirty="0">
              <a:latin typeface="Sassoon Infant Std" panose="020B0503020103030203" pitchFamily="34" charset="0"/>
            </a:endParaRPr>
          </a:p>
        </p:txBody>
      </p:sp>
      <p:sp>
        <p:nvSpPr>
          <p:cNvPr id="3" name="Content Placeholder 2">
            <a:extLst>
              <a:ext uri="{FF2B5EF4-FFF2-40B4-BE49-F238E27FC236}">
                <a16:creationId xmlns:a16="http://schemas.microsoft.com/office/drawing/2014/main" id="{1B19F7A4-E8D2-4081-8C45-FCEC96540162}"/>
              </a:ext>
            </a:extLst>
          </p:cNvPr>
          <p:cNvSpPr>
            <a:spLocks noGrp="1"/>
          </p:cNvSpPr>
          <p:nvPr>
            <p:ph idx="1"/>
          </p:nvPr>
        </p:nvSpPr>
        <p:spPr>
          <a:xfrm>
            <a:off x="666059" y="1099930"/>
            <a:ext cx="11203212" cy="5147367"/>
          </a:xfrm>
        </p:spPr>
        <p:txBody>
          <a:bodyPr>
            <a:normAutofit/>
          </a:bodyPr>
          <a:lstStyle/>
          <a:p>
            <a:pPr marL="114300" lvl="0" indent="0" defTabSz="914400">
              <a:lnSpc>
                <a:spcPct val="115000"/>
              </a:lnSpc>
              <a:spcBef>
                <a:spcPts val="0"/>
              </a:spcBef>
              <a:spcAft>
                <a:spcPts val="0"/>
              </a:spcAft>
              <a:buClr>
                <a:srgbClr val="595959"/>
              </a:buClr>
              <a:buSzPts val="1800"/>
              <a:buNone/>
            </a:pPr>
            <a:r>
              <a:rPr lang="en-GB" sz="2400" kern="0" dirty="0">
                <a:solidFill>
                  <a:srgbClr val="000000"/>
                </a:solidFill>
                <a:latin typeface="Sassoon Infant Std" panose="020B0503020103030203" pitchFamily="34" charset="0"/>
                <a:sym typeface="Nunito"/>
              </a:rPr>
              <a:t>Grammar, punctuation and spelling consists of two papers.</a:t>
            </a:r>
          </a:p>
          <a:p>
            <a:pPr marL="114300" lvl="0" indent="0" defTabSz="914400">
              <a:lnSpc>
                <a:spcPct val="115000"/>
              </a:lnSpc>
              <a:spcBef>
                <a:spcPts val="0"/>
              </a:spcBef>
              <a:spcAft>
                <a:spcPts val="0"/>
              </a:spcAft>
              <a:buClr>
                <a:srgbClr val="595959"/>
              </a:buClr>
              <a:buSzPts val="1800"/>
              <a:buNone/>
            </a:pPr>
            <a:endParaRPr lang="en-GB" sz="2400" kern="0" dirty="0">
              <a:solidFill>
                <a:srgbClr val="000000"/>
              </a:solidFill>
              <a:latin typeface="Sassoon Infant Std" panose="020B0503020103030203" pitchFamily="34" charset="0"/>
              <a:sym typeface="Nunito"/>
            </a:endParaRPr>
          </a:p>
          <a:p>
            <a:pPr marL="457200" lvl="0" indent="-342900" defTabSz="914400">
              <a:lnSpc>
                <a:spcPct val="115000"/>
              </a:lnSpc>
              <a:spcBef>
                <a:spcPts val="0"/>
              </a:spcBef>
              <a:spcAft>
                <a:spcPts val="0"/>
              </a:spcAft>
              <a:buClr>
                <a:srgbClr val="595959"/>
              </a:buClr>
              <a:buSzPts val="1800"/>
              <a:buFont typeface="Nunito"/>
              <a:buChar char="●"/>
            </a:pPr>
            <a:r>
              <a:rPr lang="en-GB" sz="2400" kern="0" dirty="0">
                <a:solidFill>
                  <a:srgbClr val="000000"/>
                </a:solidFill>
                <a:latin typeface="Sassoon Infant Std" panose="020B0503020103030203" pitchFamily="34" charset="0"/>
                <a:sym typeface="Nunito"/>
              </a:rPr>
              <a:t>Paper 1: questions (45 minutes) 50 marks</a:t>
            </a:r>
          </a:p>
          <a:p>
            <a:pPr marL="114300" lvl="0" indent="0" defTabSz="914400">
              <a:lnSpc>
                <a:spcPct val="115000"/>
              </a:lnSpc>
              <a:spcBef>
                <a:spcPts val="0"/>
              </a:spcBef>
              <a:spcAft>
                <a:spcPts val="0"/>
              </a:spcAft>
              <a:buClr>
                <a:srgbClr val="595959"/>
              </a:buClr>
              <a:buSzPts val="1800"/>
              <a:buNone/>
            </a:pPr>
            <a:r>
              <a:rPr lang="en-GB" sz="2400" kern="0" dirty="0">
                <a:solidFill>
                  <a:srgbClr val="000000"/>
                </a:solidFill>
                <a:latin typeface="Sassoon Infant Std" panose="020B0503020103030203" pitchFamily="34" charset="0"/>
                <a:sym typeface="Nunito"/>
              </a:rPr>
              <a:t>A combined question and answer booklet which assesses pupils’ understanding of the grammar, punctuation and spelling elements of the national curriculum English programmes of study for key stage 2. </a:t>
            </a:r>
          </a:p>
          <a:p>
            <a:pPr marL="457200" lvl="0" indent="-342900" defTabSz="914400">
              <a:lnSpc>
                <a:spcPct val="115000"/>
              </a:lnSpc>
              <a:spcBef>
                <a:spcPts val="0"/>
              </a:spcBef>
              <a:spcAft>
                <a:spcPts val="0"/>
              </a:spcAft>
              <a:buClr>
                <a:srgbClr val="595959"/>
              </a:buClr>
              <a:buSzPts val="1800"/>
              <a:buFont typeface="Nunito"/>
              <a:buChar char="●"/>
            </a:pPr>
            <a:endParaRPr lang="en-GB" sz="2400" kern="0" dirty="0">
              <a:solidFill>
                <a:srgbClr val="000000"/>
              </a:solidFill>
              <a:latin typeface="Sassoon Infant Std" panose="020B0503020103030203" pitchFamily="34" charset="0"/>
              <a:sym typeface="Nunito"/>
            </a:endParaRPr>
          </a:p>
          <a:p>
            <a:pPr marL="457200" lvl="0" indent="-342900" defTabSz="914400">
              <a:lnSpc>
                <a:spcPct val="115000"/>
              </a:lnSpc>
              <a:spcBef>
                <a:spcPts val="0"/>
              </a:spcBef>
              <a:spcAft>
                <a:spcPts val="0"/>
              </a:spcAft>
              <a:buClr>
                <a:srgbClr val="595959"/>
              </a:buClr>
              <a:buSzPts val="1800"/>
              <a:buFont typeface="Nunito"/>
              <a:buChar char="●"/>
            </a:pPr>
            <a:r>
              <a:rPr lang="en-GB" sz="2400" kern="0" dirty="0">
                <a:solidFill>
                  <a:srgbClr val="000000"/>
                </a:solidFill>
                <a:latin typeface="Sassoon Infant Std" panose="020B0503020103030203" pitchFamily="34" charset="0"/>
                <a:sym typeface="Nunito"/>
              </a:rPr>
              <a:t>Paper 2: spelling (15 minutes but not strictly timed) 20 marks</a:t>
            </a:r>
          </a:p>
          <a:p>
            <a:pPr marL="114300" lvl="0" indent="0" defTabSz="914400">
              <a:lnSpc>
                <a:spcPct val="115000"/>
              </a:lnSpc>
              <a:spcBef>
                <a:spcPts val="0"/>
              </a:spcBef>
              <a:spcAft>
                <a:spcPts val="0"/>
              </a:spcAft>
              <a:buClr>
                <a:srgbClr val="595959"/>
              </a:buClr>
              <a:buSzPts val="1800"/>
              <a:buNone/>
            </a:pPr>
            <a:r>
              <a:rPr lang="en-GB" sz="2400" kern="0" dirty="0">
                <a:solidFill>
                  <a:srgbClr val="000000"/>
                </a:solidFill>
                <a:latin typeface="Sassoon Infant Std" panose="020B0503020103030203" pitchFamily="34" charset="0"/>
                <a:sym typeface="Nunito"/>
              </a:rPr>
              <a:t>The paper that pupils receive has 20 sentences, each with a missing word. The teacher reads the sentences one at a time and pupils write in the missing word on their paper. </a:t>
            </a:r>
          </a:p>
        </p:txBody>
      </p:sp>
    </p:spTree>
    <p:extLst>
      <p:ext uri="{BB962C8B-B14F-4D97-AF65-F5344CB8AC3E}">
        <p14:creationId xmlns:p14="http://schemas.microsoft.com/office/powerpoint/2010/main" val="1872680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639555" y="172279"/>
            <a:ext cx="11337292" cy="1507067"/>
          </a:xfrm>
        </p:spPr>
        <p:txBody>
          <a:bodyPr>
            <a:noAutofit/>
          </a:bodyPr>
          <a:lstStyle/>
          <a:p>
            <a:pPr algn="ctr"/>
            <a:r>
              <a:rPr lang="en-GB" cap="none" dirty="0">
                <a:solidFill>
                  <a:schemeClr val="bg1"/>
                </a:solidFill>
                <a:latin typeface="Sassoon Infant Std" panose="020B0503020103030203" pitchFamily="34" charset="0"/>
              </a:rPr>
              <a:t>Grammar, Punctuation and Spelling: Paper 1 (GPS)</a:t>
            </a:r>
          </a:p>
        </p:txBody>
      </p:sp>
      <p:sp>
        <p:nvSpPr>
          <p:cNvPr id="3" name="Content Placeholder 2">
            <a:extLst>
              <a:ext uri="{FF2B5EF4-FFF2-40B4-BE49-F238E27FC236}">
                <a16:creationId xmlns:a16="http://schemas.microsoft.com/office/drawing/2014/main" id="{1B19F7A4-E8D2-4081-8C45-FCEC96540162}"/>
              </a:ext>
            </a:extLst>
          </p:cNvPr>
          <p:cNvSpPr>
            <a:spLocks noGrp="1"/>
          </p:cNvSpPr>
          <p:nvPr>
            <p:ph idx="1"/>
          </p:nvPr>
        </p:nvSpPr>
        <p:spPr>
          <a:xfrm>
            <a:off x="666059" y="1815548"/>
            <a:ext cx="11005988" cy="4431749"/>
          </a:xfrm>
        </p:spPr>
        <p:txBody>
          <a:bodyPr>
            <a:normAutofit lnSpcReduction="10000"/>
          </a:bodyPr>
          <a:lstStyle/>
          <a:p>
            <a:pPr marL="114300" lvl="0" indent="0" defTabSz="914400">
              <a:lnSpc>
                <a:spcPct val="115000"/>
              </a:lnSpc>
              <a:spcBef>
                <a:spcPts val="0"/>
              </a:spcBef>
              <a:spcAft>
                <a:spcPts val="0"/>
              </a:spcAft>
              <a:buClr>
                <a:srgbClr val="595959"/>
              </a:buClr>
              <a:buSzPts val="1800"/>
              <a:buNone/>
            </a:pPr>
            <a:r>
              <a:rPr lang="en-GB" kern="0" dirty="0">
                <a:solidFill>
                  <a:srgbClr val="000000"/>
                </a:solidFill>
                <a:latin typeface="Sassoon Infant Std" panose="020B0503020103030203" pitchFamily="34" charset="0"/>
                <a:sym typeface="Nunito"/>
              </a:rPr>
              <a:t>The children will have been working hard with their class teacher on developing and securing their knowledge of the technical vocabulary needed in this test.</a:t>
            </a:r>
          </a:p>
          <a:p>
            <a:pPr marL="114300" lvl="0" indent="0" defTabSz="914400">
              <a:lnSpc>
                <a:spcPct val="115000"/>
              </a:lnSpc>
              <a:spcBef>
                <a:spcPts val="0"/>
              </a:spcBef>
              <a:spcAft>
                <a:spcPts val="0"/>
              </a:spcAft>
              <a:buClr>
                <a:srgbClr val="595959"/>
              </a:buClr>
              <a:buSzPts val="1800"/>
              <a:buNone/>
            </a:pPr>
            <a:endParaRPr lang="en-GB" kern="0" dirty="0">
              <a:solidFill>
                <a:srgbClr val="000000"/>
              </a:solidFill>
              <a:latin typeface="Sassoon Infant Std" panose="020B0503020103030203" pitchFamily="34" charset="0"/>
              <a:sym typeface="Nunito"/>
            </a:endParaRPr>
          </a:p>
          <a:p>
            <a:pPr marL="114300" lvl="0" indent="0" defTabSz="914400">
              <a:lnSpc>
                <a:spcPct val="115000"/>
              </a:lnSpc>
              <a:spcBef>
                <a:spcPts val="0"/>
              </a:spcBef>
              <a:spcAft>
                <a:spcPts val="0"/>
              </a:spcAft>
              <a:buClr>
                <a:srgbClr val="595959"/>
              </a:buClr>
              <a:buSzPts val="1800"/>
              <a:buNone/>
            </a:pPr>
            <a:r>
              <a:rPr lang="en-GB" kern="0" dirty="0">
                <a:solidFill>
                  <a:srgbClr val="000000"/>
                </a:solidFill>
                <a:latin typeface="Sassoon Infant Std" panose="020B0503020103030203" pitchFamily="34" charset="0"/>
                <a:sym typeface="Nunito"/>
              </a:rPr>
              <a:t>This test focuses on:</a:t>
            </a:r>
          </a:p>
          <a:p>
            <a:pPr marL="457200" lvl="0" indent="-342900" defTabSz="914400">
              <a:lnSpc>
                <a:spcPct val="115000"/>
              </a:lnSpc>
              <a:spcBef>
                <a:spcPts val="0"/>
              </a:spcBef>
              <a:spcAft>
                <a:spcPts val="0"/>
              </a:spcAft>
              <a:buClr>
                <a:srgbClr val="595959"/>
              </a:buClr>
              <a:buSzPts val="1800"/>
              <a:buFont typeface="Nunito"/>
              <a:buChar char="●"/>
            </a:pPr>
            <a:r>
              <a:rPr lang="en-GB" kern="0" dirty="0">
                <a:solidFill>
                  <a:srgbClr val="283593"/>
                </a:solidFill>
                <a:latin typeface="Sassoon Infant Std" panose="020B0503020103030203" pitchFamily="34" charset="0"/>
                <a:sym typeface="Nunito"/>
              </a:rPr>
              <a:t>Grammatical terms/ word classes;</a:t>
            </a:r>
          </a:p>
          <a:p>
            <a:pPr marL="457200" lvl="0" indent="-342900" defTabSz="914400">
              <a:lnSpc>
                <a:spcPct val="115000"/>
              </a:lnSpc>
              <a:spcBef>
                <a:spcPts val="0"/>
              </a:spcBef>
              <a:spcAft>
                <a:spcPts val="0"/>
              </a:spcAft>
              <a:buClr>
                <a:srgbClr val="595959"/>
              </a:buClr>
              <a:buSzPts val="1800"/>
              <a:buFont typeface="Nunito"/>
              <a:buChar char="●"/>
            </a:pPr>
            <a:r>
              <a:rPr lang="en-GB" kern="0" dirty="0">
                <a:solidFill>
                  <a:srgbClr val="283593"/>
                </a:solidFill>
                <a:latin typeface="Sassoon Infant Std" panose="020B0503020103030203" pitchFamily="34" charset="0"/>
                <a:sym typeface="Nunito"/>
              </a:rPr>
              <a:t>Functions of sentences;</a:t>
            </a:r>
          </a:p>
          <a:p>
            <a:pPr marL="457200" lvl="0" indent="-342900" defTabSz="914400">
              <a:lnSpc>
                <a:spcPct val="115000"/>
              </a:lnSpc>
              <a:spcBef>
                <a:spcPts val="0"/>
              </a:spcBef>
              <a:spcAft>
                <a:spcPts val="0"/>
              </a:spcAft>
              <a:buClr>
                <a:srgbClr val="595959"/>
              </a:buClr>
              <a:buSzPts val="1800"/>
              <a:buFont typeface="Nunito"/>
              <a:buChar char="●"/>
            </a:pPr>
            <a:r>
              <a:rPr lang="en-GB" kern="0" dirty="0">
                <a:solidFill>
                  <a:srgbClr val="283593"/>
                </a:solidFill>
                <a:latin typeface="Sassoon Infant Std" panose="020B0503020103030203" pitchFamily="34" charset="0"/>
                <a:sym typeface="Nunito"/>
              </a:rPr>
              <a:t>Combining words, phrases and clauses;</a:t>
            </a:r>
          </a:p>
          <a:p>
            <a:pPr marL="457200" lvl="0" indent="-342900" defTabSz="914400">
              <a:lnSpc>
                <a:spcPct val="115000"/>
              </a:lnSpc>
              <a:spcBef>
                <a:spcPts val="0"/>
              </a:spcBef>
              <a:spcAft>
                <a:spcPts val="0"/>
              </a:spcAft>
              <a:buClr>
                <a:srgbClr val="595959"/>
              </a:buClr>
              <a:buSzPts val="1800"/>
              <a:buFont typeface="Nunito"/>
              <a:buChar char="●"/>
            </a:pPr>
            <a:r>
              <a:rPr lang="en-GB" kern="0" dirty="0">
                <a:solidFill>
                  <a:srgbClr val="283593"/>
                </a:solidFill>
                <a:latin typeface="Sassoon Infant Std" panose="020B0503020103030203" pitchFamily="34" charset="0"/>
                <a:sym typeface="Nunito"/>
              </a:rPr>
              <a:t>Verb forms, tenses and consistency;</a:t>
            </a:r>
          </a:p>
          <a:p>
            <a:pPr marL="457200" lvl="0" indent="-342900" defTabSz="914400">
              <a:lnSpc>
                <a:spcPct val="115000"/>
              </a:lnSpc>
              <a:spcBef>
                <a:spcPts val="0"/>
              </a:spcBef>
              <a:spcAft>
                <a:spcPts val="0"/>
              </a:spcAft>
              <a:buClr>
                <a:srgbClr val="595959"/>
              </a:buClr>
              <a:buSzPts val="1800"/>
              <a:buFont typeface="Nunito"/>
              <a:buChar char="●"/>
            </a:pPr>
            <a:r>
              <a:rPr lang="en-GB" kern="0" dirty="0">
                <a:solidFill>
                  <a:srgbClr val="283593"/>
                </a:solidFill>
                <a:latin typeface="Sassoon Infant Std" panose="020B0503020103030203" pitchFamily="34" charset="0"/>
                <a:sym typeface="Nunito"/>
              </a:rPr>
              <a:t>Punctuation;</a:t>
            </a:r>
          </a:p>
          <a:p>
            <a:pPr marL="457200" lvl="0" indent="-342900" defTabSz="914400">
              <a:lnSpc>
                <a:spcPct val="115000"/>
              </a:lnSpc>
              <a:spcBef>
                <a:spcPts val="0"/>
              </a:spcBef>
              <a:spcAft>
                <a:spcPts val="0"/>
              </a:spcAft>
              <a:buClr>
                <a:srgbClr val="595959"/>
              </a:buClr>
              <a:buSzPts val="1800"/>
              <a:buFont typeface="Nunito"/>
              <a:buChar char="●"/>
            </a:pPr>
            <a:r>
              <a:rPr lang="en-GB" kern="0" dirty="0">
                <a:solidFill>
                  <a:srgbClr val="283593"/>
                </a:solidFill>
                <a:latin typeface="Sassoon Infant Std" panose="020B0503020103030203" pitchFamily="34" charset="0"/>
                <a:sym typeface="Nunito"/>
              </a:rPr>
              <a:t>Vocabulary;</a:t>
            </a:r>
          </a:p>
          <a:p>
            <a:pPr marL="457200" lvl="0" indent="-342900" defTabSz="914400">
              <a:lnSpc>
                <a:spcPct val="115000"/>
              </a:lnSpc>
              <a:spcBef>
                <a:spcPts val="0"/>
              </a:spcBef>
              <a:spcAft>
                <a:spcPts val="0"/>
              </a:spcAft>
              <a:buClr>
                <a:srgbClr val="595959"/>
              </a:buClr>
              <a:buSzPts val="1800"/>
              <a:buFont typeface="Nunito"/>
              <a:buChar char="●"/>
            </a:pPr>
            <a:r>
              <a:rPr lang="en-GB" kern="0" dirty="0">
                <a:solidFill>
                  <a:srgbClr val="283593"/>
                </a:solidFill>
                <a:latin typeface="Sassoon Infant Std" panose="020B0503020103030203" pitchFamily="34" charset="0"/>
                <a:sym typeface="Nunito"/>
              </a:rPr>
              <a:t>Standard English and formality.</a:t>
            </a:r>
          </a:p>
          <a:p>
            <a:pPr marL="114300" lvl="0" indent="0" defTabSz="914400">
              <a:lnSpc>
                <a:spcPct val="115000"/>
              </a:lnSpc>
              <a:spcBef>
                <a:spcPts val="0"/>
              </a:spcBef>
              <a:spcAft>
                <a:spcPts val="0"/>
              </a:spcAft>
              <a:buClr>
                <a:srgbClr val="595959"/>
              </a:buClr>
              <a:buSzPts val="1800"/>
              <a:buNone/>
            </a:pPr>
            <a:endParaRPr lang="en-GB" kern="0" dirty="0">
              <a:solidFill>
                <a:srgbClr val="000000"/>
              </a:solidFill>
              <a:latin typeface="Sassoon Infant Std" panose="020B0503020103030203" pitchFamily="34" charset="0"/>
              <a:sym typeface="Nunito"/>
            </a:endParaRPr>
          </a:p>
          <a:p>
            <a:pPr marL="114300" lvl="0" indent="0" defTabSz="914400">
              <a:lnSpc>
                <a:spcPct val="115000"/>
              </a:lnSpc>
              <a:spcBef>
                <a:spcPts val="0"/>
              </a:spcBef>
              <a:spcAft>
                <a:spcPts val="0"/>
              </a:spcAft>
              <a:buClr>
                <a:srgbClr val="595959"/>
              </a:buClr>
              <a:buSzPts val="1800"/>
              <a:buNone/>
            </a:pPr>
            <a:r>
              <a:rPr lang="en-GB" kern="0" dirty="0">
                <a:solidFill>
                  <a:srgbClr val="000000"/>
                </a:solidFill>
                <a:latin typeface="Sassoon Infant Std" panose="020B0503020103030203" pitchFamily="34" charset="0"/>
                <a:sym typeface="Nunito"/>
              </a:rPr>
              <a:t>This test requires a range of answer types but does not require longer formal answers. </a:t>
            </a:r>
          </a:p>
          <a:p>
            <a:endParaRPr lang="en-GB" sz="2800" dirty="0">
              <a:latin typeface="Sassoon Infant Std" panose="020B0503020103030203" pitchFamily="34" charset="0"/>
            </a:endParaRPr>
          </a:p>
        </p:txBody>
      </p:sp>
      <p:pic>
        <p:nvPicPr>
          <p:cNvPr id="4" name="Picture 3">
            <a:extLst>
              <a:ext uri="{FF2B5EF4-FFF2-40B4-BE49-F238E27FC236}">
                <a16:creationId xmlns:a16="http://schemas.microsoft.com/office/drawing/2014/main" id="{990EFC97-B64E-48C1-B01A-3B0BC56A2541}"/>
              </a:ext>
            </a:extLst>
          </p:cNvPr>
          <p:cNvPicPr>
            <a:picLocks noChangeAspect="1"/>
          </p:cNvPicPr>
          <p:nvPr/>
        </p:nvPicPr>
        <p:blipFill>
          <a:blip r:embed="rId3"/>
          <a:stretch>
            <a:fillRect/>
          </a:stretch>
        </p:blipFill>
        <p:spPr>
          <a:xfrm>
            <a:off x="7790610" y="2952811"/>
            <a:ext cx="4186237" cy="2157222"/>
          </a:xfrm>
          <a:prstGeom prst="rect">
            <a:avLst/>
          </a:prstGeom>
        </p:spPr>
      </p:pic>
    </p:spTree>
    <p:extLst>
      <p:ext uri="{BB962C8B-B14F-4D97-AF65-F5344CB8AC3E}">
        <p14:creationId xmlns:p14="http://schemas.microsoft.com/office/powerpoint/2010/main" val="40762669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639554" y="172279"/>
            <a:ext cx="10584257" cy="1507067"/>
          </a:xfrm>
        </p:spPr>
        <p:txBody>
          <a:bodyPr>
            <a:noAutofit/>
          </a:bodyPr>
          <a:lstStyle/>
          <a:p>
            <a:pPr algn="ctr"/>
            <a:r>
              <a:rPr lang="en-GB" cap="none" dirty="0">
                <a:solidFill>
                  <a:schemeClr val="bg1"/>
                </a:solidFill>
                <a:latin typeface="Sassoon Infant Std" panose="020B0503020103030203" pitchFamily="34" charset="0"/>
              </a:rPr>
              <a:t>Grammar, Punctuation and Spelling: Paper 1 (GPS)</a:t>
            </a:r>
          </a:p>
        </p:txBody>
      </p:sp>
      <p:pic>
        <p:nvPicPr>
          <p:cNvPr id="4" name="Picture 3">
            <a:extLst>
              <a:ext uri="{FF2B5EF4-FFF2-40B4-BE49-F238E27FC236}">
                <a16:creationId xmlns:a16="http://schemas.microsoft.com/office/drawing/2014/main" id="{853EAA24-FBF3-4290-A241-3EA5F6B94646}"/>
              </a:ext>
            </a:extLst>
          </p:cNvPr>
          <p:cNvPicPr>
            <a:picLocks noChangeAspect="1"/>
          </p:cNvPicPr>
          <p:nvPr/>
        </p:nvPicPr>
        <p:blipFill>
          <a:blip r:embed="rId3"/>
          <a:stretch>
            <a:fillRect/>
          </a:stretch>
        </p:blipFill>
        <p:spPr>
          <a:xfrm>
            <a:off x="810382" y="4576293"/>
            <a:ext cx="6188236" cy="1581824"/>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B1EC6F06-9FAA-43F1-BC38-765FAD541EF5}"/>
              </a:ext>
            </a:extLst>
          </p:cNvPr>
          <p:cNvPicPr>
            <a:picLocks noChangeAspect="1"/>
          </p:cNvPicPr>
          <p:nvPr/>
        </p:nvPicPr>
        <p:blipFill>
          <a:blip r:embed="rId4"/>
          <a:stretch>
            <a:fillRect/>
          </a:stretch>
        </p:blipFill>
        <p:spPr>
          <a:xfrm>
            <a:off x="234344" y="1839656"/>
            <a:ext cx="4913021" cy="1998517"/>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C1749FBE-05A6-4C37-968C-DB6162A6C707}"/>
              </a:ext>
            </a:extLst>
          </p:cNvPr>
          <p:cNvPicPr>
            <a:picLocks noChangeAspect="1"/>
          </p:cNvPicPr>
          <p:nvPr/>
        </p:nvPicPr>
        <p:blipFill>
          <a:blip r:embed="rId5"/>
          <a:stretch>
            <a:fillRect/>
          </a:stretch>
        </p:blipFill>
        <p:spPr>
          <a:xfrm>
            <a:off x="5628615" y="2090225"/>
            <a:ext cx="6068257" cy="1493326"/>
          </a:xfrm>
          <a:prstGeom prst="rect">
            <a:avLst/>
          </a:prstGeom>
          <a:effectLst>
            <a:outerShdw blurRad="50800" dist="38100" dir="2700000" algn="tl" rotWithShape="0">
              <a:prstClr val="black">
                <a:alpha val="40000"/>
              </a:prstClr>
            </a:outerShdw>
          </a:effectLst>
        </p:spPr>
      </p:pic>
      <p:grpSp>
        <p:nvGrpSpPr>
          <p:cNvPr id="8" name="Group 7">
            <a:extLst>
              <a:ext uri="{FF2B5EF4-FFF2-40B4-BE49-F238E27FC236}">
                <a16:creationId xmlns:a16="http://schemas.microsoft.com/office/drawing/2014/main" id="{A28E7890-4469-45BD-8EE1-BAC300B04966}"/>
              </a:ext>
            </a:extLst>
          </p:cNvPr>
          <p:cNvGrpSpPr/>
          <p:nvPr/>
        </p:nvGrpSpPr>
        <p:grpSpPr>
          <a:xfrm>
            <a:off x="1547685" y="2850912"/>
            <a:ext cx="4568102" cy="2745036"/>
            <a:chOff x="1291522" y="2252181"/>
            <a:chExt cx="4568102" cy="2745036"/>
          </a:xfrm>
        </p:grpSpPr>
        <p:sp>
          <p:nvSpPr>
            <p:cNvPr id="9" name="Text Placeholder 2">
              <a:extLst>
                <a:ext uri="{FF2B5EF4-FFF2-40B4-BE49-F238E27FC236}">
                  <a16:creationId xmlns:a16="http://schemas.microsoft.com/office/drawing/2014/main" id="{C961195A-D92B-435F-94A2-18DC15DA1736}"/>
                </a:ext>
              </a:extLst>
            </p:cNvPr>
            <p:cNvSpPr txBox="1">
              <a:spLocks/>
            </p:cNvSpPr>
            <p:nvPr/>
          </p:nvSpPr>
          <p:spPr>
            <a:xfrm>
              <a:off x="2163482" y="2252181"/>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10" name="Text Placeholder 2">
              <a:extLst>
                <a:ext uri="{FF2B5EF4-FFF2-40B4-BE49-F238E27FC236}">
                  <a16:creationId xmlns:a16="http://schemas.microsoft.com/office/drawing/2014/main" id="{B9D94C74-3B86-4329-AF04-EBC51FF57CF2}"/>
                </a:ext>
              </a:extLst>
            </p:cNvPr>
            <p:cNvSpPr txBox="1">
              <a:spLocks/>
            </p:cNvSpPr>
            <p:nvPr/>
          </p:nvSpPr>
          <p:spPr>
            <a:xfrm>
              <a:off x="4223138" y="2696513"/>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1" name="Text Placeholder 2">
              <a:extLst>
                <a:ext uri="{FF2B5EF4-FFF2-40B4-BE49-F238E27FC236}">
                  <a16:creationId xmlns:a16="http://schemas.microsoft.com/office/drawing/2014/main" id="{8973E5BE-8B48-49D0-BD02-C455614FDCF4}"/>
                </a:ext>
              </a:extLst>
            </p:cNvPr>
            <p:cNvSpPr txBox="1">
              <a:spLocks/>
            </p:cNvSpPr>
            <p:nvPr/>
          </p:nvSpPr>
          <p:spPr>
            <a:xfrm>
              <a:off x="1291522" y="4329216"/>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400" dirty="0"/>
                <a:t>Over two thousand years ago, Britain was invaded by the Romans.</a:t>
              </a:r>
              <a:endParaRPr lang="en-GB" sz="1200" u="sng" dirty="0"/>
            </a:p>
          </p:txBody>
        </p:sp>
      </p:grpSp>
      <p:sp>
        <p:nvSpPr>
          <p:cNvPr id="15" name="Text Placeholder 2">
            <a:extLst>
              <a:ext uri="{FF2B5EF4-FFF2-40B4-BE49-F238E27FC236}">
                <a16:creationId xmlns:a16="http://schemas.microsoft.com/office/drawing/2014/main" id="{2A816023-6F40-4F8F-B3F8-C963C42EDBC3}"/>
              </a:ext>
            </a:extLst>
          </p:cNvPr>
          <p:cNvSpPr txBox="1">
            <a:spLocks/>
          </p:cNvSpPr>
          <p:nvPr/>
        </p:nvSpPr>
        <p:spPr>
          <a:xfrm>
            <a:off x="474013" y="1340523"/>
            <a:ext cx="8520600"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Font typeface="Nunito"/>
              <a:buNone/>
            </a:pPr>
            <a:r>
              <a:rPr lang="en-GB" dirty="0">
                <a:solidFill>
                  <a:schemeClr val="bg1"/>
                </a:solidFill>
                <a:latin typeface="Sassoon Infant Std" panose="020B0503020103030203" pitchFamily="34" charset="0"/>
              </a:rPr>
              <a:t>Example questions: </a:t>
            </a:r>
          </a:p>
        </p:txBody>
      </p:sp>
      <p:sp>
        <p:nvSpPr>
          <p:cNvPr id="18" name="Text Placeholder 2">
            <a:extLst>
              <a:ext uri="{FF2B5EF4-FFF2-40B4-BE49-F238E27FC236}">
                <a16:creationId xmlns:a16="http://schemas.microsoft.com/office/drawing/2014/main" id="{165B5DBB-74B8-4E46-A59E-3BAE29AF0280}"/>
              </a:ext>
            </a:extLst>
          </p:cNvPr>
          <p:cNvSpPr txBox="1">
            <a:spLocks/>
          </p:cNvSpPr>
          <p:nvPr/>
        </p:nvSpPr>
        <p:spPr>
          <a:xfrm>
            <a:off x="6514423" y="2679282"/>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sym typeface="Wingdings" panose="05000000000000000000" pitchFamily="2" charset="2"/>
              </a:rPr>
              <a:t>e.g. Although, while</a:t>
            </a:r>
            <a:endParaRPr lang="en-GB" sz="1200" u="sng" dirty="0">
              <a:solidFill>
                <a:sysClr val="windowText" lastClr="000000"/>
              </a:solidFill>
            </a:endParaRPr>
          </a:p>
        </p:txBody>
      </p:sp>
      <p:sp>
        <p:nvSpPr>
          <p:cNvPr id="19" name="Text Placeholder 2">
            <a:extLst>
              <a:ext uri="{FF2B5EF4-FFF2-40B4-BE49-F238E27FC236}">
                <a16:creationId xmlns:a16="http://schemas.microsoft.com/office/drawing/2014/main" id="{BF802E6F-C5C7-4F23-AEF4-ED775827F94A}"/>
              </a:ext>
            </a:extLst>
          </p:cNvPr>
          <p:cNvSpPr txBox="1">
            <a:spLocks/>
          </p:cNvSpPr>
          <p:nvPr/>
        </p:nvSpPr>
        <p:spPr>
          <a:xfrm>
            <a:off x="1547684" y="5415942"/>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sym typeface="Wingdings" panose="05000000000000000000" pitchFamily="2" charset="2"/>
              </a:rPr>
              <a:t>e.g. </a:t>
            </a:r>
            <a:r>
              <a:rPr lang="en-GB" sz="1400" dirty="0">
                <a:solidFill>
                  <a:sysClr val="windowText" lastClr="000000"/>
                </a:solidFill>
              </a:rPr>
              <a:t>Over two thousand years ago, Britain was invaded by the Romans.</a:t>
            </a:r>
            <a:endParaRPr lang="en-GB" sz="1200" u="sng" dirty="0">
              <a:solidFill>
                <a:sysClr val="windowText" lastClr="000000"/>
              </a:solidFill>
            </a:endParaRPr>
          </a:p>
        </p:txBody>
      </p:sp>
      <p:sp>
        <p:nvSpPr>
          <p:cNvPr id="20" name="Text Placeholder 2">
            <a:extLst>
              <a:ext uri="{FF2B5EF4-FFF2-40B4-BE49-F238E27FC236}">
                <a16:creationId xmlns:a16="http://schemas.microsoft.com/office/drawing/2014/main" id="{97F14E90-83C5-4399-BD50-2EB57A03649D}"/>
              </a:ext>
            </a:extLst>
          </p:cNvPr>
          <p:cNvSpPr txBox="1">
            <a:spLocks/>
          </p:cNvSpPr>
          <p:nvPr/>
        </p:nvSpPr>
        <p:spPr>
          <a:xfrm>
            <a:off x="2522443" y="3120705"/>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sym typeface="Wingdings" panose="05000000000000000000" pitchFamily="2" charset="2"/>
              </a:rPr>
              <a:t></a:t>
            </a:r>
            <a:endParaRPr lang="en-GB" sz="1200" u="sng" dirty="0">
              <a:solidFill>
                <a:sysClr val="windowText" lastClr="000000"/>
              </a:solidFill>
            </a:endParaRPr>
          </a:p>
        </p:txBody>
      </p:sp>
      <p:sp>
        <p:nvSpPr>
          <p:cNvPr id="21" name="Rectangle 20">
            <a:extLst>
              <a:ext uri="{FF2B5EF4-FFF2-40B4-BE49-F238E27FC236}">
                <a16:creationId xmlns:a16="http://schemas.microsoft.com/office/drawing/2014/main" id="{C45D8335-71C4-4050-AA04-BF97C397B800}"/>
              </a:ext>
            </a:extLst>
          </p:cNvPr>
          <p:cNvSpPr/>
          <p:nvPr/>
        </p:nvSpPr>
        <p:spPr>
          <a:xfrm>
            <a:off x="9460045" y="5367205"/>
            <a:ext cx="2368540" cy="1034835"/>
          </a:xfrm>
          <a:prstGeom prst="rect">
            <a:avLst/>
          </a:prstGeom>
        </p:spPr>
        <p:txBody>
          <a:bodyPr wrap="square">
            <a:spAutoFit/>
          </a:bodyPr>
          <a:lstStyle/>
          <a:p>
            <a:pPr marL="114300" lvl="0" algn="ctr" defTabSz="914400">
              <a:lnSpc>
                <a:spcPct val="115000"/>
              </a:lnSpc>
              <a:buClr>
                <a:srgbClr val="595959"/>
              </a:buClr>
              <a:buSzPts val="1800"/>
            </a:pPr>
            <a:r>
              <a:rPr lang="en-GB" kern="0" dirty="0">
                <a:solidFill>
                  <a:srgbClr val="283593"/>
                </a:solidFill>
                <a:latin typeface="Sassoon Infant Std" panose="020B0503020103030203" pitchFamily="34" charset="0"/>
                <a:sym typeface="Nunito"/>
              </a:rPr>
              <a:t>Previous papers are available to look through at the end.</a:t>
            </a:r>
            <a:endParaRPr lang="en-GB" kern="0" dirty="0">
              <a:solidFill>
                <a:srgbClr val="000000"/>
              </a:solidFill>
              <a:latin typeface="Sassoon Infant Std" panose="020B0503020103030203" pitchFamily="34" charset="0"/>
              <a:sym typeface="Nunito"/>
            </a:endParaRPr>
          </a:p>
        </p:txBody>
      </p:sp>
    </p:spTree>
    <p:extLst>
      <p:ext uri="{BB962C8B-B14F-4D97-AF65-F5344CB8AC3E}">
        <p14:creationId xmlns:p14="http://schemas.microsoft.com/office/powerpoint/2010/main" val="39684997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1507067"/>
          </a:xfrm>
        </p:spPr>
        <p:txBody>
          <a:bodyPr>
            <a:noAutofit/>
          </a:bodyPr>
          <a:lstStyle/>
          <a:p>
            <a:pPr algn="ctr"/>
            <a:r>
              <a:rPr lang="en-GB" cap="none" dirty="0">
                <a:solidFill>
                  <a:schemeClr val="bg1"/>
                </a:solidFill>
                <a:latin typeface="Sassoon Infant Std" panose="020B0503020103030203" pitchFamily="34" charset="0"/>
              </a:rPr>
              <a:t>Grammar, Punctuation and Spelling: Paper 2 (spelling)</a:t>
            </a:r>
          </a:p>
        </p:txBody>
      </p:sp>
      <p:sp>
        <p:nvSpPr>
          <p:cNvPr id="3" name="Rectangle 2">
            <a:extLst>
              <a:ext uri="{FF2B5EF4-FFF2-40B4-BE49-F238E27FC236}">
                <a16:creationId xmlns:a16="http://schemas.microsoft.com/office/drawing/2014/main" id="{C7533464-6EC6-4B15-98A3-0E360E9346AF}"/>
              </a:ext>
            </a:extLst>
          </p:cNvPr>
          <p:cNvSpPr/>
          <p:nvPr/>
        </p:nvSpPr>
        <p:spPr>
          <a:xfrm>
            <a:off x="438150" y="1533436"/>
            <a:ext cx="10744200" cy="1200329"/>
          </a:xfrm>
          <a:prstGeom prst="rect">
            <a:avLst/>
          </a:prstGeom>
        </p:spPr>
        <p:txBody>
          <a:bodyPr wrap="square">
            <a:spAutoFit/>
          </a:bodyPr>
          <a:lstStyle/>
          <a:p>
            <a:pPr marL="114300" indent="0">
              <a:buNone/>
            </a:pPr>
            <a:r>
              <a:rPr lang="en-GB" sz="2400" dirty="0">
                <a:solidFill>
                  <a:schemeClr val="bg1"/>
                </a:solidFill>
                <a:latin typeface="Sassoon Infant Std" panose="020B0503020103030203" pitchFamily="34" charset="0"/>
              </a:rPr>
              <a:t>Paper 2 is a shorter paper that focuses solely on spellings. </a:t>
            </a:r>
          </a:p>
          <a:p>
            <a:pPr marL="114300" indent="0">
              <a:buNone/>
            </a:pPr>
            <a:endParaRPr lang="en-GB" sz="2400" dirty="0">
              <a:solidFill>
                <a:schemeClr val="bg1"/>
              </a:solidFill>
              <a:latin typeface="Sassoon Infant Std" panose="020B0503020103030203" pitchFamily="34" charset="0"/>
            </a:endParaRPr>
          </a:p>
          <a:p>
            <a:pPr marL="114300" indent="0">
              <a:buNone/>
            </a:pPr>
            <a:r>
              <a:rPr lang="en-GB" sz="2400" dirty="0">
                <a:solidFill>
                  <a:schemeClr val="bg1"/>
                </a:solidFill>
                <a:latin typeface="Sassoon Infant Std" panose="020B0503020103030203" pitchFamily="34" charset="0"/>
              </a:rPr>
              <a:t>Example questions:  </a:t>
            </a:r>
          </a:p>
        </p:txBody>
      </p:sp>
      <p:pic>
        <p:nvPicPr>
          <p:cNvPr id="16" name="Picture 15">
            <a:extLst>
              <a:ext uri="{FF2B5EF4-FFF2-40B4-BE49-F238E27FC236}">
                <a16:creationId xmlns:a16="http://schemas.microsoft.com/office/drawing/2014/main" id="{5B3CD568-C47B-45D9-8BB0-9AD834D9E905}"/>
              </a:ext>
            </a:extLst>
          </p:cNvPr>
          <p:cNvPicPr>
            <a:picLocks noChangeAspect="1"/>
          </p:cNvPicPr>
          <p:nvPr/>
        </p:nvPicPr>
        <p:blipFill>
          <a:blip r:embed="rId3"/>
          <a:stretch>
            <a:fillRect/>
          </a:stretch>
        </p:blipFill>
        <p:spPr>
          <a:xfrm>
            <a:off x="801648" y="2810288"/>
            <a:ext cx="6012578" cy="2667552"/>
          </a:xfrm>
          <a:prstGeom prst="rect">
            <a:avLst/>
          </a:prstGeom>
          <a:effectLst>
            <a:outerShdw blurRad="50800" dist="38100" dir="2700000" algn="tl" rotWithShape="0">
              <a:prstClr val="black">
                <a:alpha val="40000"/>
              </a:prstClr>
            </a:outerShdw>
          </a:effectLst>
        </p:spPr>
      </p:pic>
      <p:pic>
        <p:nvPicPr>
          <p:cNvPr id="17" name="Picture 16">
            <a:extLst>
              <a:ext uri="{FF2B5EF4-FFF2-40B4-BE49-F238E27FC236}">
                <a16:creationId xmlns:a16="http://schemas.microsoft.com/office/drawing/2014/main" id="{CDB94E7E-A758-4504-BB49-1B54F2EB91A8}"/>
              </a:ext>
            </a:extLst>
          </p:cNvPr>
          <p:cNvPicPr>
            <a:picLocks noChangeAspect="1"/>
          </p:cNvPicPr>
          <p:nvPr/>
        </p:nvPicPr>
        <p:blipFill>
          <a:blip r:embed="rId4"/>
          <a:stretch>
            <a:fillRect/>
          </a:stretch>
        </p:blipFill>
        <p:spPr>
          <a:xfrm>
            <a:off x="7340959" y="2733765"/>
            <a:ext cx="4049393" cy="3443579"/>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D4488041-CBC8-491C-8EB4-685CF51CB8C6}"/>
              </a:ext>
            </a:extLst>
          </p:cNvPr>
          <p:cNvPicPr>
            <a:picLocks noChangeAspect="1"/>
          </p:cNvPicPr>
          <p:nvPr/>
        </p:nvPicPr>
        <p:blipFill>
          <a:blip r:embed="rId5"/>
          <a:stretch>
            <a:fillRect/>
          </a:stretch>
        </p:blipFill>
        <p:spPr>
          <a:xfrm>
            <a:off x="8843822" y="930879"/>
            <a:ext cx="3038756" cy="1549564"/>
          </a:xfrm>
          <a:prstGeom prst="rect">
            <a:avLst/>
          </a:prstGeom>
        </p:spPr>
      </p:pic>
    </p:spTree>
    <p:extLst>
      <p:ext uri="{BB962C8B-B14F-4D97-AF65-F5344CB8AC3E}">
        <p14:creationId xmlns:p14="http://schemas.microsoft.com/office/powerpoint/2010/main" val="32602100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1507067"/>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Reading: Tuesday 13</a:t>
            </a:r>
            <a:r>
              <a:rPr lang="en-GB" sz="4400" kern="0" cap="none" baseline="30000" dirty="0">
                <a:ln>
                  <a:noFill/>
                </a:ln>
                <a:solidFill>
                  <a:srgbClr val="000000"/>
                </a:solidFill>
                <a:latin typeface="Sassoon Infant Std" panose="020B0503020103030203" pitchFamily="34" charset="0"/>
                <a:sym typeface="Nunito Sans SemiBold"/>
              </a:rPr>
              <a:t>th</a:t>
            </a:r>
            <a:r>
              <a:rPr lang="en-GB" sz="4400" kern="0" cap="none" dirty="0">
                <a:ln>
                  <a:noFill/>
                </a:ln>
                <a:solidFill>
                  <a:srgbClr val="000000"/>
                </a:solidFill>
                <a:latin typeface="Sassoon Infant Std" panose="020B0503020103030203" pitchFamily="34" charset="0"/>
                <a:sym typeface="Nunito Sans SemiBold"/>
              </a:rPr>
              <a:t> May </a:t>
            </a:r>
            <a:endParaRPr lang="en-GB" sz="7200" cap="none" dirty="0">
              <a:solidFill>
                <a:schemeClr val="bg1"/>
              </a:solidFill>
              <a:latin typeface="Sassoon Infant Std" panose="020B0503020103030203" pitchFamily="34" charset="0"/>
            </a:endParaRPr>
          </a:p>
        </p:txBody>
      </p:sp>
      <p:sp>
        <p:nvSpPr>
          <p:cNvPr id="5" name="Rectangle 4">
            <a:extLst>
              <a:ext uri="{FF2B5EF4-FFF2-40B4-BE49-F238E27FC236}">
                <a16:creationId xmlns:a16="http://schemas.microsoft.com/office/drawing/2014/main" id="{8057F6C5-A266-41CE-8D07-46578BB7CD62}"/>
              </a:ext>
            </a:extLst>
          </p:cNvPr>
          <p:cNvSpPr/>
          <p:nvPr/>
        </p:nvSpPr>
        <p:spPr>
          <a:xfrm>
            <a:off x="704850" y="1322594"/>
            <a:ext cx="10626538" cy="1990481"/>
          </a:xfrm>
          <a:prstGeom prst="rect">
            <a:avLst/>
          </a:prstGeom>
        </p:spPr>
        <p:txBody>
          <a:bodyPr wrap="square">
            <a:spAutoFit/>
          </a:bodyPr>
          <a:lstStyle/>
          <a:p>
            <a:pPr marL="114300" lvl="0" defTabSz="914400">
              <a:lnSpc>
                <a:spcPct val="115000"/>
              </a:lnSpc>
              <a:buClr>
                <a:srgbClr val="595959"/>
              </a:buClr>
              <a:buSzPts val="1800"/>
            </a:pPr>
            <a:r>
              <a:rPr lang="en-GB" kern="0" dirty="0">
                <a:solidFill>
                  <a:srgbClr val="000000"/>
                </a:solidFill>
                <a:latin typeface="Sassoon Infant Std" panose="020B0503020103030203" pitchFamily="34" charset="0"/>
                <a:sym typeface="Nunito"/>
              </a:rPr>
              <a:t>There is one reading test that lasts for </a:t>
            </a:r>
            <a:r>
              <a:rPr lang="en-GB" kern="0" dirty="0">
                <a:solidFill>
                  <a:srgbClr val="283593"/>
                </a:solidFill>
                <a:latin typeface="Sassoon Infant Std" panose="020B0503020103030203" pitchFamily="34" charset="0"/>
                <a:sym typeface="Nunito"/>
              </a:rPr>
              <a:t>60 minutes</a:t>
            </a:r>
            <a:r>
              <a:rPr lang="en-GB" kern="0" dirty="0">
                <a:solidFill>
                  <a:srgbClr val="000000"/>
                </a:solidFill>
                <a:latin typeface="Sassoon Infant Std" panose="020B0503020103030203" pitchFamily="34" charset="0"/>
                <a:sym typeface="Nunito"/>
              </a:rPr>
              <a:t>. </a:t>
            </a:r>
          </a:p>
          <a:p>
            <a:pPr marL="114300" lvl="0" defTabSz="914400">
              <a:lnSpc>
                <a:spcPct val="115000"/>
              </a:lnSpc>
              <a:buClr>
                <a:srgbClr val="595959"/>
              </a:buClr>
              <a:buSzPts val="1800"/>
            </a:pPr>
            <a:r>
              <a:rPr lang="en-GB" kern="0" dirty="0">
                <a:solidFill>
                  <a:srgbClr val="000000"/>
                </a:solidFill>
                <a:latin typeface="Sassoon Infant Std" panose="020B0503020103030203" pitchFamily="34" charset="0"/>
                <a:sym typeface="Nunito"/>
              </a:rPr>
              <a:t>The test is designed to measure if the children’s comprehension of age-appropriate reading material meets the national standard. There are three different set texts for children to read. These could be any combination of </a:t>
            </a:r>
            <a:r>
              <a:rPr lang="en-GB" kern="0" dirty="0">
                <a:solidFill>
                  <a:srgbClr val="283593"/>
                </a:solidFill>
                <a:latin typeface="Sassoon Infant Std" panose="020B0503020103030203" pitchFamily="34" charset="0"/>
                <a:sym typeface="Nunito"/>
              </a:rPr>
              <a:t>non-fiction, fiction and/ or poetry</a:t>
            </a:r>
            <a:r>
              <a:rPr lang="en-GB" kern="0" dirty="0">
                <a:solidFill>
                  <a:srgbClr val="000000"/>
                </a:solidFill>
                <a:latin typeface="Sassoon Infant Std" panose="020B0503020103030203" pitchFamily="34" charset="0"/>
                <a:sym typeface="Nunito"/>
              </a:rPr>
              <a:t>. </a:t>
            </a:r>
          </a:p>
          <a:p>
            <a:pPr marL="114300" lvl="0" defTabSz="914400">
              <a:lnSpc>
                <a:spcPct val="115000"/>
              </a:lnSpc>
              <a:buClr>
                <a:srgbClr val="595959"/>
              </a:buClr>
              <a:buSzPts val="1800"/>
            </a:pPr>
            <a:endParaRPr lang="en-GB" kern="0" dirty="0">
              <a:solidFill>
                <a:srgbClr val="000000"/>
              </a:solidFill>
              <a:latin typeface="Sassoon Infant Std" panose="020B0503020103030203" pitchFamily="34" charset="0"/>
              <a:sym typeface="Nunito"/>
            </a:endParaRPr>
          </a:p>
          <a:p>
            <a:pPr marL="114300" lvl="0" defTabSz="914400">
              <a:lnSpc>
                <a:spcPct val="115000"/>
              </a:lnSpc>
              <a:buClr>
                <a:srgbClr val="595959"/>
              </a:buClr>
              <a:buSzPts val="1800"/>
            </a:pPr>
            <a:r>
              <a:rPr lang="en-GB" kern="0" dirty="0">
                <a:solidFill>
                  <a:srgbClr val="000000"/>
                </a:solidFill>
                <a:latin typeface="Sassoon Infant Std" panose="020B0503020103030203" pitchFamily="34" charset="0"/>
                <a:sym typeface="Nunito"/>
              </a:rPr>
              <a:t>The test covers the following areas (known as Content Domains): </a:t>
            </a:r>
          </a:p>
        </p:txBody>
      </p:sp>
      <p:pic>
        <p:nvPicPr>
          <p:cNvPr id="6" name="Picture 5">
            <a:extLst>
              <a:ext uri="{FF2B5EF4-FFF2-40B4-BE49-F238E27FC236}">
                <a16:creationId xmlns:a16="http://schemas.microsoft.com/office/drawing/2014/main" id="{6D40DDFD-4716-41F2-8CE2-49A588D10A1A}"/>
              </a:ext>
            </a:extLst>
          </p:cNvPr>
          <p:cNvPicPr>
            <a:picLocks noChangeAspect="1"/>
          </p:cNvPicPr>
          <p:nvPr/>
        </p:nvPicPr>
        <p:blipFill>
          <a:blip r:embed="rId3"/>
          <a:stretch>
            <a:fillRect/>
          </a:stretch>
        </p:blipFill>
        <p:spPr>
          <a:xfrm>
            <a:off x="9628171" y="138496"/>
            <a:ext cx="2438246" cy="1394940"/>
          </a:xfrm>
          <a:prstGeom prst="rect">
            <a:avLst/>
          </a:prstGeom>
        </p:spPr>
      </p:pic>
      <p:sp>
        <p:nvSpPr>
          <p:cNvPr id="7" name="Rectangle 6">
            <a:extLst>
              <a:ext uri="{FF2B5EF4-FFF2-40B4-BE49-F238E27FC236}">
                <a16:creationId xmlns:a16="http://schemas.microsoft.com/office/drawing/2014/main" id="{D941E990-BE98-40BB-9D32-B0A03B713745}"/>
              </a:ext>
            </a:extLst>
          </p:cNvPr>
          <p:cNvSpPr/>
          <p:nvPr/>
        </p:nvSpPr>
        <p:spPr>
          <a:xfrm>
            <a:off x="502163" y="3313075"/>
            <a:ext cx="8223997" cy="3264676"/>
          </a:xfrm>
          <a:prstGeom prst="rect">
            <a:avLst/>
          </a:prstGeom>
        </p:spPr>
        <p:txBody>
          <a:bodyPr wrap="square">
            <a:spAutoFit/>
          </a:bodyPr>
          <a:lstStyle/>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Give/ explain the meaning of words in context;</a:t>
            </a:r>
          </a:p>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Retrieve and record information/ identify key details from fiction and non-fiction;</a:t>
            </a:r>
          </a:p>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Summarise main ideas from more than one paragraph;</a:t>
            </a:r>
          </a:p>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Make inferences from the text/ explain and justify inferences with evidence from the text;</a:t>
            </a:r>
          </a:p>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Predict what might happen from details stated and implied;</a:t>
            </a:r>
          </a:p>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Identify/ explain how information/ narrative content is related and contributes to meaning as a whole; </a:t>
            </a:r>
          </a:p>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Identify/ explain how meaning is enhanced through choice of words and phrases;</a:t>
            </a:r>
          </a:p>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Make comparisons within the text. </a:t>
            </a:r>
          </a:p>
        </p:txBody>
      </p:sp>
      <p:pic>
        <p:nvPicPr>
          <p:cNvPr id="4" name="Picture 3">
            <a:extLst>
              <a:ext uri="{FF2B5EF4-FFF2-40B4-BE49-F238E27FC236}">
                <a16:creationId xmlns:a16="http://schemas.microsoft.com/office/drawing/2014/main" id="{C5D72D77-497E-4BB8-9062-82ECE49080AA}"/>
              </a:ext>
            </a:extLst>
          </p:cNvPr>
          <p:cNvPicPr>
            <a:picLocks noChangeAspect="1"/>
          </p:cNvPicPr>
          <p:nvPr/>
        </p:nvPicPr>
        <p:blipFill>
          <a:blip r:embed="rId4"/>
          <a:stretch>
            <a:fillRect/>
          </a:stretch>
        </p:blipFill>
        <p:spPr>
          <a:xfrm>
            <a:off x="9009606" y="2717534"/>
            <a:ext cx="2796782" cy="3779848"/>
          </a:xfrm>
          <a:prstGeom prst="rect">
            <a:avLst/>
          </a:prstGeom>
        </p:spPr>
      </p:pic>
    </p:spTree>
    <p:extLst>
      <p:ext uri="{BB962C8B-B14F-4D97-AF65-F5344CB8AC3E}">
        <p14:creationId xmlns:p14="http://schemas.microsoft.com/office/powerpoint/2010/main" val="18500106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1507067"/>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Reading</a:t>
            </a:r>
            <a:endParaRPr lang="en-GB" sz="7200" cap="none" dirty="0">
              <a:solidFill>
                <a:schemeClr val="bg1"/>
              </a:solidFill>
              <a:latin typeface="Sassoon Infant Std" panose="020B0503020103030203" pitchFamily="34" charset="0"/>
            </a:endParaRPr>
          </a:p>
        </p:txBody>
      </p:sp>
      <p:sp>
        <p:nvSpPr>
          <p:cNvPr id="3" name="Rectangle 2">
            <a:extLst>
              <a:ext uri="{FF2B5EF4-FFF2-40B4-BE49-F238E27FC236}">
                <a16:creationId xmlns:a16="http://schemas.microsoft.com/office/drawing/2014/main" id="{6698B400-61C4-4437-BF7E-6A5A0DA43AFD}"/>
              </a:ext>
            </a:extLst>
          </p:cNvPr>
          <p:cNvSpPr/>
          <p:nvPr/>
        </p:nvSpPr>
        <p:spPr>
          <a:xfrm>
            <a:off x="1104900" y="1381036"/>
            <a:ext cx="9563100" cy="1200329"/>
          </a:xfrm>
          <a:prstGeom prst="rect">
            <a:avLst/>
          </a:prstGeom>
        </p:spPr>
        <p:txBody>
          <a:bodyPr wrap="square">
            <a:spAutoFit/>
          </a:bodyPr>
          <a:lstStyle/>
          <a:p>
            <a:pPr marL="114300" indent="0">
              <a:buNone/>
            </a:pPr>
            <a:r>
              <a:rPr lang="en-GB" sz="2400" dirty="0">
                <a:solidFill>
                  <a:schemeClr val="bg1"/>
                </a:solidFill>
                <a:latin typeface="Sassoon Infant Std" panose="020B0503020103030203" pitchFamily="34" charset="0"/>
              </a:rPr>
              <a:t>The reading SATs paper requires a range of answer styles.</a:t>
            </a:r>
          </a:p>
          <a:p>
            <a:pPr marL="114300" indent="0">
              <a:buNone/>
            </a:pPr>
            <a:endParaRPr lang="en-GB" sz="2400" dirty="0">
              <a:solidFill>
                <a:schemeClr val="bg1"/>
              </a:solidFill>
              <a:latin typeface="Sassoon Infant Std" panose="020B0503020103030203" pitchFamily="34" charset="0"/>
            </a:endParaRPr>
          </a:p>
          <a:p>
            <a:pPr marL="114300" indent="0">
              <a:buNone/>
            </a:pPr>
            <a:r>
              <a:rPr lang="en-GB" sz="2400" dirty="0">
                <a:solidFill>
                  <a:schemeClr val="bg1"/>
                </a:solidFill>
                <a:latin typeface="Sassoon Infant Std" panose="020B0503020103030203" pitchFamily="34" charset="0"/>
              </a:rPr>
              <a:t>Example questions:</a:t>
            </a:r>
          </a:p>
        </p:txBody>
      </p:sp>
      <p:pic>
        <p:nvPicPr>
          <p:cNvPr id="6" name="Picture 5">
            <a:extLst>
              <a:ext uri="{FF2B5EF4-FFF2-40B4-BE49-F238E27FC236}">
                <a16:creationId xmlns:a16="http://schemas.microsoft.com/office/drawing/2014/main" id="{89E84995-2B55-42A4-8A12-A04185071BC1}"/>
              </a:ext>
            </a:extLst>
          </p:cNvPr>
          <p:cNvPicPr>
            <a:picLocks noChangeAspect="1"/>
          </p:cNvPicPr>
          <p:nvPr/>
        </p:nvPicPr>
        <p:blipFill>
          <a:blip r:embed="rId3"/>
          <a:stretch>
            <a:fillRect/>
          </a:stretch>
        </p:blipFill>
        <p:spPr>
          <a:xfrm>
            <a:off x="541700" y="2581365"/>
            <a:ext cx="4925650" cy="2200676"/>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1F4AD128-FBE7-4680-BE80-6D59D0470161}"/>
              </a:ext>
            </a:extLst>
          </p:cNvPr>
          <p:cNvPicPr>
            <a:picLocks noChangeAspect="1"/>
          </p:cNvPicPr>
          <p:nvPr/>
        </p:nvPicPr>
        <p:blipFill>
          <a:blip r:embed="rId4"/>
          <a:stretch>
            <a:fillRect/>
          </a:stretch>
        </p:blipFill>
        <p:spPr>
          <a:xfrm>
            <a:off x="3789965" y="4153773"/>
            <a:ext cx="3849085" cy="2388118"/>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D78DC4D-6C76-40CC-8730-4EAA90996EAF}"/>
              </a:ext>
            </a:extLst>
          </p:cNvPr>
          <p:cNvPicPr>
            <a:picLocks noChangeAspect="1"/>
          </p:cNvPicPr>
          <p:nvPr/>
        </p:nvPicPr>
        <p:blipFill>
          <a:blip r:embed="rId5"/>
          <a:stretch>
            <a:fillRect/>
          </a:stretch>
        </p:blipFill>
        <p:spPr>
          <a:xfrm>
            <a:off x="7639050" y="1981200"/>
            <a:ext cx="4174931" cy="3251629"/>
          </a:xfrm>
          <a:prstGeom prst="rect">
            <a:avLst/>
          </a:prstGeom>
          <a:effectLst>
            <a:outerShdw blurRad="50800" dist="38100" dir="2700000" algn="tl" rotWithShape="0">
              <a:prstClr val="black">
                <a:alpha val="40000"/>
              </a:prstClr>
            </a:outerShdw>
          </a:effectLst>
        </p:spPr>
      </p:pic>
      <p:sp>
        <p:nvSpPr>
          <p:cNvPr id="9" name="Rectangle 8">
            <a:extLst>
              <a:ext uri="{FF2B5EF4-FFF2-40B4-BE49-F238E27FC236}">
                <a16:creationId xmlns:a16="http://schemas.microsoft.com/office/drawing/2014/main" id="{F4380278-84B6-47CE-A83D-C9C7527AD155}"/>
              </a:ext>
            </a:extLst>
          </p:cNvPr>
          <p:cNvSpPr/>
          <p:nvPr/>
        </p:nvSpPr>
        <p:spPr>
          <a:xfrm>
            <a:off x="9703045" y="5657613"/>
            <a:ext cx="2368540" cy="1034835"/>
          </a:xfrm>
          <a:prstGeom prst="rect">
            <a:avLst/>
          </a:prstGeom>
        </p:spPr>
        <p:txBody>
          <a:bodyPr wrap="square">
            <a:spAutoFit/>
          </a:bodyPr>
          <a:lstStyle/>
          <a:p>
            <a:pPr marL="114300" lvl="0" algn="ctr" defTabSz="914400">
              <a:lnSpc>
                <a:spcPct val="115000"/>
              </a:lnSpc>
              <a:buClr>
                <a:srgbClr val="595959"/>
              </a:buClr>
              <a:buSzPts val="1800"/>
            </a:pPr>
            <a:r>
              <a:rPr lang="en-GB" kern="0" dirty="0">
                <a:solidFill>
                  <a:srgbClr val="283593"/>
                </a:solidFill>
                <a:latin typeface="Sassoon Infant Std" panose="020B0503020103030203" pitchFamily="34" charset="0"/>
                <a:sym typeface="Nunito"/>
              </a:rPr>
              <a:t>Previous papers are available to look through at the end.</a:t>
            </a:r>
            <a:endParaRPr lang="en-GB" kern="0" dirty="0">
              <a:solidFill>
                <a:srgbClr val="000000"/>
              </a:solidFill>
              <a:latin typeface="Sassoon Infant Std" panose="020B0503020103030203" pitchFamily="34" charset="0"/>
              <a:sym typeface="Nunito"/>
            </a:endParaRPr>
          </a:p>
        </p:txBody>
      </p:sp>
    </p:spTree>
    <p:extLst>
      <p:ext uri="{BB962C8B-B14F-4D97-AF65-F5344CB8AC3E}">
        <p14:creationId xmlns:p14="http://schemas.microsoft.com/office/powerpoint/2010/main" val="27468078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1507067"/>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Reading</a:t>
            </a:r>
            <a:endParaRPr lang="en-GB" sz="7200" cap="none" dirty="0">
              <a:solidFill>
                <a:schemeClr val="bg1"/>
              </a:solidFill>
              <a:latin typeface="Sassoon Infant Std" panose="020B0503020103030203" pitchFamily="34" charset="0"/>
            </a:endParaRPr>
          </a:p>
        </p:txBody>
      </p:sp>
      <p:sp>
        <p:nvSpPr>
          <p:cNvPr id="3" name="Rectangle 2">
            <a:extLst>
              <a:ext uri="{FF2B5EF4-FFF2-40B4-BE49-F238E27FC236}">
                <a16:creationId xmlns:a16="http://schemas.microsoft.com/office/drawing/2014/main" id="{6698B400-61C4-4437-BF7E-6A5A0DA43AFD}"/>
              </a:ext>
            </a:extLst>
          </p:cNvPr>
          <p:cNvSpPr/>
          <p:nvPr/>
        </p:nvSpPr>
        <p:spPr>
          <a:xfrm>
            <a:off x="1104900" y="1381036"/>
            <a:ext cx="9563100" cy="1200329"/>
          </a:xfrm>
          <a:prstGeom prst="rect">
            <a:avLst/>
          </a:prstGeom>
        </p:spPr>
        <p:txBody>
          <a:bodyPr wrap="square">
            <a:spAutoFit/>
          </a:bodyPr>
          <a:lstStyle/>
          <a:p>
            <a:pPr marL="114300" indent="0">
              <a:buNone/>
            </a:pPr>
            <a:r>
              <a:rPr lang="en-GB" sz="2400" dirty="0">
                <a:solidFill>
                  <a:schemeClr val="bg1"/>
                </a:solidFill>
                <a:latin typeface="Sassoon Infant Std" panose="020B0503020103030203" pitchFamily="34" charset="0"/>
              </a:rPr>
              <a:t>The reading SATs paper requires a range of answer styles.</a:t>
            </a:r>
          </a:p>
          <a:p>
            <a:pPr marL="114300" indent="0">
              <a:buNone/>
            </a:pPr>
            <a:endParaRPr lang="en-GB" sz="2400" dirty="0">
              <a:solidFill>
                <a:schemeClr val="bg1"/>
              </a:solidFill>
              <a:latin typeface="Sassoon Infant Std" panose="020B0503020103030203" pitchFamily="34" charset="0"/>
            </a:endParaRPr>
          </a:p>
          <a:p>
            <a:pPr marL="114300" indent="0">
              <a:buNone/>
            </a:pPr>
            <a:r>
              <a:rPr lang="en-GB" sz="2400" dirty="0">
                <a:solidFill>
                  <a:schemeClr val="bg1"/>
                </a:solidFill>
                <a:latin typeface="Sassoon Infant Std" panose="020B0503020103030203" pitchFamily="34" charset="0"/>
              </a:rPr>
              <a:t>Example questions:</a:t>
            </a:r>
          </a:p>
        </p:txBody>
      </p:sp>
      <p:pic>
        <p:nvPicPr>
          <p:cNvPr id="9" name="Picture 8">
            <a:extLst>
              <a:ext uri="{FF2B5EF4-FFF2-40B4-BE49-F238E27FC236}">
                <a16:creationId xmlns:a16="http://schemas.microsoft.com/office/drawing/2014/main" id="{EB952E78-247E-4AC2-84A9-55E721082676}"/>
              </a:ext>
            </a:extLst>
          </p:cNvPr>
          <p:cNvPicPr>
            <a:picLocks noChangeAspect="1"/>
          </p:cNvPicPr>
          <p:nvPr/>
        </p:nvPicPr>
        <p:blipFill>
          <a:blip r:embed="rId3"/>
          <a:stretch>
            <a:fillRect/>
          </a:stretch>
        </p:blipFill>
        <p:spPr>
          <a:xfrm>
            <a:off x="647518" y="2888102"/>
            <a:ext cx="5380819" cy="3226947"/>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40FA3E08-23A2-4E2B-9424-154DFE2D54CF}"/>
              </a:ext>
            </a:extLst>
          </p:cNvPr>
          <p:cNvPicPr>
            <a:picLocks noChangeAspect="1"/>
          </p:cNvPicPr>
          <p:nvPr/>
        </p:nvPicPr>
        <p:blipFill>
          <a:blip r:embed="rId4"/>
          <a:stretch>
            <a:fillRect/>
          </a:stretch>
        </p:blipFill>
        <p:spPr>
          <a:xfrm>
            <a:off x="6362700" y="2759119"/>
            <a:ext cx="4508217" cy="303503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589514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1507067"/>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Reading</a:t>
            </a:r>
            <a:endParaRPr lang="en-GB" sz="7200" cap="none" dirty="0">
              <a:solidFill>
                <a:schemeClr val="bg1"/>
              </a:solidFill>
              <a:latin typeface="Sassoon Infant Std" panose="020B0503020103030203" pitchFamily="34" charset="0"/>
            </a:endParaRPr>
          </a:p>
        </p:txBody>
      </p:sp>
      <p:sp>
        <p:nvSpPr>
          <p:cNvPr id="6" name="Text Placeholder 2">
            <a:extLst>
              <a:ext uri="{FF2B5EF4-FFF2-40B4-BE49-F238E27FC236}">
                <a16:creationId xmlns:a16="http://schemas.microsoft.com/office/drawing/2014/main" id="{267346EE-A07F-4F6B-A65A-57C43721CFB2}"/>
              </a:ext>
            </a:extLst>
          </p:cNvPr>
          <p:cNvSpPr txBox="1">
            <a:spLocks/>
          </p:cNvSpPr>
          <p:nvPr/>
        </p:nvSpPr>
        <p:spPr>
          <a:xfrm>
            <a:off x="670137" y="932649"/>
            <a:ext cx="8520601" cy="1507067"/>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1145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a:lstStyle>
          <a:p>
            <a:pPr marL="114300" indent="0">
              <a:buFont typeface="Wingdings 3" panose="05040102010807070707" pitchFamily="18" charset="2"/>
              <a:buNone/>
            </a:pPr>
            <a:r>
              <a:rPr lang="en-GB" sz="2800" dirty="0">
                <a:solidFill>
                  <a:schemeClr val="bg1"/>
                </a:solidFill>
                <a:latin typeface="Sassoon Infant Std" panose="020B0503020103030203" pitchFamily="34" charset="0"/>
              </a:rPr>
              <a:t>Example questions:</a:t>
            </a:r>
          </a:p>
          <a:p>
            <a:pPr marL="114300" indent="0">
              <a:buFont typeface="Wingdings 3" panose="05040102010807070707" pitchFamily="18" charset="2"/>
              <a:buNone/>
            </a:pPr>
            <a:r>
              <a:rPr lang="en-GB" sz="2800" dirty="0">
                <a:solidFill>
                  <a:schemeClr val="bg1"/>
                </a:solidFill>
                <a:latin typeface="Sassoon Infant Std" panose="020B0503020103030203" pitchFamily="34" charset="0"/>
              </a:rPr>
              <a:t>3 mark question</a:t>
            </a:r>
          </a:p>
        </p:txBody>
      </p:sp>
      <p:pic>
        <p:nvPicPr>
          <p:cNvPr id="7" name="Picture 6">
            <a:extLst>
              <a:ext uri="{FF2B5EF4-FFF2-40B4-BE49-F238E27FC236}">
                <a16:creationId xmlns:a16="http://schemas.microsoft.com/office/drawing/2014/main" id="{577E9648-5F34-49B9-9298-4BFDCC36913A}"/>
              </a:ext>
            </a:extLst>
          </p:cNvPr>
          <p:cNvPicPr>
            <a:picLocks noChangeAspect="1"/>
          </p:cNvPicPr>
          <p:nvPr/>
        </p:nvPicPr>
        <p:blipFill>
          <a:blip r:embed="rId3"/>
          <a:stretch>
            <a:fillRect/>
          </a:stretch>
        </p:blipFill>
        <p:spPr>
          <a:xfrm>
            <a:off x="1800100" y="2339687"/>
            <a:ext cx="5102013" cy="4157196"/>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CE957D9-E766-4B39-BB2D-70F77DB1B43D}"/>
              </a:ext>
            </a:extLst>
          </p:cNvPr>
          <p:cNvPicPr>
            <a:picLocks noChangeAspect="1"/>
          </p:cNvPicPr>
          <p:nvPr/>
        </p:nvPicPr>
        <p:blipFill>
          <a:blip r:embed="rId4"/>
          <a:stretch>
            <a:fillRect/>
          </a:stretch>
        </p:blipFill>
        <p:spPr>
          <a:xfrm>
            <a:off x="7441525" y="1533436"/>
            <a:ext cx="3790636" cy="4854775"/>
          </a:xfrm>
          <a:prstGeom prst="rect">
            <a:avLst/>
          </a:prstGeom>
        </p:spPr>
      </p:pic>
    </p:spTree>
    <p:extLst>
      <p:ext uri="{BB962C8B-B14F-4D97-AF65-F5344CB8AC3E}">
        <p14:creationId xmlns:p14="http://schemas.microsoft.com/office/powerpoint/2010/main" val="1061493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2050081"/>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Maths: Wednesday 14</a:t>
            </a:r>
            <a:r>
              <a:rPr lang="en-GB" sz="4400" kern="0" cap="none" baseline="30000" dirty="0">
                <a:ln>
                  <a:noFill/>
                </a:ln>
                <a:solidFill>
                  <a:srgbClr val="000000"/>
                </a:solidFill>
                <a:latin typeface="Sassoon Infant Std" panose="020B0503020103030203" pitchFamily="34" charset="0"/>
                <a:sym typeface="Nunito Sans SemiBold"/>
              </a:rPr>
              <a:t>th</a:t>
            </a:r>
            <a:r>
              <a:rPr lang="en-GB" sz="4400" kern="0" cap="none" dirty="0">
                <a:ln>
                  <a:noFill/>
                </a:ln>
                <a:solidFill>
                  <a:srgbClr val="000000"/>
                </a:solidFill>
                <a:latin typeface="Sassoon Infant Std" panose="020B0503020103030203" pitchFamily="34" charset="0"/>
                <a:sym typeface="Nunito Sans SemiBold"/>
              </a:rPr>
              <a:t> May and Thursday 15</a:t>
            </a:r>
            <a:r>
              <a:rPr lang="en-GB" sz="4400" kern="0" cap="none" baseline="30000" dirty="0">
                <a:ln>
                  <a:noFill/>
                </a:ln>
                <a:solidFill>
                  <a:srgbClr val="000000"/>
                </a:solidFill>
                <a:latin typeface="Sassoon Infant Std" panose="020B0503020103030203" pitchFamily="34" charset="0"/>
                <a:sym typeface="Nunito Sans SemiBold"/>
              </a:rPr>
              <a:t>th</a:t>
            </a:r>
            <a:r>
              <a:rPr lang="en-GB" sz="4400" kern="0" cap="none" dirty="0">
                <a:ln>
                  <a:noFill/>
                </a:ln>
                <a:solidFill>
                  <a:srgbClr val="000000"/>
                </a:solidFill>
                <a:latin typeface="Sassoon Infant Std" panose="020B0503020103030203" pitchFamily="34" charset="0"/>
                <a:sym typeface="Nunito Sans SemiBold"/>
              </a:rPr>
              <a:t> May</a:t>
            </a:r>
            <a:endParaRPr lang="en-GB" sz="19900" cap="none" dirty="0">
              <a:solidFill>
                <a:schemeClr val="bg1"/>
              </a:solidFill>
              <a:latin typeface="Sassoon Infant Std" panose="020B0503020103030203" pitchFamily="34" charset="0"/>
            </a:endParaRPr>
          </a:p>
        </p:txBody>
      </p:sp>
      <p:sp>
        <p:nvSpPr>
          <p:cNvPr id="4" name="Rectangle 3">
            <a:extLst>
              <a:ext uri="{FF2B5EF4-FFF2-40B4-BE49-F238E27FC236}">
                <a16:creationId xmlns:a16="http://schemas.microsoft.com/office/drawing/2014/main" id="{AF1B97A7-6A89-4D3D-B40F-9FEF474F80FA}"/>
              </a:ext>
            </a:extLst>
          </p:cNvPr>
          <p:cNvSpPr/>
          <p:nvPr/>
        </p:nvSpPr>
        <p:spPr>
          <a:xfrm>
            <a:off x="584010" y="2195842"/>
            <a:ext cx="9779189" cy="2549159"/>
          </a:xfrm>
          <a:prstGeom prst="rect">
            <a:avLst/>
          </a:prstGeom>
        </p:spPr>
        <p:txBody>
          <a:bodyPr wrap="square">
            <a:spAutoFit/>
          </a:bodyPr>
          <a:lstStyle/>
          <a:p>
            <a:pPr marL="114300" lvl="0" defTabSz="914400">
              <a:lnSpc>
                <a:spcPct val="115000"/>
              </a:lnSpc>
              <a:buClr>
                <a:srgbClr val="595959"/>
              </a:buClr>
              <a:buSzPts val="1800"/>
            </a:pPr>
            <a:r>
              <a:rPr lang="en-GB" sz="2000" kern="0" dirty="0">
                <a:solidFill>
                  <a:srgbClr val="000000"/>
                </a:solidFill>
                <a:latin typeface="Sassoon Infant Std" panose="020B0503020103030203" pitchFamily="34" charset="0"/>
                <a:sym typeface="Nunito"/>
              </a:rPr>
              <a:t>The maths assessments consist of three tests.</a:t>
            </a:r>
          </a:p>
          <a:p>
            <a:pPr marL="114300" lvl="0" defTabSz="914400">
              <a:lnSpc>
                <a:spcPct val="115000"/>
              </a:lnSpc>
              <a:buClr>
                <a:srgbClr val="595959"/>
              </a:buClr>
              <a:buSzPts val="1800"/>
            </a:pPr>
            <a:endParaRPr lang="en-GB" sz="2000" kern="0" dirty="0">
              <a:solidFill>
                <a:srgbClr val="000000"/>
              </a:solidFill>
              <a:latin typeface="Sassoon Infant Std" panose="020B0503020103030203" pitchFamily="34" charset="0"/>
              <a:sym typeface="Nunito"/>
            </a:endParaRPr>
          </a:p>
          <a:p>
            <a:pPr marL="457200" lvl="0" indent="-342900" defTabSz="914400">
              <a:lnSpc>
                <a:spcPct val="115000"/>
              </a:lnSpc>
              <a:buClr>
                <a:srgbClr val="595959"/>
              </a:buClr>
              <a:buSzPts val="1800"/>
              <a:buFont typeface="Nunito"/>
              <a:buChar char="●"/>
            </a:pPr>
            <a:r>
              <a:rPr lang="en-GB" sz="2000" kern="0" dirty="0">
                <a:solidFill>
                  <a:srgbClr val="000000"/>
                </a:solidFill>
                <a:latin typeface="Sassoon Infant Std" panose="020B0503020103030203" pitchFamily="34" charset="0"/>
                <a:sym typeface="Nunito"/>
              </a:rPr>
              <a:t>Paper 1: Arithmetic (30 minutes) – Wednesday 14</a:t>
            </a:r>
            <a:r>
              <a:rPr lang="en-GB" sz="2000" kern="0" baseline="30000" dirty="0">
                <a:solidFill>
                  <a:srgbClr val="000000"/>
                </a:solidFill>
                <a:latin typeface="Sassoon Infant Std" panose="020B0503020103030203" pitchFamily="34" charset="0"/>
                <a:sym typeface="Nunito"/>
              </a:rPr>
              <a:t>th</a:t>
            </a:r>
            <a:r>
              <a:rPr lang="en-GB" sz="2000" kern="0" dirty="0">
                <a:solidFill>
                  <a:srgbClr val="000000"/>
                </a:solidFill>
                <a:latin typeface="Sassoon Infant Std" panose="020B0503020103030203" pitchFamily="34" charset="0"/>
                <a:sym typeface="Nunito"/>
              </a:rPr>
              <a:t> May</a:t>
            </a:r>
          </a:p>
          <a:p>
            <a:pPr marL="457200" lvl="0" indent="-342900" defTabSz="914400">
              <a:lnSpc>
                <a:spcPct val="115000"/>
              </a:lnSpc>
              <a:buClr>
                <a:srgbClr val="595959"/>
              </a:buClr>
              <a:buSzPts val="1800"/>
              <a:buFont typeface="Nunito"/>
              <a:buChar char="●"/>
            </a:pPr>
            <a:endParaRPr lang="en-GB" sz="2000" dirty="0">
              <a:solidFill>
                <a:schemeClr val="bg1"/>
              </a:solidFill>
              <a:sym typeface="Nunito"/>
            </a:endParaRPr>
          </a:p>
          <a:p>
            <a:pPr marL="457200" lvl="0" indent="-342900" defTabSz="914400">
              <a:lnSpc>
                <a:spcPct val="115000"/>
              </a:lnSpc>
              <a:buClr>
                <a:srgbClr val="595959"/>
              </a:buClr>
              <a:buSzPts val="1800"/>
              <a:buFont typeface="Nunito"/>
              <a:buChar char="●"/>
            </a:pPr>
            <a:r>
              <a:rPr lang="en-GB" sz="2000" kern="0" dirty="0">
                <a:solidFill>
                  <a:srgbClr val="000000"/>
                </a:solidFill>
                <a:latin typeface="Sassoon Infant Std" panose="020B0503020103030203" pitchFamily="34" charset="0"/>
                <a:sym typeface="Nunito"/>
              </a:rPr>
              <a:t>Paper 2: Reasoning (40 minutes) – Wednesday 14</a:t>
            </a:r>
            <a:r>
              <a:rPr lang="en-GB" sz="2000" kern="0" baseline="30000" dirty="0">
                <a:solidFill>
                  <a:srgbClr val="000000"/>
                </a:solidFill>
                <a:latin typeface="Sassoon Infant Std" panose="020B0503020103030203" pitchFamily="34" charset="0"/>
                <a:sym typeface="Nunito"/>
              </a:rPr>
              <a:t>th</a:t>
            </a:r>
            <a:r>
              <a:rPr lang="en-GB" sz="2000" kern="0" dirty="0">
                <a:solidFill>
                  <a:srgbClr val="000000"/>
                </a:solidFill>
                <a:latin typeface="Sassoon Infant Std" panose="020B0503020103030203" pitchFamily="34" charset="0"/>
                <a:sym typeface="Nunito"/>
              </a:rPr>
              <a:t> May</a:t>
            </a:r>
          </a:p>
          <a:p>
            <a:pPr marL="457200" lvl="0" indent="-342900" defTabSz="914400">
              <a:lnSpc>
                <a:spcPct val="115000"/>
              </a:lnSpc>
              <a:buClr>
                <a:srgbClr val="595959"/>
              </a:buClr>
              <a:buSzPts val="1800"/>
              <a:buFont typeface="Nunito"/>
              <a:buChar char="●"/>
            </a:pPr>
            <a:endParaRPr lang="en-GB" sz="2000" kern="0" dirty="0">
              <a:solidFill>
                <a:srgbClr val="000000"/>
              </a:solidFill>
              <a:latin typeface="Sassoon Infant Std" panose="020B0503020103030203" pitchFamily="34" charset="0"/>
              <a:sym typeface="Nunito"/>
            </a:endParaRPr>
          </a:p>
          <a:p>
            <a:pPr marL="457200" lvl="0" indent="-342900" defTabSz="914400">
              <a:lnSpc>
                <a:spcPct val="115000"/>
              </a:lnSpc>
              <a:buClr>
                <a:srgbClr val="595959"/>
              </a:buClr>
              <a:buSzPts val="1800"/>
              <a:buFont typeface="Nunito"/>
              <a:buChar char="●"/>
            </a:pPr>
            <a:r>
              <a:rPr lang="en-GB" sz="2000" kern="0" dirty="0">
                <a:solidFill>
                  <a:srgbClr val="000000"/>
                </a:solidFill>
                <a:latin typeface="Sassoon Infant Std" panose="020B0503020103030203" pitchFamily="34" charset="0"/>
                <a:sym typeface="Nunito"/>
              </a:rPr>
              <a:t>Paper 3: Reasoning (40 minutes) – Thursday 15</a:t>
            </a:r>
            <a:r>
              <a:rPr lang="en-GB" sz="2000" kern="0" baseline="30000" dirty="0">
                <a:solidFill>
                  <a:srgbClr val="000000"/>
                </a:solidFill>
                <a:latin typeface="Sassoon Infant Std" panose="020B0503020103030203" pitchFamily="34" charset="0"/>
                <a:sym typeface="Nunito"/>
              </a:rPr>
              <a:t>th</a:t>
            </a:r>
            <a:r>
              <a:rPr lang="en-GB" sz="2000" kern="0" dirty="0">
                <a:solidFill>
                  <a:srgbClr val="000000"/>
                </a:solidFill>
                <a:latin typeface="Sassoon Infant Std" panose="020B0503020103030203" pitchFamily="34" charset="0"/>
                <a:sym typeface="Nunito"/>
              </a:rPr>
              <a:t> May</a:t>
            </a:r>
          </a:p>
        </p:txBody>
      </p:sp>
    </p:spTree>
    <p:extLst>
      <p:ext uri="{BB962C8B-B14F-4D97-AF65-F5344CB8AC3E}">
        <p14:creationId xmlns:p14="http://schemas.microsoft.com/office/powerpoint/2010/main" val="27811189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2050081"/>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Maths: Paper 1 (Arithmetic)</a:t>
            </a:r>
            <a:endParaRPr lang="en-GB" sz="19900" cap="none" dirty="0">
              <a:solidFill>
                <a:schemeClr val="bg1"/>
              </a:solidFill>
              <a:latin typeface="Sassoon Infant Std" panose="020B0503020103030203" pitchFamily="34" charset="0"/>
            </a:endParaRPr>
          </a:p>
        </p:txBody>
      </p:sp>
      <p:sp>
        <p:nvSpPr>
          <p:cNvPr id="4" name="Rectangle 3">
            <a:extLst>
              <a:ext uri="{FF2B5EF4-FFF2-40B4-BE49-F238E27FC236}">
                <a16:creationId xmlns:a16="http://schemas.microsoft.com/office/drawing/2014/main" id="{AF1B97A7-6A89-4D3D-B40F-9FEF474F80FA}"/>
              </a:ext>
            </a:extLst>
          </p:cNvPr>
          <p:cNvSpPr/>
          <p:nvPr/>
        </p:nvSpPr>
        <p:spPr>
          <a:xfrm>
            <a:off x="438150" y="1649410"/>
            <a:ext cx="11068050" cy="2201372"/>
          </a:xfrm>
          <a:prstGeom prst="rect">
            <a:avLst/>
          </a:prstGeom>
        </p:spPr>
        <p:txBody>
          <a:bodyPr wrap="square">
            <a:spAutoFit/>
          </a:bodyPr>
          <a:lstStyle/>
          <a:p>
            <a:pPr marL="114300" lvl="0" defTabSz="914400">
              <a:lnSpc>
                <a:spcPct val="115000"/>
              </a:lnSpc>
              <a:buClr>
                <a:srgbClr val="595959"/>
              </a:buClr>
              <a:buSzPts val="1800"/>
            </a:pPr>
            <a:r>
              <a:rPr lang="en-GB" sz="2000" kern="0" dirty="0">
                <a:solidFill>
                  <a:srgbClr val="000000"/>
                </a:solidFill>
                <a:latin typeface="Sassoon Infant Std" panose="020B0503020103030203" pitchFamily="34" charset="0"/>
                <a:sym typeface="Nunito"/>
              </a:rPr>
              <a:t>The maths arithmetic paper has a total of </a:t>
            </a:r>
            <a:r>
              <a:rPr lang="en-GB" sz="2000" kern="0" dirty="0">
                <a:solidFill>
                  <a:srgbClr val="283593"/>
                </a:solidFill>
                <a:latin typeface="Sassoon Infant Std" panose="020B0503020103030203" pitchFamily="34" charset="0"/>
                <a:sym typeface="Nunito"/>
              </a:rPr>
              <a:t>40 marks </a:t>
            </a:r>
            <a:r>
              <a:rPr lang="en-GB" sz="2000" kern="0" dirty="0">
                <a:solidFill>
                  <a:srgbClr val="000000"/>
                </a:solidFill>
                <a:latin typeface="Sassoon Infant Std" panose="020B0503020103030203" pitchFamily="34" charset="0"/>
                <a:sym typeface="Nunito"/>
              </a:rPr>
              <a:t>and lasts for </a:t>
            </a:r>
            <a:r>
              <a:rPr lang="en-GB" sz="2000" kern="0" dirty="0">
                <a:solidFill>
                  <a:srgbClr val="283593"/>
                </a:solidFill>
                <a:latin typeface="Sassoon Infant Std" panose="020B0503020103030203" pitchFamily="34" charset="0"/>
                <a:sym typeface="Nunito"/>
              </a:rPr>
              <a:t>30 minutes. </a:t>
            </a:r>
            <a:endParaRPr lang="en-GB" sz="2000" kern="0" dirty="0">
              <a:solidFill>
                <a:srgbClr val="000000"/>
              </a:solidFill>
              <a:latin typeface="Sassoon Infant Std" panose="020B0503020103030203" pitchFamily="34" charset="0"/>
              <a:sym typeface="Nunito"/>
            </a:endParaRPr>
          </a:p>
          <a:p>
            <a:pPr marL="114300" lvl="0" defTabSz="914400">
              <a:lnSpc>
                <a:spcPct val="115000"/>
              </a:lnSpc>
              <a:buClr>
                <a:srgbClr val="595959"/>
              </a:buClr>
              <a:buSzPts val="1800"/>
            </a:pPr>
            <a:endParaRPr lang="en-GB" sz="2000" kern="0" dirty="0">
              <a:solidFill>
                <a:srgbClr val="000000"/>
              </a:solidFill>
              <a:latin typeface="Sassoon Infant Std" panose="020B0503020103030203" pitchFamily="34" charset="0"/>
              <a:sym typeface="Nunito"/>
            </a:endParaRPr>
          </a:p>
          <a:p>
            <a:pPr marL="114300" lvl="0" defTabSz="914400">
              <a:lnSpc>
                <a:spcPct val="115000"/>
              </a:lnSpc>
              <a:buClr>
                <a:srgbClr val="595959"/>
              </a:buClr>
              <a:buSzPts val="1800"/>
            </a:pPr>
            <a:r>
              <a:rPr lang="en-GB" sz="2000" kern="0" dirty="0">
                <a:solidFill>
                  <a:srgbClr val="000000"/>
                </a:solidFill>
                <a:latin typeface="Sassoon Infant Std" panose="020B0503020103030203" pitchFamily="34" charset="0"/>
                <a:sym typeface="Nunito"/>
              </a:rPr>
              <a:t>The test covers the four operations (addition, subtraction, multiplication, division, including order of operations requiring BIDMAS), percentages of amounts and calculating with decimals and fractions. </a:t>
            </a:r>
          </a:p>
          <a:p>
            <a:pPr marL="114300" lvl="0" defTabSz="914400">
              <a:lnSpc>
                <a:spcPct val="115000"/>
              </a:lnSpc>
              <a:buClr>
                <a:srgbClr val="595959"/>
              </a:buClr>
              <a:buSzPts val="1800"/>
            </a:pPr>
            <a:endParaRPr lang="en-GB" sz="2000" kern="0" dirty="0">
              <a:solidFill>
                <a:srgbClr val="000000"/>
              </a:solidFill>
              <a:latin typeface="Sassoon Infant Std" panose="020B0503020103030203" pitchFamily="34" charset="0"/>
              <a:sym typeface="Nunito"/>
            </a:endParaRPr>
          </a:p>
          <a:p>
            <a:pPr marL="114300" lvl="0" defTabSz="914400">
              <a:lnSpc>
                <a:spcPct val="115000"/>
              </a:lnSpc>
              <a:buClr>
                <a:srgbClr val="595959"/>
              </a:buClr>
              <a:buSzPts val="1800"/>
            </a:pPr>
            <a:r>
              <a:rPr lang="en-GB" sz="2000" kern="0" dirty="0">
                <a:solidFill>
                  <a:srgbClr val="000000"/>
                </a:solidFill>
                <a:latin typeface="Sassoon Infant Std" panose="020B0503020103030203" pitchFamily="34" charset="0"/>
                <a:sym typeface="Nunito"/>
              </a:rPr>
              <a:t>Example questions: </a:t>
            </a:r>
          </a:p>
        </p:txBody>
      </p:sp>
      <p:pic>
        <p:nvPicPr>
          <p:cNvPr id="5" name="Picture 4">
            <a:extLst>
              <a:ext uri="{FF2B5EF4-FFF2-40B4-BE49-F238E27FC236}">
                <a16:creationId xmlns:a16="http://schemas.microsoft.com/office/drawing/2014/main" id="{AF9910DA-983B-478B-A41F-31586FC8F924}"/>
              </a:ext>
            </a:extLst>
          </p:cNvPr>
          <p:cNvPicPr>
            <a:picLocks noChangeAspect="1"/>
          </p:cNvPicPr>
          <p:nvPr/>
        </p:nvPicPr>
        <p:blipFill>
          <a:blip r:embed="rId3"/>
          <a:stretch>
            <a:fillRect/>
          </a:stretch>
        </p:blipFill>
        <p:spPr>
          <a:xfrm>
            <a:off x="3389755" y="3043206"/>
            <a:ext cx="3743306" cy="3476689"/>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417B1A1-E4D3-4AFB-9A70-9D76368D9A65}"/>
              </a:ext>
            </a:extLst>
          </p:cNvPr>
          <p:cNvPicPr>
            <a:picLocks noChangeAspect="1"/>
          </p:cNvPicPr>
          <p:nvPr/>
        </p:nvPicPr>
        <p:blipFill>
          <a:blip r:embed="rId4"/>
          <a:stretch>
            <a:fillRect/>
          </a:stretch>
        </p:blipFill>
        <p:spPr>
          <a:xfrm>
            <a:off x="7749819" y="3352800"/>
            <a:ext cx="3296795" cy="1847654"/>
          </a:xfrm>
          <a:prstGeom prst="rect">
            <a:avLst/>
          </a:prstGeom>
          <a:effectLst>
            <a:outerShdw blurRad="50800" dist="38100" dir="2700000" algn="tl" rotWithShape="0">
              <a:prstClr val="black">
                <a:alpha val="40000"/>
              </a:prstClr>
            </a:outerShdw>
          </a:effectLst>
        </p:spPr>
      </p:pic>
      <p:sp>
        <p:nvSpPr>
          <p:cNvPr id="7" name="Rectangle 6">
            <a:extLst>
              <a:ext uri="{FF2B5EF4-FFF2-40B4-BE49-F238E27FC236}">
                <a16:creationId xmlns:a16="http://schemas.microsoft.com/office/drawing/2014/main" id="{E7BAB6FF-2563-4BAD-AE07-EE74BA7A1250}"/>
              </a:ext>
            </a:extLst>
          </p:cNvPr>
          <p:cNvSpPr/>
          <p:nvPr/>
        </p:nvSpPr>
        <p:spPr>
          <a:xfrm>
            <a:off x="9460045" y="5367205"/>
            <a:ext cx="2368540" cy="1034835"/>
          </a:xfrm>
          <a:prstGeom prst="rect">
            <a:avLst/>
          </a:prstGeom>
        </p:spPr>
        <p:txBody>
          <a:bodyPr wrap="square">
            <a:spAutoFit/>
          </a:bodyPr>
          <a:lstStyle/>
          <a:p>
            <a:pPr marL="114300" lvl="0" algn="ctr" defTabSz="914400">
              <a:lnSpc>
                <a:spcPct val="115000"/>
              </a:lnSpc>
              <a:buClr>
                <a:srgbClr val="595959"/>
              </a:buClr>
              <a:buSzPts val="1800"/>
            </a:pPr>
            <a:r>
              <a:rPr lang="en-GB" kern="0" dirty="0">
                <a:solidFill>
                  <a:srgbClr val="283593"/>
                </a:solidFill>
                <a:latin typeface="Sassoon Infant Std" panose="020B0503020103030203" pitchFamily="34" charset="0"/>
                <a:sym typeface="Nunito"/>
              </a:rPr>
              <a:t>Previous papers are available to look through at the end.</a:t>
            </a:r>
            <a:endParaRPr lang="en-GB" kern="0" dirty="0">
              <a:solidFill>
                <a:srgbClr val="000000"/>
              </a:solidFill>
              <a:latin typeface="Sassoon Infant Std" panose="020B0503020103030203" pitchFamily="34" charset="0"/>
              <a:sym typeface="Nunito"/>
            </a:endParaRPr>
          </a:p>
        </p:txBody>
      </p:sp>
      <p:pic>
        <p:nvPicPr>
          <p:cNvPr id="3" name="Picture 2">
            <a:extLst>
              <a:ext uri="{FF2B5EF4-FFF2-40B4-BE49-F238E27FC236}">
                <a16:creationId xmlns:a16="http://schemas.microsoft.com/office/drawing/2014/main" id="{140DA21F-D115-443C-BC3A-CBB5B1F7956F}"/>
              </a:ext>
            </a:extLst>
          </p:cNvPr>
          <p:cNvPicPr>
            <a:picLocks noChangeAspect="1"/>
          </p:cNvPicPr>
          <p:nvPr/>
        </p:nvPicPr>
        <p:blipFill>
          <a:blip r:embed="rId5"/>
          <a:stretch>
            <a:fillRect/>
          </a:stretch>
        </p:blipFill>
        <p:spPr>
          <a:xfrm>
            <a:off x="9794922" y="370338"/>
            <a:ext cx="2279557" cy="1728852"/>
          </a:xfrm>
          <a:prstGeom prst="rect">
            <a:avLst/>
          </a:prstGeom>
        </p:spPr>
      </p:pic>
    </p:spTree>
    <p:extLst>
      <p:ext uri="{BB962C8B-B14F-4D97-AF65-F5344CB8AC3E}">
        <p14:creationId xmlns:p14="http://schemas.microsoft.com/office/powerpoint/2010/main" val="169830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2050081"/>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Maths: Paper 1 (Arithmetic)</a:t>
            </a:r>
            <a:endParaRPr lang="en-GB" sz="19900" cap="none" dirty="0">
              <a:solidFill>
                <a:schemeClr val="bg1"/>
              </a:solidFill>
              <a:latin typeface="Sassoon Infant Std" panose="020B0503020103030203" pitchFamily="34" charset="0"/>
            </a:endParaRPr>
          </a:p>
        </p:txBody>
      </p:sp>
      <p:grpSp>
        <p:nvGrpSpPr>
          <p:cNvPr id="3" name="Group 2">
            <a:extLst>
              <a:ext uri="{FF2B5EF4-FFF2-40B4-BE49-F238E27FC236}">
                <a16:creationId xmlns:a16="http://schemas.microsoft.com/office/drawing/2014/main" id="{02C27E28-35EF-4EDC-888B-ED0685849350}"/>
              </a:ext>
            </a:extLst>
          </p:cNvPr>
          <p:cNvGrpSpPr/>
          <p:nvPr/>
        </p:nvGrpSpPr>
        <p:grpSpPr>
          <a:xfrm>
            <a:off x="1828800" y="1496440"/>
            <a:ext cx="9372600" cy="4675759"/>
            <a:chOff x="1828800" y="1496441"/>
            <a:chExt cx="7974430" cy="3500302"/>
          </a:xfrm>
        </p:grpSpPr>
        <p:pic>
          <p:nvPicPr>
            <p:cNvPr id="7" name="Picture 6">
              <a:extLst>
                <a:ext uri="{FF2B5EF4-FFF2-40B4-BE49-F238E27FC236}">
                  <a16:creationId xmlns:a16="http://schemas.microsoft.com/office/drawing/2014/main" id="{08C65599-371D-4C28-9F8E-10BFD338BCBF}"/>
                </a:ext>
              </a:extLst>
            </p:cNvPr>
            <p:cNvPicPr>
              <a:picLocks noChangeAspect="1"/>
            </p:cNvPicPr>
            <p:nvPr/>
          </p:nvPicPr>
          <p:blipFill>
            <a:blip r:embed="rId3"/>
            <a:stretch>
              <a:fillRect/>
            </a:stretch>
          </p:blipFill>
          <p:spPr>
            <a:xfrm>
              <a:off x="5989979" y="3341421"/>
              <a:ext cx="3813251" cy="1655322"/>
            </a:xfrm>
            <a:prstGeom prst="rect">
              <a:avLst/>
            </a:prstGeom>
            <a:noFill/>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70E9FCC-E102-47E7-B33E-6FCE24E8C4DB}"/>
                </a:ext>
              </a:extLst>
            </p:cNvPr>
            <p:cNvPicPr>
              <a:picLocks noChangeAspect="1"/>
            </p:cNvPicPr>
            <p:nvPr/>
          </p:nvPicPr>
          <p:blipFill>
            <a:blip r:embed="rId4"/>
            <a:stretch>
              <a:fillRect/>
            </a:stretch>
          </p:blipFill>
          <p:spPr>
            <a:xfrm>
              <a:off x="1828800" y="3355435"/>
              <a:ext cx="3788041" cy="1627295"/>
            </a:xfrm>
            <a:prstGeom prst="rect">
              <a:avLst/>
            </a:prstGeom>
            <a:noFill/>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0270DAF6-1B30-4868-9E7D-3AB6F77DDD3C}"/>
                </a:ext>
              </a:extLst>
            </p:cNvPr>
            <p:cNvPicPr>
              <a:picLocks noChangeAspect="1"/>
            </p:cNvPicPr>
            <p:nvPr/>
          </p:nvPicPr>
          <p:blipFill>
            <a:blip r:embed="rId5"/>
            <a:stretch>
              <a:fillRect/>
            </a:stretch>
          </p:blipFill>
          <p:spPr>
            <a:xfrm>
              <a:off x="5989979" y="1496441"/>
              <a:ext cx="3788042" cy="1627295"/>
            </a:xfrm>
            <a:prstGeom prst="rect">
              <a:avLst/>
            </a:prstGeom>
            <a:noFill/>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5E5E51A2-3175-44BE-AC1A-E21BE459E58F}"/>
                </a:ext>
              </a:extLst>
            </p:cNvPr>
            <p:cNvPicPr>
              <a:picLocks noChangeAspect="1"/>
            </p:cNvPicPr>
            <p:nvPr/>
          </p:nvPicPr>
          <p:blipFill>
            <a:blip r:embed="rId6"/>
            <a:stretch>
              <a:fillRect/>
            </a:stretch>
          </p:blipFill>
          <p:spPr>
            <a:xfrm>
              <a:off x="1828800" y="1513608"/>
              <a:ext cx="3813251" cy="1628803"/>
            </a:xfrm>
            <a:prstGeom prst="rect">
              <a:avLst/>
            </a:prstGeom>
            <a:noFill/>
            <a:effectLst>
              <a:outerShdw blurRad="50800" dist="38100" dir="2700000" algn="tl" rotWithShape="0">
                <a:prstClr val="black">
                  <a:alpha val="40000"/>
                </a:prstClr>
              </a:outerShdw>
            </a:effectLst>
          </p:spPr>
        </p:pic>
        <p:grpSp>
          <p:nvGrpSpPr>
            <p:cNvPr id="11" name="Group 10">
              <a:extLst>
                <a:ext uri="{FF2B5EF4-FFF2-40B4-BE49-F238E27FC236}">
                  <a16:creationId xmlns:a16="http://schemas.microsoft.com/office/drawing/2014/main" id="{D3C0F5C8-8385-476F-A80A-1FFCD956D7E0}"/>
                </a:ext>
              </a:extLst>
            </p:cNvPr>
            <p:cNvGrpSpPr/>
            <p:nvPr/>
          </p:nvGrpSpPr>
          <p:grpSpPr>
            <a:xfrm>
              <a:off x="2332641" y="2070475"/>
              <a:ext cx="2709388" cy="880272"/>
              <a:chOff x="1034624" y="1730945"/>
              <a:chExt cx="2709388" cy="880272"/>
            </a:xfrm>
            <a:noFill/>
          </p:grpSpPr>
          <p:sp>
            <p:nvSpPr>
              <p:cNvPr id="12" name="Text Placeholder 2">
                <a:extLst>
                  <a:ext uri="{FF2B5EF4-FFF2-40B4-BE49-F238E27FC236}">
                    <a16:creationId xmlns:a16="http://schemas.microsoft.com/office/drawing/2014/main" id="{25D50BC2-E4F9-47FC-8E93-83C71482B427}"/>
                  </a:ext>
                </a:extLst>
              </p:cNvPr>
              <p:cNvSpPr txBox="1">
                <a:spLocks/>
              </p:cNvSpPr>
              <p:nvPr/>
            </p:nvSpPr>
            <p:spPr>
              <a:xfrm>
                <a:off x="1034624" y="1730945"/>
                <a:ext cx="831883" cy="741773"/>
              </a:xfrm>
              <a:prstGeom prst="rect">
                <a:avLst/>
              </a:prstGeom>
              <a:grp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rPr>
                  <a:t>   7.800</a:t>
                </a:r>
              </a:p>
              <a:p>
                <a:pPr marL="0" indent="0">
                  <a:lnSpc>
                    <a:spcPct val="100000"/>
                  </a:lnSpc>
                  <a:buFont typeface="Nunito"/>
                  <a:buNone/>
                </a:pPr>
                <a:r>
                  <a:rPr lang="en-GB" sz="1200" u="sng" dirty="0">
                    <a:solidFill>
                      <a:sysClr val="windowText" lastClr="000000"/>
                    </a:solidFill>
                  </a:rPr>
                  <a:t>+ 6.958.</a:t>
                </a:r>
              </a:p>
              <a:p>
                <a:pPr marL="0" indent="0">
                  <a:lnSpc>
                    <a:spcPct val="100000"/>
                  </a:lnSpc>
                  <a:buFont typeface="Nunito"/>
                  <a:buNone/>
                </a:pPr>
                <a:r>
                  <a:rPr lang="en-GB" sz="1200" u="sng" dirty="0">
                    <a:solidFill>
                      <a:sysClr val="windowText" lastClr="000000"/>
                    </a:solidFill>
                  </a:rPr>
                  <a:t> 14.758 </a:t>
                </a:r>
              </a:p>
              <a:p>
                <a:pPr marL="0" indent="0">
                  <a:lnSpc>
                    <a:spcPct val="150000"/>
                  </a:lnSpc>
                  <a:buFont typeface="Nunito"/>
                  <a:buNone/>
                </a:pPr>
                <a:r>
                  <a:rPr lang="en-GB" sz="1200" baseline="30000" dirty="0">
                    <a:solidFill>
                      <a:sysClr val="windowText" lastClr="000000"/>
                    </a:solidFill>
                  </a:rPr>
                  <a:t>     1</a:t>
                </a:r>
              </a:p>
            </p:txBody>
          </p:sp>
          <p:sp>
            <p:nvSpPr>
              <p:cNvPr id="13" name="TextBox 12">
                <a:extLst>
                  <a:ext uri="{FF2B5EF4-FFF2-40B4-BE49-F238E27FC236}">
                    <a16:creationId xmlns:a16="http://schemas.microsoft.com/office/drawing/2014/main" id="{FA1FBD21-E427-47FC-A050-8FF876FD3DFC}"/>
                  </a:ext>
                </a:extLst>
              </p:cNvPr>
              <p:cNvSpPr txBox="1"/>
              <p:nvPr/>
            </p:nvSpPr>
            <p:spPr>
              <a:xfrm>
                <a:off x="3067538" y="2334218"/>
                <a:ext cx="676474" cy="276999"/>
              </a:xfrm>
              <a:prstGeom prst="rect">
                <a:avLst/>
              </a:prstGeom>
              <a:grpFill/>
            </p:spPr>
            <p:txBody>
              <a:bodyPr wrap="square">
                <a:spAutoFit/>
              </a:bodyPr>
              <a:lstStyle/>
              <a:p>
                <a:r>
                  <a:rPr lang="en-GB" sz="1200" dirty="0">
                    <a:solidFill>
                      <a:sysClr val="windowText" lastClr="000000"/>
                    </a:solidFill>
                  </a:rPr>
                  <a:t>14.758</a:t>
                </a:r>
              </a:p>
            </p:txBody>
          </p:sp>
        </p:grpSp>
        <p:grpSp>
          <p:nvGrpSpPr>
            <p:cNvPr id="14" name="Group 13">
              <a:extLst>
                <a:ext uri="{FF2B5EF4-FFF2-40B4-BE49-F238E27FC236}">
                  <a16:creationId xmlns:a16="http://schemas.microsoft.com/office/drawing/2014/main" id="{FD4FC362-3C89-4671-907A-82BB85BE6597}"/>
                </a:ext>
              </a:extLst>
            </p:cNvPr>
            <p:cNvGrpSpPr/>
            <p:nvPr/>
          </p:nvGrpSpPr>
          <p:grpSpPr>
            <a:xfrm>
              <a:off x="6517780" y="1586739"/>
              <a:ext cx="2434802" cy="1139385"/>
              <a:chOff x="5219763" y="1247209"/>
              <a:chExt cx="2434802" cy="1139385"/>
            </a:xfrm>
            <a:noFill/>
          </p:grpSpPr>
          <p:sp>
            <p:nvSpPr>
              <p:cNvPr id="15" name="Text Placeholder 2">
                <a:extLst>
                  <a:ext uri="{FF2B5EF4-FFF2-40B4-BE49-F238E27FC236}">
                    <a16:creationId xmlns:a16="http://schemas.microsoft.com/office/drawing/2014/main" id="{22DA35DD-F286-4DBA-AC07-35BD1A9A80CC}"/>
                  </a:ext>
                </a:extLst>
              </p:cNvPr>
              <p:cNvSpPr txBox="1">
                <a:spLocks/>
              </p:cNvSpPr>
              <p:nvPr/>
            </p:nvSpPr>
            <p:spPr>
              <a:xfrm>
                <a:off x="5219763" y="1644821"/>
                <a:ext cx="2434802" cy="741773"/>
              </a:xfrm>
              <a:prstGeom prst="rect">
                <a:avLst/>
              </a:prstGeom>
              <a:grp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rPr>
                  <a:t>Mental method: </a:t>
                </a:r>
              </a:p>
              <a:p>
                <a:pPr marL="0" indent="0">
                  <a:lnSpc>
                    <a:spcPct val="100000"/>
                  </a:lnSpc>
                  <a:buFont typeface="Nunito"/>
                  <a:buNone/>
                </a:pPr>
                <a:r>
                  <a:rPr lang="en-GB" sz="1200" dirty="0">
                    <a:solidFill>
                      <a:sysClr val="windowText" lastClr="000000"/>
                    </a:solidFill>
                  </a:rPr>
                  <a:t>Count on from 795 to 801</a:t>
                </a:r>
              </a:p>
            </p:txBody>
          </p:sp>
          <p:sp>
            <p:nvSpPr>
              <p:cNvPr id="16" name="TextBox 15">
                <a:extLst>
                  <a:ext uri="{FF2B5EF4-FFF2-40B4-BE49-F238E27FC236}">
                    <a16:creationId xmlns:a16="http://schemas.microsoft.com/office/drawing/2014/main" id="{86D8702C-F750-4B64-869B-DD28C5E9B4A3}"/>
                  </a:ext>
                </a:extLst>
              </p:cNvPr>
              <p:cNvSpPr txBox="1"/>
              <p:nvPr/>
            </p:nvSpPr>
            <p:spPr>
              <a:xfrm>
                <a:off x="5604090" y="1247209"/>
                <a:ext cx="621324" cy="276999"/>
              </a:xfrm>
              <a:prstGeom prst="rect">
                <a:avLst/>
              </a:prstGeom>
              <a:grpFill/>
            </p:spPr>
            <p:txBody>
              <a:bodyPr wrap="square">
                <a:spAutoFit/>
              </a:bodyPr>
              <a:lstStyle/>
              <a:p>
                <a:r>
                  <a:rPr lang="en-GB" sz="1200" dirty="0">
                    <a:solidFill>
                      <a:sysClr val="windowText" lastClr="000000"/>
                    </a:solidFill>
                  </a:rPr>
                  <a:t>6</a:t>
                </a:r>
              </a:p>
            </p:txBody>
          </p:sp>
        </p:grpSp>
        <p:grpSp>
          <p:nvGrpSpPr>
            <p:cNvPr id="17" name="Group 16">
              <a:extLst>
                <a:ext uri="{FF2B5EF4-FFF2-40B4-BE49-F238E27FC236}">
                  <a16:creationId xmlns:a16="http://schemas.microsoft.com/office/drawing/2014/main" id="{33E3607B-5FCF-43F7-8207-E93CF362DD9E}"/>
                </a:ext>
              </a:extLst>
            </p:cNvPr>
            <p:cNvGrpSpPr/>
            <p:nvPr/>
          </p:nvGrpSpPr>
          <p:grpSpPr>
            <a:xfrm>
              <a:off x="6553663" y="3846416"/>
              <a:ext cx="2646424" cy="935135"/>
              <a:chOff x="1034623" y="3532236"/>
              <a:chExt cx="2646424" cy="935135"/>
            </a:xfrm>
            <a:noFill/>
          </p:grpSpPr>
          <p:sp>
            <p:nvSpPr>
              <p:cNvPr id="18" name="Text Placeholder 2">
                <a:extLst>
                  <a:ext uri="{FF2B5EF4-FFF2-40B4-BE49-F238E27FC236}">
                    <a16:creationId xmlns:a16="http://schemas.microsoft.com/office/drawing/2014/main" id="{6B1EF411-968D-401B-881A-D3F47E616C7C}"/>
                  </a:ext>
                </a:extLst>
              </p:cNvPr>
              <p:cNvSpPr txBox="1">
                <a:spLocks/>
              </p:cNvSpPr>
              <p:nvPr/>
            </p:nvSpPr>
            <p:spPr>
              <a:xfrm>
                <a:off x="1034623" y="3532236"/>
                <a:ext cx="1544454" cy="492687"/>
              </a:xfrm>
              <a:prstGeom prst="rect">
                <a:avLst/>
              </a:prstGeom>
              <a:grp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rPr>
                  <a:t>   48 ÷ 6 = 8</a:t>
                </a:r>
              </a:p>
              <a:p>
                <a:pPr marL="0" indent="0">
                  <a:lnSpc>
                    <a:spcPct val="100000"/>
                  </a:lnSpc>
                  <a:buFont typeface="Nunito"/>
                  <a:buNone/>
                </a:pPr>
                <a:r>
                  <a:rPr lang="en-GB" sz="1200" dirty="0">
                    <a:solidFill>
                      <a:sysClr val="windowText" lastClr="000000"/>
                    </a:solidFill>
                  </a:rPr>
                  <a:t>70 + 8 = 78</a:t>
                </a:r>
                <a:endParaRPr lang="en-GB" sz="1200" u="sng" dirty="0">
                  <a:solidFill>
                    <a:sysClr val="windowText" lastClr="000000"/>
                  </a:solidFill>
                </a:endParaRPr>
              </a:p>
            </p:txBody>
          </p:sp>
          <p:sp>
            <p:nvSpPr>
              <p:cNvPr id="19" name="TextBox 18">
                <a:extLst>
                  <a:ext uri="{FF2B5EF4-FFF2-40B4-BE49-F238E27FC236}">
                    <a16:creationId xmlns:a16="http://schemas.microsoft.com/office/drawing/2014/main" id="{FABC7642-63E3-414B-9452-9228665A850E}"/>
                  </a:ext>
                </a:extLst>
              </p:cNvPr>
              <p:cNvSpPr txBox="1"/>
              <p:nvPr/>
            </p:nvSpPr>
            <p:spPr>
              <a:xfrm>
                <a:off x="3059723" y="4190372"/>
                <a:ext cx="621324" cy="276999"/>
              </a:xfrm>
              <a:prstGeom prst="rect">
                <a:avLst/>
              </a:prstGeom>
              <a:grpFill/>
            </p:spPr>
            <p:txBody>
              <a:bodyPr wrap="square">
                <a:spAutoFit/>
              </a:bodyPr>
              <a:lstStyle/>
              <a:p>
                <a:r>
                  <a:rPr lang="en-GB" sz="1200" dirty="0">
                    <a:solidFill>
                      <a:sysClr val="windowText" lastClr="000000"/>
                    </a:solidFill>
                  </a:rPr>
                  <a:t>78</a:t>
                </a:r>
              </a:p>
            </p:txBody>
          </p:sp>
        </p:grpSp>
        <p:grpSp>
          <p:nvGrpSpPr>
            <p:cNvPr id="20" name="Group 19">
              <a:extLst>
                <a:ext uri="{FF2B5EF4-FFF2-40B4-BE49-F238E27FC236}">
                  <a16:creationId xmlns:a16="http://schemas.microsoft.com/office/drawing/2014/main" id="{E7C29DCA-1F8E-46B5-A3FE-D2E3200785D0}"/>
                </a:ext>
              </a:extLst>
            </p:cNvPr>
            <p:cNvGrpSpPr/>
            <p:nvPr/>
          </p:nvGrpSpPr>
          <p:grpSpPr>
            <a:xfrm>
              <a:off x="2234406" y="3767815"/>
              <a:ext cx="2780048" cy="1199275"/>
              <a:chOff x="5082006" y="3429792"/>
              <a:chExt cx="2780048" cy="1199275"/>
            </a:xfrm>
            <a:noFill/>
          </p:grpSpPr>
          <mc:AlternateContent xmlns:mc="http://schemas.openxmlformats.org/markup-compatibility/2006" xmlns:a14="http://schemas.microsoft.com/office/drawing/2010/main">
            <mc:Choice Requires="a14">
              <p:sp>
                <p:nvSpPr>
                  <p:cNvPr id="21" name="Text Placeholder 2">
                    <a:extLst>
                      <a:ext uri="{FF2B5EF4-FFF2-40B4-BE49-F238E27FC236}">
                        <a16:creationId xmlns:a16="http://schemas.microsoft.com/office/drawing/2014/main" id="{0D5D14DC-B11A-41CF-BCB4-844B4A71BA6E}"/>
                      </a:ext>
                    </a:extLst>
                  </p:cNvPr>
                  <p:cNvSpPr txBox="1">
                    <a:spLocks/>
                  </p:cNvSpPr>
                  <p:nvPr/>
                </p:nvSpPr>
                <p:spPr>
                  <a:xfrm>
                    <a:off x="5082006" y="3429792"/>
                    <a:ext cx="1587437" cy="1082274"/>
                  </a:xfrm>
                  <a:prstGeom prst="rect">
                    <a:avLst/>
                  </a:prstGeom>
                  <a:grp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solidFill>
                                  <a:sysClr val="windowText" lastClr="000000"/>
                                </a:solidFill>
                                <a:latin typeface="Cambria Math" panose="02040503050406030204" pitchFamily="18" charset="0"/>
                              </a:rPr>
                            </m:ctrlPr>
                          </m:fPr>
                          <m:num>
                            <m:r>
                              <m:rPr>
                                <m:nor/>
                              </m:rPr>
                              <a:rPr lang="en-GB" sz="1200" b="0" i="0" dirty="0" smtClean="0">
                                <a:solidFill>
                                  <a:sysClr val="windowText" lastClr="000000"/>
                                </a:solidFill>
                              </a:rPr>
                              <m:t>5</m:t>
                            </m:r>
                          </m:num>
                          <m:den>
                            <m:r>
                              <m:rPr>
                                <m:nor/>
                              </m:rPr>
                              <a:rPr lang="en-GB" sz="1200" b="0" i="0" dirty="0" smtClean="0">
                                <a:solidFill>
                                  <a:sysClr val="windowText" lastClr="000000"/>
                                </a:solidFill>
                              </a:rPr>
                              <m:t>8</m:t>
                            </m:r>
                          </m:den>
                        </m:f>
                      </m:oMath>
                    </a14:m>
                    <a:r>
                      <a:rPr lang="en-GB" sz="1200" dirty="0">
                        <a:solidFill>
                          <a:sysClr val="windowText" lastClr="000000"/>
                        </a:solidFill>
                      </a:rPr>
                      <a:t> = </a:t>
                    </a:r>
                    <a14:m>
                      <m:oMath xmlns:m="http://schemas.openxmlformats.org/officeDocument/2006/math">
                        <m:f>
                          <m:fPr>
                            <m:ctrlPr>
                              <a:rPr lang="en-GB" sz="1200" i="1" dirty="0">
                                <a:solidFill>
                                  <a:sysClr val="windowText" lastClr="000000"/>
                                </a:solidFill>
                                <a:latin typeface="Cambria Math" panose="02040503050406030204" pitchFamily="18" charset="0"/>
                              </a:rPr>
                            </m:ctrlPr>
                          </m:fPr>
                          <m:num>
                            <m:r>
                              <m:rPr>
                                <m:nor/>
                              </m:rPr>
                              <a:rPr lang="en-GB" sz="1200" b="0" i="0" dirty="0" smtClean="0">
                                <a:solidFill>
                                  <a:sysClr val="windowText" lastClr="000000"/>
                                </a:solidFill>
                              </a:rPr>
                              <m:t>10</m:t>
                            </m:r>
                          </m:num>
                          <m:den>
                            <m:r>
                              <m:rPr>
                                <m:nor/>
                              </m:rPr>
                              <a:rPr lang="en-GB" sz="1200" b="0" i="0" dirty="0" smtClean="0">
                                <a:solidFill>
                                  <a:sysClr val="windowText" lastClr="000000"/>
                                </a:solidFill>
                              </a:rPr>
                              <m:t>16</m:t>
                            </m:r>
                          </m:den>
                        </m:f>
                      </m:oMath>
                    </a14:m>
                    <a:r>
                      <a:rPr lang="en-GB" sz="1200" dirty="0">
                        <a:solidFill>
                          <a:sysClr val="windowText" lastClr="000000"/>
                        </a:solidFill>
                      </a:rPr>
                      <a:t> </a:t>
                    </a:r>
                  </a:p>
                  <a:p>
                    <a:pPr marL="0" indent="0">
                      <a:lnSpc>
                        <a:spcPct val="150000"/>
                      </a:lnSpc>
                      <a:buNone/>
                    </a:pPr>
                    <a14:m>
                      <m:oMath xmlns:m="http://schemas.openxmlformats.org/officeDocument/2006/math">
                        <m:f>
                          <m:fPr>
                            <m:ctrlPr>
                              <a:rPr lang="en-GB" sz="1200" i="1" dirty="0">
                                <a:solidFill>
                                  <a:sysClr val="windowText" lastClr="000000"/>
                                </a:solidFill>
                                <a:latin typeface="Cambria Math" panose="02040503050406030204" pitchFamily="18" charset="0"/>
                              </a:rPr>
                            </m:ctrlPr>
                          </m:fPr>
                          <m:num>
                            <m:r>
                              <m:rPr>
                                <m:nor/>
                              </m:rPr>
                              <a:rPr lang="en-GB" sz="1200" b="0" i="0" dirty="0" smtClean="0">
                                <a:solidFill>
                                  <a:sysClr val="windowText" lastClr="000000"/>
                                </a:solidFill>
                              </a:rPr>
                              <m:t>10</m:t>
                            </m:r>
                          </m:num>
                          <m:den>
                            <m:r>
                              <m:rPr>
                                <m:nor/>
                              </m:rPr>
                              <a:rPr lang="en-GB" sz="1200" b="0" i="0" dirty="0" smtClean="0">
                                <a:solidFill>
                                  <a:sysClr val="windowText" lastClr="000000"/>
                                </a:solidFill>
                              </a:rPr>
                              <m:t>16</m:t>
                            </m:r>
                          </m:den>
                        </m:f>
                      </m:oMath>
                    </a14:m>
                    <a:r>
                      <a:rPr lang="en-GB" sz="1200" dirty="0">
                        <a:solidFill>
                          <a:sysClr val="windowText" lastClr="000000"/>
                        </a:solidFill>
                      </a:rPr>
                      <a:t> + </a:t>
                    </a:r>
                    <a14:m>
                      <m:oMath xmlns:m="http://schemas.openxmlformats.org/officeDocument/2006/math">
                        <m:f>
                          <m:fPr>
                            <m:ctrlPr>
                              <a:rPr lang="en-GB" sz="1200" i="1" dirty="0">
                                <a:solidFill>
                                  <a:sysClr val="windowText" lastClr="000000"/>
                                </a:solidFill>
                                <a:latin typeface="Cambria Math" panose="02040503050406030204" pitchFamily="18" charset="0"/>
                              </a:rPr>
                            </m:ctrlPr>
                          </m:fPr>
                          <m:num>
                            <m:r>
                              <m:rPr>
                                <m:nor/>
                              </m:rPr>
                              <a:rPr lang="en-GB" sz="1200" b="0" i="0" dirty="0" smtClean="0">
                                <a:solidFill>
                                  <a:sysClr val="windowText" lastClr="000000"/>
                                </a:solidFill>
                              </a:rPr>
                              <m:t>3</m:t>
                            </m:r>
                          </m:num>
                          <m:den>
                            <m:r>
                              <m:rPr>
                                <m:nor/>
                              </m:rPr>
                              <a:rPr lang="en-GB" sz="1200" b="0" i="0" dirty="0" smtClean="0">
                                <a:solidFill>
                                  <a:sysClr val="windowText" lastClr="000000"/>
                                </a:solidFill>
                              </a:rPr>
                              <m:t>16</m:t>
                            </m:r>
                          </m:den>
                        </m:f>
                      </m:oMath>
                    </a14:m>
                    <a:r>
                      <a:rPr lang="en-GB" sz="1200" dirty="0">
                        <a:solidFill>
                          <a:sysClr val="windowText" lastClr="000000"/>
                        </a:solidFill>
                      </a:rPr>
                      <a:t> = </a:t>
                    </a:r>
                    <a14:m>
                      <m:oMath xmlns:m="http://schemas.openxmlformats.org/officeDocument/2006/math">
                        <m:f>
                          <m:fPr>
                            <m:ctrlPr>
                              <a:rPr lang="en-GB" sz="1200" i="1" dirty="0">
                                <a:solidFill>
                                  <a:sysClr val="windowText" lastClr="000000"/>
                                </a:solidFill>
                                <a:latin typeface="Cambria Math" panose="02040503050406030204" pitchFamily="18" charset="0"/>
                              </a:rPr>
                            </m:ctrlPr>
                          </m:fPr>
                          <m:num>
                            <m:r>
                              <m:rPr>
                                <m:nor/>
                              </m:rPr>
                              <a:rPr lang="en-GB" sz="1200" dirty="0">
                                <a:solidFill>
                                  <a:sysClr val="windowText" lastClr="000000"/>
                                </a:solidFill>
                              </a:rPr>
                              <m:t>1</m:t>
                            </m:r>
                            <m:r>
                              <m:rPr>
                                <m:nor/>
                              </m:rPr>
                              <a:rPr lang="en-GB" sz="1200" b="0" i="0" dirty="0" smtClean="0">
                                <a:solidFill>
                                  <a:sysClr val="windowText" lastClr="000000"/>
                                </a:solidFill>
                              </a:rPr>
                              <m:t>3</m:t>
                            </m:r>
                          </m:num>
                          <m:den>
                            <m:r>
                              <m:rPr>
                                <m:nor/>
                              </m:rPr>
                              <a:rPr lang="en-GB" sz="1200" dirty="0">
                                <a:solidFill>
                                  <a:sysClr val="windowText" lastClr="000000"/>
                                </a:solidFill>
                              </a:rPr>
                              <m:t>16</m:t>
                            </m:r>
                          </m:den>
                        </m:f>
                      </m:oMath>
                    </a14:m>
                    <a:r>
                      <a:rPr lang="en-GB" sz="1200" dirty="0">
                        <a:solidFill>
                          <a:sysClr val="windowText" lastClr="000000"/>
                        </a:solidFill>
                      </a:rPr>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0D53E564-B1FF-47E6-BA77-0D62D924F77C}"/>
                      </a:ext>
                    </a:extLst>
                  </p:cNvPr>
                  <p:cNvSpPr txBox="1"/>
                  <p:nvPr/>
                </p:nvSpPr>
                <p:spPr>
                  <a:xfrm>
                    <a:off x="7240730" y="4182342"/>
                    <a:ext cx="621324" cy="446725"/>
                  </a:xfrm>
                  <a:prstGeom prst="rect">
                    <a:avLst/>
                  </a:prstGeom>
                  <a:grp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solidFill>
                                    <a:sysClr val="windowText" lastClr="000000"/>
                                  </a:solidFill>
                                  <a:latin typeface="Cambria Math" panose="02040503050406030204" pitchFamily="18" charset="0"/>
                                </a:rPr>
                              </m:ctrlPr>
                            </m:fPr>
                            <m:num>
                              <m:r>
                                <m:rPr>
                                  <m:nor/>
                                </m:rPr>
                                <a:rPr lang="en-GB" sz="1200" dirty="0">
                                  <a:solidFill>
                                    <a:sysClr val="windowText" lastClr="000000"/>
                                  </a:solidFill>
                                </a:rPr>
                                <m:t>1</m:t>
                              </m:r>
                              <m:r>
                                <m:rPr>
                                  <m:nor/>
                                </m:rPr>
                                <a:rPr lang="en-GB" sz="1200" b="0" i="0" dirty="0" smtClean="0">
                                  <a:solidFill>
                                    <a:sysClr val="windowText" lastClr="000000"/>
                                  </a:solidFill>
                                </a:rPr>
                                <m:t>3</m:t>
                              </m:r>
                            </m:num>
                            <m:den>
                              <m:r>
                                <m:rPr>
                                  <m:nor/>
                                </m:rPr>
                                <a:rPr lang="en-GB" sz="1200" dirty="0">
                                  <a:solidFill>
                                    <a:sysClr val="windowText" lastClr="000000"/>
                                  </a:solidFill>
                                </a:rPr>
                                <m:t>16</m:t>
                              </m:r>
                            </m:den>
                          </m:f>
                        </m:oMath>
                      </m:oMathPara>
                    </a14:m>
                    <a:endParaRPr lang="en-GB" sz="1200" dirty="0">
                      <a:solidFill>
                        <a:sysClr val="windowText" lastClr="000000"/>
                      </a:solidFill>
                    </a:endParaRPr>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40730" y="4182342"/>
                    <a:ext cx="621324" cy="446725"/>
                  </a:xfrm>
                  <a:prstGeom prst="rect">
                    <a:avLst/>
                  </a:prstGeom>
                  <a:blipFill>
                    <a:blip r:embed="rId8"/>
                    <a:stretch>
                      <a:fillRect/>
                    </a:stretch>
                  </a:blipFill>
                </p:spPr>
                <p:txBody>
                  <a:bodyPr/>
                  <a:lstStyle/>
                  <a:p>
                    <a:r>
                      <a:rPr lang="en-GB">
                        <a:noFill/>
                      </a:rPr>
                      <a:t> </a:t>
                    </a:r>
                  </a:p>
                </p:txBody>
              </p:sp>
            </mc:Fallback>
          </mc:AlternateContent>
        </p:grpSp>
      </p:grpSp>
    </p:spTree>
    <p:extLst>
      <p:ext uri="{BB962C8B-B14F-4D97-AF65-F5344CB8AC3E}">
        <p14:creationId xmlns:p14="http://schemas.microsoft.com/office/powerpoint/2010/main" val="12058272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2050081"/>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Maths: Paper 2 and 3 (Reasoning)</a:t>
            </a:r>
            <a:endParaRPr lang="en-GB" sz="19900" cap="none" dirty="0">
              <a:solidFill>
                <a:schemeClr val="bg1"/>
              </a:solidFill>
              <a:latin typeface="Sassoon Infant Std" panose="020B0503020103030203" pitchFamily="34" charset="0"/>
            </a:endParaRPr>
          </a:p>
        </p:txBody>
      </p:sp>
      <p:sp>
        <p:nvSpPr>
          <p:cNvPr id="4" name="Rectangle 3">
            <a:extLst>
              <a:ext uri="{FF2B5EF4-FFF2-40B4-BE49-F238E27FC236}">
                <a16:creationId xmlns:a16="http://schemas.microsoft.com/office/drawing/2014/main" id="{AF1B97A7-6A89-4D3D-B40F-9FEF474F80FA}"/>
              </a:ext>
            </a:extLst>
          </p:cNvPr>
          <p:cNvSpPr/>
          <p:nvPr/>
        </p:nvSpPr>
        <p:spPr>
          <a:xfrm>
            <a:off x="438150" y="1649410"/>
            <a:ext cx="11068050" cy="5032916"/>
          </a:xfrm>
          <a:prstGeom prst="rect">
            <a:avLst/>
          </a:prstGeom>
        </p:spPr>
        <p:txBody>
          <a:bodyPr wrap="square">
            <a:spAutoFit/>
          </a:bodyPr>
          <a:lstStyle/>
          <a:p>
            <a:pPr marL="114300" lvl="0" defTabSz="914400">
              <a:lnSpc>
                <a:spcPct val="115000"/>
              </a:lnSpc>
              <a:buClr>
                <a:srgbClr val="595959"/>
              </a:buClr>
              <a:buSzPts val="1800"/>
            </a:pPr>
            <a:r>
              <a:rPr lang="en-GB" sz="2000" kern="0" dirty="0">
                <a:solidFill>
                  <a:srgbClr val="283593"/>
                </a:solidFill>
                <a:latin typeface="Sassoon Infant Std" panose="020B0503020103030203" pitchFamily="34" charset="0"/>
                <a:sym typeface="Nunito"/>
              </a:rPr>
              <a:t>Paper 2 </a:t>
            </a:r>
            <a:r>
              <a:rPr lang="en-GB" sz="2000" kern="0" dirty="0">
                <a:solidFill>
                  <a:srgbClr val="000000"/>
                </a:solidFill>
                <a:latin typeface="Sassoon Infant Std" panose="020B0503020103030203" pitchFamily="34" charset="0"/>
                <a:sym typeface="Nunito"/>
              </a:rPr>
              <a:t>will take place </a:t>
            </a:r>
            <a:r>
              <a:rPr lang="en-GB" sz="2000" kern="0" dirty="0">
                <a:solidFill>
                  <a:srgbClr val="283593"/>
                </a:solidFill>
                <a:latin typeface="Sassoon Infant Std" panose="020B0503020103030203" pitchFamily="34" charset="0"/>
                <a:sym typeface="Nunito"/>
              </a:rPr>
              <a:t>on Wednesday 14</a:t>
            </a:r>
            <a:r>
              <a:rPr lang="en-GB" sz="2000" kern="0" baseline="30000" dirty="0">
                <a:solidFill>
                  <a:srgbClr val="283593"/>
                </a:solidFill>
                <a:latin typeface="Sassoon Infant Std" panose="020B0503020103030203" pitchFamily="34" charset="0"/>
                <a:sym typeface="Nunito"/>
              </a:rPr>
              <a:t>th</a:t>
            </a:r>
            <a:r>
              <a:rPr lang="en-GB" sz="2000" kern="0" dirty="0">
                <a:solidFill>
                  <a:srgbClr val="283593"/>
                </a:solidFill>
                <a:latin typeface="Sassoon Infant Std" panose="020B0503020103030203" pitchFamily="34" charset="0"/>
                <a:sym typeface="Nunito"/>
              </a:rPr>
              <a:t> May </a:t>
            </a:r>
            <a:r>
              <a:rPr lang="en-GB" sz="2000" kern="0" dirty="0">
                <a:solidFill>
                  <a:srgbClr val="000000"/>
                </a:solidFill>
                <a:latin typeface="Sassoon Infant Std" panose="020B0503020103030203" pitchFamily="34" charset="0"/>
                <a:sym typeface="Nunito"/>
              </a:rPr>
              <a:t>and </a:t>
            </a:r>
            <a:r>
              <a:rPr lang="en-GB" sz="2000" kern="0" dirty="0">
                <a:solidFill>
                  <a:srgbClr val="283593"/>
                </a:solidFill>
                <a:latin typeface="Sassoon Infant Std" panose="020B0503020103030203" pitchFamily="34" charset="0"/>
                <a:sym typeface="Nunito"/>
              </a:rPr>
              <a:t>paper 3 </a:t>
            </a:r>
            <a:r>
              <a:rPr lang="en-GB" sz="2000" kern="0" dirty="0">
                <a:solidFill>
                  <a:srgbClr val="000000"/>
                </a:solidFill>
                <a:latin typeface="Sassoon Infant Std" panose="020B0503020103030203" pitchFamily="34" charset="0"/>
                <a:sym typeface="Nunito"/>
              </a:rPr>
              <a:t>will take place on </a:t>
            </a:r>
            <a:r>
              <a:rPr lang="en-GB" sz="2000" kern="0" dirty="0">
                <a:solidFill>
                  <a:srgbClr val="283593"/>
                </a:solidFill>
                <a:latin typeface="Sassoon Infant Std" panose="020B0503020103030203" pitchFamily="34" charset="0"/>
                <a:sym typeface="Nunito"/>
              </a:rPr>
              <a:t>Thursday 15</a:t>
            </a:r>
            <a:r>
              <a:rPr lang="en-GB" sz="2000" kern="0" baseline="30000" dirty="0">
                <a:solidFill>
                  <a:srgbClr val="283593"/>
                </a:solidFill>
                <a:latin typeface="Sassoon Infant Std" panose="020B0503020103030203" pitchFamily="34" charset="0"/>
                <a:sym typeface="Nunito"/>
              </a:rPr>
              <a:t>th</a:t>
            </a:r>
            <a:r>
              <a:rPr lang="en-GB" sz="2000" kern="0" dirty="0">
                <a:solidFill>
                  <a:srgbClr val="283593"/>
                </a:solidFill>
                <a:latin typeface="Sassoon Infant Std" panose="020B0503020103030203" pitchFamily="34" charset="0"/>
                <a:sym typeface="Nunito"/>
              </a:rPr>
              <a:t> May</a:t>
            </a:r>
            <a:r>
              <a:rPr lang="en-GB" sz="2000" kern="0" dirty="0">
                <a:solidFill>
                  <a:srgbClr val="000000"/>
                </a:solidFill>
                <a:latin typeface="Sassoon Infant Std" panose="020B0503020103030203" pitchFamily="34" charset="0"/>
                <a:sym typeface="Nunito"/>
              </a:rPr>
              <a:t>. These tests have a total of </a:t>
            </a:r>
            <a:r>
              <a:rPr lang="en-GB" sz="2000" kern="0" dirty="0">
                <a:solidFill>
                  <a:srgbClr val="283593"/>
                </a:solidFill>
                <a:latin typeface="Sassoon Infant Std" panose="020B0503020103030203" pitchFamily="34" charset="0"/>
                <a:sym typeface="Nunito"/>
              </a:rPr>
              <a:t>35 marks</a:t>
            </a:r>
            <a:r>
              <a:rPr lang="en-GB" sz="2000" kern="0" dirty="0">
                <a:solidFill>
                  <a:srgbClr val="000000"/>
                </a:solidFill>
                <a:latin typeface="Sassoon Infant Std" panose="020B0503020103030203" pitchFamily="34" charset="0"/>
                <a:sym typeface="Nunito"/>
              </a:rPr>
              <a:t> each and lasts for </a:t>
            </a:r>
            <a:r>
              <a:rPr lang="en-GB" sz="2000" kern="0" dirty="0">
                <a:solidFill>
                  <a:srgbClr val="283593"/>
                </a:solidFill>
                <a:latin typeface="Sassoon Infant Std" panose="020B0503020103030203" pitchFamily="34" charset="0"/>
                <a:sym typeface="Nunito"/>
              </a:rPr>
              <a:t>40 minutes</a:t>
            </a:r>
            <a:r>
              <a:rPr lang="en-GB" sz="2000" kern="0" dirty="0">
                <a:solidFill>
                  <a:srgbClr val="000000"/>
                </a:solidFill>
                <a:latin typeface="Sassoon Infant Std" panose="020B0503020103030203" pitchFamily="34" charset="0"/>
                <a:sym typeface="Nunito"/>
              </a:rPr>
              <a:t> each.  </a:t>
            </a:r>
          </a:p>
          <a:p>
            <a:pPr marL="114300" lvl="0" defTabSz="914400">
              <a:lnSpc>
                <a:spcPct val="115000"/>
              </a:lnSpc>
              <a:buClr>
                <a:srgbClr val="595959"/>
              </a:buClr>
              <a:buSzPts val="1800"/>
            </a:pPr>
            <a:endParaRPr lang="en-GB" sz="2000" kern="0" dirty="0">
              <a:solidFill>
                <a:srgbClr val="000000"/>
              </a:solidFill>
              <a:latin typeface="Sassoon Infant Std" panose="020B0503020103030203" pitchFamily="34" charset="0"/>
              <a:sym typeface="Nunito"/>
            </a:endParaRPr>
          </a:p>
          <a:p>
            <a:pPr marL="114300" lvl="0" defTabSz="914400">
              <a:lnSpc>
                <a:spcPct val="115000"/>
              </a:lnSpc>
              <a:buClr>
                <a:srgbClr val="595959"/>
              </a:buClr>
              <a:buSzPts val="1800"/>
            </a:pPr>
            <a:r>
              <a:rPr lang="en-GB" sz="2000" kern="0" dirty="0">
                <a:solidFill>
                  <a:srgbClr val="000000"/>
                </a:solidFill>
                <a:latin typeface="Sassoon Infant Std" panose="020B0503020103030203" pitchFamily="34" charset="0"/>
                <a:sym typeface="Nunito"/>
              </a:rPr>
              <a:t>These papers require children to demonstrate their mathematical knowledge and skills, as well as their ability to solve problems and their mathematical reasoning. They cover a wide range of mathematical topics from key stage 2 including,</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Number and place value (including Roman numerals);</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The four operations;</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Geometry (properties of shape, position and direction);</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Statistics;</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Measurement (length, perimeter, mass, volume, time, money);</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Algebra;</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Ratio and proportion;</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Fractions, decimals and percentages. </a:t>
            </a:r>
          </a:p>
        </p:txBody>
      </p:sp>
      <p:pic>
        <p:nvPicPr>
          <p:cNvPr id="3" name="Picture 2">
            <a:extLst>
              <a:ext uri="{FF2B5EF4-FFF2-40B4-BE49-F238E27FC236}">
                <a16:creationId xmlns:a16="http://schemas.microsoft.com/office/drawing/2014/main" id="{94CE3D9B-AAE8-415B-9AD1-5F3F2483DDFC}"/>
              </a:ext>
            </a:extLst>
          </p:cNvPr>
          <p:cNvPicPr>
            <a:picLocks noChangeAspect="1"/>
          </p:cNvPicPr>
          <p:nvPr/>
        </p:nvPicPr>
        <p:blipFill>
          <a:blip r:embed="rId3"/>
          <a:stretch>
            <a:fillRect/>
          </a:stretch>
        </p:blipFill>
        <p:spPr>
          <a:xfrm>
            <a:off x="9959423" y="5208590"/>
            <a:ext cx="2089142" cy="1473736"/>
          </a:xfrm>
          <a:prstGeom prst="rect">
            <a:avLst/>
          </a:prstGeom>
        </p:spPr>
      </p:pic>
      <p:pic>
        <p:nvPicPr>
          <p:cNvPr id="7" name="Picture 6">
            <a:extLst>
              <a:ext uri="{FF2B5EF4-FFF2-40B4-BE49-F238E27FC236}">
                <a16:creationId xmlns:a16="http://schemas.microsoft.com/office/drawing/2014/main" id="{130F78F2-DF97-43D8-A061-FE140757C7CA}"/>
              </a:ext>
            </a:extLst>
          </p:cNvPr>
          <p:cNvPicPr>
            <a:picLocks noChangeAspect="1"/>
          </p:cNvPicPr>
          <p:nvPr/>
        </p:nvPicPr>
        <p:blipFill>
          <a:blip r:embed="rId4"/>
          <a:stretch>
            <a:fillRect/>
          </a:stretch>
        </p:blipFill>
        <p:spPr>
          <a:xfrm>
            <a:off x="8353985" y="3803814"/>
            <a:ext cx="2009215" cy="1411234"/>
          </a:xfrm>
          <a:prstGeom prst="rect">
            <a:avLst/>
          </a:prstGeom>
        </p:spPr>
      </p:pic>
    </p:spTree>
    <p:extLst>
      <p:ext uri="{BB962C8B-B14F-4D97-AF65-F5344CB8AC3E}">
        <p14:creationId xmlns:p14="http://schemas.microsoft.com/office/powerpoint/2010/main" val="1063407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2050081"/>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Maths: Paper 2 and 3 (Reasoning)</a:t>
            </a:r>
            <a:endParaRPr lang="en-GB" sz="19900" cap="none" dirty="0">
              <a:solidFill>
                <a:schemeClr val="bg1"/>
              </a:solidFill>
              <a:latin typeface="Sassoon Infant Std" panose="020B0503020103030203" pitchFamily="34" charset="0"/>
            </a:endParaRPr>
          </a:p>
        </p:txBody>
      </p:sp>
      <p:grpSp>
        <p:nvGrpSpPr>
          <p:cNvPr id="3" name="Group 2">
            <a:extLst>
              <a:ext uri="{FF2B5EF4-FFF2-40B4-BE49-F238E27FC236}">
                <a16:creationId xmlns:a16="http://schemas.microsoft.com/office/drawing/2014/main" id="{26040642-327B-499B-AEAC-3018C59F38E6}"/>
              </a:ext>
            </a:extLst>
          </p:cNvPr>
          <p:cNvGrpSpPr/>
          <p:nvPr/>
        </p:nvGrpSpPr>
        <p:grpSpPr>
          <a:xfrm>
            <a:off x="864150" y="1631314"/>
            <a:ext cx="10070550" cy="4693286"/>
            <a:chOff x="864150" y="1631314"/>
            <a:chExt cx="8520600" cy="4048588"/>
          </a:xfrm>
        </p:grpSpPr>
        <p:pic>
          <p:nvPicPr>
            <p:cNvPr id="5" name="Picture 4">
              <a:extLst>
                <a:ext uri="{FF2B5EF4-FFF2-40B4-BE49-F238E27FC236}">
                  <a16:creationId xmlns:a16="http://schemas.microsoft.com/office/drawing/2014/main" id="{65414413-9A27-40ED-BBAD-3D0B55401E01}"/>
                </a:ext>
              </a:extLst>
            </p:cNvPr>
            <p:cNvPicPr>
              <a:picLocks noChangeAspect="1"/>
            </p:cNvPicPr>
            <p:nvPr/>
          </p:nvPicPr>
          <p:blipFill>
            <a:blip r:embed="rId3"/>
            <a:stretch>
              <a:fillRect/>
            </a:stretch>
          </p:blipFill>
          <p:spPr>
            <a:xfrm>
              <a:off x="5175007" y="2076450"/>
              <a:ext cx="4043484" cy="1072646"/>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508C01B0-9940-4BF2-9D96-D10D21456687}"/>
                </a:ext>
              </a:extLst>
            </p:cNvPr>
            <p:cNvPicPr>
              <a:picLocks noChangeAspect="1"/>
            </p:cNvPicPr>
            <p:nvPr/>
          </p:nvPicPr>
          <p:blipFill>
            <a:blip r:embed="rId4"/>
            <a:stretch>
              <a:fillRect/>
            </a:stretch>
          </p:blipFill>
          <p:spPr>
            <a:xfrm>
              <a:off x="873577" y="2062631"/>
              <a:ext cx="3881145" cy="3617271"/>
            </a:xfrm>
            <a:prstGeom prst="rect">
              <a:avLst/>
            </a:prstGeom>
            <a:effectLst>
              <a:outerShdw blurRad="50800" dist="38100" dir="2700000" algn="tl" rotWithShape="0">
                <a:prstClr val="black">
                  <a:alpha val="40000"/>
                </a:prstClr>
              </a:outerShdw>
            </a:effectLst>
          </p:spPr>
        </p:pic>
        <p:sp>
          <p:nvSpPr>
            <p:cNvPr id="7" name="Text Placeholder 2">
              <a:extLst>
                <a:ext uri="{FF2B5EF4-FFF2-40B4-BE49-F238E27FC236}">
                  <a16:creationId xmlns:a16="http://schemas.microsoft.com/office/drawing/2014/main" id="{1D6847FF-2BD2-4107-AC00-9E7097E11B98}"/>
                </a:ext>
              </a:extLst>
            </p:cNvPr>
            <p:cNvSpPr txBox="1">
              <a:spLocks/>
            </p:cNvSpPr>
            <p:nvPr/>
          </p:nvSpPr>
          <p:spPr>
            <a:xfrm>
              <a:off x="864150" y="1631314"/>
              <a:ext cx="8520600" cy="434776"/>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1145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a:lstStyle>
            <a:p>
              <a:pPr marL="114300" indent="0">
                <a:buFont typeface="Wingdings 3" panose="05040102010807070707" pitchFamily="18" charset="2"/>
                <a:buNone/>
              </a:pPr>
              <a:r>
                <a:rPr lang="en-GB">
                  <a:solidFill>
                    <a:sysClr val="windowText" lastClr="000000"/>
                  </a:solidFill>
                  <a:latin typeface="Sassoon Infant Std" panose="020B0503020103030203" pitchFamily="34" charset="0"/>
                </a:rPr>
                <a:t>Example questions:</a:t>
              </a:r>
              <a:endParaRPr lang="en-GB" dirty="0">
                <a:solidFill>
                  <a:sysClr val="windowText" lastClr="000000"/>
                </a:solidFill>
                <a:latin typeface="Sassoon Infant Std" panose="020B0503020103030203" pitchFamily="34" charset="0"/>
              </a:endParaRPr>
            </a:p>
          </p:txBody>
        </p:sp>
        <p:sp>
          <p:nvSpPr>
            <p:cNvPr id="8" name="Text Placeholder 2">
              <a:extLst>
                <a:ext uri="{FF2B5EF4-FFF2-40B4-BE49-F238E27FC236}">
                  <a16:creationId xmlns:a16="http://schemas.microsoft.com/office/drawing/2014/main" id="{E58217C8-3192-4BC8-A5D2-D06C6A96F2F7}"/>
                </a:ext>
              </a:extLst>
            </p:cNvPr>
            <p:cNvSpPr txBox="1">
              <a:spLocks/>
            </p:cNvSpPr>
            <p:nvPr/>
          </p:nvSpPr>
          <p:spPr>
            <a:xfrm>
              <a:off x="3559351" y="5296208"/>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latin typeface="Sassoon Infant Std" panose="020B0503020103030203" pitchFamily="34" charset="0"/>
                </a:rPr>
                <a:t>6   2</a:t>
              </a:r>
              <a:endParaRPr lang="en-GB" sz="1200" u="sng" dirty="0">
                <a:solidFill>
                  <a:sysClr val="windowText" lastClr="000000"/>
                </a:solidFill>
                <a:latin typeface="Sassoon Infant Std" panose="020B0503020103030203" pitchFamily="34" charset="0"/>
              </a:endParaRPr>
            </a:p>
          </p:txBody>
        </p:sp>
        <p:sp>
          <p:nvSpPr>
            <p:cNvPr id="9" name="Text Placeholder 2">
              <a:extLst>
                <a:ext uri="{FF2B5EF4-FFF2-40B4-BE49-F238E27FC236}">
                  <a16:creationId xmlns:a16="http://schemas.microsoft.com/office/drawing/2014/main" id="{282E7CC4-3EE1-48DC-A35C-D3A39C370172}"/>
                </a:ext>
              </a:extLst>
            </p:cNvPr>
            <p:cNvSpPr txBox="1">
              <a:spLocks/>
            </p:cNvSpPr>
            <p:nvPr/>
          </p:nvSpPr>
          <p:spPr>
            <a:xfrm>
              <a:off x="7715628" y="2663203"/>
              <a:ext cx="701583"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latin typeface="Sassoon Infant Std" panose="020B0503020103030203" pitchFamily="34" charset="0"/>
                  <a:cs typeface="Arial" panose="020B0604020202020204" pitchFamily="34" charset="0"/>
                </a:rPr>
                <a:t>24,400</a:t>
              </a:r>
            </a:p>
          </p:txBody>
        </p:sp>
      </p:grpSp>
      <p:sp>
        <p:nvSpPr>
          <p:cNvPr id="10" name="Rectangle 9">
            <a:extLst>
              <a:ext uri="{FF2B5EF4-FFF2-40B4-BE49-F238E27FC236}">
                <a16:creationId xmlns:a16="http://schemas.microsoft.com/office/drawing/2014/main" id="{AF79E8D8-8F37-48FA-82DC-F0B5EB1271B7}"/>
              </a:ext>
            </a:extLst>
          </p:cNvPr>
          <p:cNvSpPr/>
          <p:nvPr/>
        </p:nvSpPr>
        <p:spPr>
          <a:xfrm>
            <a:off x="9460045" y="5367205"/>
            <a:ext cx="2368540" cy="1034835"/>
          </a:xfrm>
          <a:prstGeom prst="rect">
            <a:avLst/>
          </a:prstGeom>
        </p:spPr>
        <p:txBody>
          <a:bodyPr wrap="square">
            <a:spAutoFit/>
          </a:bodyPr>
          <a:lstStyle/>
          <a:p>
            <a:pPr marL="114300" lvl="0" algn="ctr" defTabSz="914400">
              <a:lnSpc>
                <a:spcPct val="115000"/>
              </a:lnSpc>
              <a:buClr>
                <a:srgbClr val="595959"/>
              </a:buClr>
              <a:buSzPts val="1800"/>
            </a:pPr>
            <a:r>
              <a:rPr lang="en-GB" kern="0" dirty="0">
                <a:solidFill>
                  <a:srgbClr val="283593"/>
                </a:solidFill>
                <a:latin typeface="Sassoon Infant Std" panose="020B0503020103030203" pitchFamily="34" charset="0"/>
                <a:sym typeface="Nunito"/>
              </a:rPr>
              <a:t>Previous papers are available to look through at the end.</a:t>
            </a:r>
            <a:endParaRPr lang="en-GB" kern="0" dirty="0">
              <a:solidFill>
                <a:srgbClr val="000000"/>
              </a:solidFill>
              <a:latin typeface="Sassoon Infant Std" panose="020B0503020103030203" pitchFamily="34" charset="0"/>
              <a:sym typeface="Nunito"/>
            </a:endParaRPr>
          </a:p>
        </p:txBody>
      </p:sp>
    </p:spTree>
    <p:extLst>
      <p:ext uri="{BB962C8B-B14F-4D97-AF65-F5344CB8AC3E}">
        <p14:creationId xmlns:p14="http://schemas.microsoft.com/office/powerpoint/2010/main" val="3497142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2050081"/>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Maths: Paper 2 and 3 (Reasoning)</a:t>
            </a:r>
            <a:endParaRPr lang="en-GB" sz="19900" cap="none" dirty="0">
              <a:solidFill>
                <a:schemeClr val="bg1"/>
              </a:solidFill>
              <a:latin typeface="Sassoon Infant Std" panose="020B0503020103030203" pitchFamily="34" charset="0"/>
            </a:endParaRPr>
          </a:p>
        </p:txBody>
      </p:sp>
      <p:sp>
        <p:nvSpPr>
          <p:cNvPr id="10" name="Rectangle 9">
            <a:extLst>
              <a:ext uri="{FF2B5EF4-FFF2-40B4-BE49-F238E27FC236}">
                <a16:creationId xmlns:a16="http://schemas.microsoft.com/office/drawing/2014/main" id="{AF79E8D8-8F37-48FA-82DC-F0B5EB1271B7}"/>
              </a:ext>
            </a:extLst>
          </p:cNvPr>
          <p:cNvSpPr/>
          <p:nvPr/>
        </p:nvSpPr>
        <p:spPr>
          <a:xfrm>
            <a:off x="9460045" y="5367205"/>
            <a:ext cx="2368540" cy="1034835"/>
          </a:xfrm>
          <a:prstGeom prst="rect">
            <a:avLst/>
          </a:prstGeom>
        </p:spPr>
        <p:txBody>
          <a:bodyPr wrap="square">
            <a:spAutoFit/>
          </a:bodyPr>
          <a:lstStyle/>
          <a:p>
            <a:pPr marL="114300" lvl="0" algn="ctr" defTabSz="914400">
              <a:lnSpc>
                <a:spcPct val="115000"/>
              </a:lnSpc>
              <a:buClr>
                <a:srgbClr val="595959"/>
              </a:buClr>
              <a:buSzPts val="1800"/>
            </a:pPr>
            <a:r>
              <a:rPr lang="en-GB" kern="0" dirty="0">
                <a:solidFill>
                  <a:srgbClr val="283593"/>
                </a:solidFill>
                <a:latin typeface="Sassoon Infant Std" panose="020B0503020103030203" pitchFamily="34" charset="0"/>
                <a:sym typeface="Nunito"/>
              </a:rPr>
              <a:t>Previous papers are available to look through at the end.</a:t>
            </a:r>
            <a:endParaRPr lang="en-GB" kern="0" dirty="0">
              <a:solidFill>
                <a:srgbClr val="000000"/>
              </a:solidFill>
              <a:latin typeface="Sassoon Infant Std" panose="020B0503020103030203" pitchFamily="34" charset="0"/>
              <a:sym typeface="Nunito"/>
            </a:endParaRPr>
          </a:p>
        </p:txBody>
      </p:sp>
      <p:pic>
        <p:nvPicPr>
          <p:cNvPr id="11" name="Picture 10">
            <a:extLst>
              <a:ext uri="{FF2B5EF4-FFF2-40B4-BE49-F238E27FC236}">
                <a16:creationId xmlns:a16="http://schemas.microsoft.com/office/drawing/2014/main" id="{DD06410F-C091-41DC-ACC7-3C436EA9E4F5}"/>
              </a:ext>
            </a:extLst>
          </p:cNvPr>
          <p:cNvPicPr>
            <a:picLocks noChangeAspect="1"/>
          </p:cNvPicPr>
          <p:nvPr/>
        </p:nvPicPr>
        <p:blipFill>
          <a:blip r:embed="rId3"/>
          <a:stretch>
            <a:fillRect/>
          </a:stretch>
        </p:blipFill>
        <p:spPr>
          <a:xfrm>
            <a:off x="668955" y="1353001"/>
            <a:ext cx="4319510" cy="4014204"/>
          </a:xfrm>
          <a:prstGeom prst="rect">
            <a:avLst/>
          </a:prstGeom>
        </p:spPr>
      </p:pic>
      <p:pic>
        <p:nvPicPr>
          <p:cNvPr id="15" name="Picture 14">
            <a:extLst>
              <a:ext uri="{FF2B5EF4-FFF2-40B4-BE49-F238E27FC236}">
                <a16:creationId xmlns:a16="http://schemas.microsoft.com/office/drawing/2014/main" id="{5701B8AB-AD55-42D2-930B-B221DEDC997B}"/>
              </a:ext>
            </a:extLst>
          </p:cNvPr>
          <p:cNvPicPr>
            <a:picLocks noChangeAspect="1"/>
          </p:cNvPicPr>
          <p:nvPr/>
        </p:nvPicPr>
        <p:blipFill>
          <a:blip r:embed="rId4"/>
          <a:stretch>
            <a:fillRect/>
          </a:stretch>
        </p:blipFill>
        <p:spPr>
          <a:xfrm>
            <a:off x="5882185" y="1353001"/>
            <a:ext cx="4481015" cy="2697206"/>
          </a:xfrm>
          <a:prstGeom prst="rect">
            <a:avLst/>
          </a:prstGeom>
        </p:spPr>
      </p:pic>
      <p:pic>
        <p:nvPicPr>
          <p:cNvPr id="17" name="Picture 16">
            <a:extLst>
              <a:ext uri="{FF2B5EF4-FFF2-40B4-BE49-F238E27FC236}">
                <a16:creationId xmlns:a16="http://schemas.microsoft.com/office/drawing/2014/main" id="{1105714C-5381-4ACE-8560-3002571B4B1E}"/>
              </a:ext>
            </a:extLst>
          </p:cNvPr>
          <p:cNvPicPr>
            <a:picLocks noChangeAspect="1"/>
          </p:cNvPicPr>
          <p:nvPr/>
        </p:nvPicPr>
        <p:blipFill>
          <a:blip r:embed="rId5"/>
          <a:stretch>
            <a:fillRect/>
          </a:stretch>
        </p:blipFill>
        <p:spPr>
          <a:xfrm>
            <a:off x="4593396" y="3665614"/>
            <a:ext cx="4481015" cy="3028223"/>
          </a:xfrm>
          <a:prstGeom prst="rect">
            <a:avLst/>
          </a:prstGeom>
        </p:spPr>
      </p:pic>
    </p:spTree>
    <p:extLst>
      <p:ext uri="{BB962C8B-B14F-4D97-AF65-F5344CB8AC3E}">
        <p14:creationId xmlns:p14="http://schemas.microsoft.com/office/powerpoint/2010/main" val="8452167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2050081"/>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Maths: Paper 2 and 3 (Reasoning)</a:t>
            </a:r>
            <a:endParaRPr lang="en-GB" sz="19900" cap="none" dirty="0">
              <a:solidFill>
                <a:schemeClr val="bg1"/>
              </a:solidFill>
              <a:latin typeface="Sassoon Infant Std" panose="020B0503020103030203" pitchFamily="34" charset="0"/>
            </a:endParaRPr>
          </a:p>
        </p:txBody>
      </p:sp>
      <p:pic>
        <p:nvPicPr>
          <p:cNvPr id="10" name="Picture 9">
            <a:extLst>
              <a:ext uri="{FF2B5EF4-FFF2-40B4-BE49-F238E27FC236}">
                <a16:creationId xmlns:a16="http://schemas.microsoft.com/office/drawing/2014/main" id="{49873464-8DAA-44F4-96E9-18AD0D8C6434}"/>
              </a:ext>
            </a:extLst>
          </p:cNvPr>
          <p:cNvPicPr>
            <a:picLocks noChangeAspect="1"/>
          </p:cNvPicPr>
          <p:nvPr/>
        </p:nvPicPr>
        <p:blipFill>
          <a:blip r:embed="rId3"/>
          <a:stretch>
            <a:fillRect/>
          </a:stretch>
        </p:blipFill>
        <p:spPr>
          <a:xfrm>
            <a:off x="465499" y="2076450"/>
            <a:ext cx="6112455" cy="3551371"/>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931598A5-CA04-4E9C-BA3F-8C8330811B80}"/>
              </a:ext>
            </a:extLst>
          </p:cNvPr>
          <p:cNvPicPr>
            <a:picLocks noChangeAspect="1"/>
          </p:cNvPicPr>
          <p:nvPr/>
        </p:nvPicPr>
        <p:blipFill>
          <a:blip r:embed="rId4"/>
          <a:stretch>
            <a:fillRect/>
          </a:stretch>
        </p:blipFill>
        <p:spPr>
          <a:xfrm>
            <a:off x="6748777" y="2133796"/>
            <a:ext cx="4577431" cy="29111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3099687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7F50394-C1FA-4A5F-A8FB-6AF4EB482417}"/>
              </a:ext>
            </a:extLst>
          </p:cNvPr>
          <p:cNvSpPr>
            <a:spLocks noGrp="1"/>
          </p:cNvSpPr>
          <p:nvPr>
            <p:ph type="title"/>
          </p:nvPr>
        </p:nvSpPr>
        <p:spPr/>
        <p:txBody>
          <a:bodyPr/>
          <a:lstStyle/>
          <a:p>
            <a:endParaRPr lang="en-GB"/>
          </a:p>
        </p:txBody>
      </p:sp>
      <p:pic>
        <p:nvPicPr>
          <p:cNvPr id="7" name="Picture 6">
            <a:extLst>
              <a:ext uri="{FF2B5EF4-FFF2-40B4-BE49-F238E27FC236}">
                <a16:creationId xmlns:a16="http://schemas.microsoft.com/office/drawing/2014/main" id="{20DF5E98-CA16-4D80-B125-C508BE68EF70}"/>
              </a:ext>
            </a:extLst>
          </p:cNvPr>
          <p:cNvPicPr>
            <a:picLocks noChangeAspect="1"/>
          </p:cNvPicPr>
          <p:nvPr/>
        </p:nvPicPr>
        <p:blipFill>
          <a:blip r:embed="rId3"/>
          <a:stretch>
            <a:fillRect/>
          </a:stretch>
        </p:blipFill>
        <p:spPr>
          <a:xfrm>
            <a:off x="818692" y="487425"/>
            <a:ext cx="10554615" cy="5883150"/>
          </a:xfrm>
          <a:prstGeom prst="rect">
            <a:avLst/>
          </a:prstGeom>
        </p:spPr>
      </p:pic>
    </p:spTree>
    <p:extLst>
      <p:ext uri="{BB962C8B-B14F-4D97-AF65-F5344CB8AC3E}">
        <p14:creationId xmlns:p14="http://schemas.microsoft.com/office/powerpoint/2010/main" val="34934550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306286" y="26369"/>
            <a:ext cx="9056914" cy="2050081"/>
          </a:xfrm>
        </p:spPr>
        <p:txBody>
          <a:bodyPr>
            <a:noAutofit/>
          </a:bodyPr>
          <a:lstStyle/>
          <a:p>
            <a:pPr algn="ctr"/>
            <a:r>
              <a:rPr lang="en-GB" kern="0" cap="none" dirty="0">
                <a:ln>
                  <a:noFill/>
                </a:ln>
                <a:solidFill>
                  <a:srgbClr val="000000"/>
                </a:solidFill>
                <a:latin typeface="Sassoon Infant Std" panose="020B0503020103030203" pitchFamily="34" charset="0"/>
                <a:sym typeface="Nunito Sans SemiBold"/>
              </a:rPr>
              <a:t>Supporting your child in preparing for the SATs</a:t>
            </a:r>
            <a:endParaRPr lang="en-GB" sz="49600" cap="none" dirty="0">
              <a:solidFill>
                <a:schemeClr val="bg1"/>
              </a:solidFill>
              <a:latin typeface="Sassoon Infant Std" panose="020B0503020103030203" pitchFamily="34" charset="0"/>
            </a:endParaRPr>
          </a:p>
        </p:txBody>
      </p:sp>
      <p:sp>
        <p:nvSpPr>
          <p:cNvPr id="4" name="Rectangle 3">
            <a:extLst>
              <a:ext uri="{FF2B5EF4-FFF2-40B4-BE49-F238E27FC236}">
                <a16:creationId xmlns:a16="http://schemas.microsoft.com/office/drawing/2014/main" id="{0EA8CC3C-8CFC-40CA-A3E8-B3432175D030}"/>
              </a:ext>
            </a:extLst>
          </p:cNvPr>
          <p:cNvSpPr/>
          <p:nvPr/>
        </p:nvSpPr>
        <p:spPr>
          <a:xfrm>
            <a:off x="653143" y="1673561"/>
            <a:ext cx="10885714" cy="4857420"/>
          </a:xfrm>
          <a:prstGeom prst="rect">
            <a:avLst/>
          </a:prstGeom>
        </p:spPr>
        <p:txBody>
          <a:bodyPr wrap="square">
            <a:spAutoFit/>
          </a:bodyPr>
          <a:lstStyle/>
          <a:p>
            <a:pPr marL="114300" lvl="0" defTabSz="914400">
              <a:lnSpc>
                <a:spcPct val="115000"/>
              </a:lnSpc>
              <a:buClr>
                <a:srgbClr val="595959"/>
              </a:buClr>
              <a:buSzPts val="1800"/>
            </a:pPr>
            <a:r>
              <a:rPr lang="en-GB" kern="0" dirty="0">
                <a:solidFill>
                  <a:srgbClr val="000000"/>
                </a:solidFill>
                <a:latin typeface="Sassoon Infant Std" panose="020B0503020103030203" pitchFamily="34" charset="0"/>
                <a:sym typeface="Nunito"/>
              </a:rPr>
              <a:t>Firstly, a positive attitude goes a long way. Give them as much encouragement and support as you can (but we don’t need to tell you that)!</a:t>
            </a:r>
          </a:p>
          <a:p>
            <a:pPr marL="114300" lvl="0" defTabSz="914400">
              <a:lnSpc>
                <a:spcPct val="115000"/>
              </a:lnSpc>
              <a:buClr>
                <a:srgbClr val="595959"/>
              </a:buClr>
              <a:buSzPts val="1800"/>
            </a:pPr>
            <a:endParaRPr lang="en-GB" kern="0" dirty="0">
              <a:solidFill>
                <a:srgbClr val="000000"/>
              </a:solidFill>
              <a:latin typeface="Sassoon Infant Std" panose="020B0503020103030203" pitchFamily="34" charset="0"/>
              <a:sym typeface="Nunito"/>
            </a:endParaRPr>
          </a:p>
          <a:p>
            <a:pPr marL="114300" lvl="0" defTabSz="914400">
              <a:lnSpc>
                <a:spcPct val="115000"/>
              </a:lnSpc>
              <a:buClr>
                <a:srgbClr val="595959"/>
              </a:buClr>
              <a:buSzPts val="1800"/>
            </a:pPr>
            <a:r>
              <a:rPr lang="en-GB" kern="0" dirty="0">
                <a:solidFill>
                  <a:srgbClr val="000000"/>
                </a:solidFill>
                <a:latin typeface="Sassoon Infant Std" panose="020B0503020103030203" pitchFamily="34" charset="0"/>
                <a:sym typeface="Nunito"/>
              </a:rPr>
              <a:t>Tips:</a:t>
            </a:r>
          </a:p>
          <a:p>
            <a:pPr marL="457200" lvl="0" indent="-342900" defTabSz="914400">
              <a:lnSpc>
                <a:spcPct val="115000"/>
              </a:lnSpc>
              <a:buClr>
                <a:srgbClr val="595959"/>
              </a:buClr>
              <a:buSzPts val="1800"/>
              <a:buFont typeface="Nunito"/>
              <a:buChar char="●"/>
            </a:pPr>
            <a:r>
              <a:rPr lang="en-GB" kern="0" dirty="0">
                <a:solidFill>
                  <a:srgbClr val="000000"/>
                </a:solidFill>
                <a:latin typeface="Sassoon Infant Std" panose="020B0503020103030203" pitchFamily="34" charset="0"/>
                <a:sym typeface="Nunito"/>
              </a:rPr>
              <a:t>Give your child a quiet, distraction free space to complete homework or study.</a:t>
            </a:r>
          </a:p>
          <a:p>
            <a:pPr marL="457200" lvl="0" indent="-342900" defTabSz="914400">
              <a:lnSpc>
                <a:spcPct val="115000"/>
              </a:lnSpc>
              <a:buClr>
                <a:srgbClr val="595959"/>
              </a:buClr>
              <a:buSzPts val="1800"/>
              <a:buFont typeface="Nunito"/>
              <a:buChar char="●"/>
            </a:pPr>
            <a:r>
              <a:rPr lang="en-GB" kern="0" dirty="0">
                <a:solidFill>
                  <a:srgbClr val="000000"/>
                </a:solidFill>
                <a:latin typeface="Sassoon Infant Std" panose="020B0503020103030203" pitchFamily="34" charset="0"/>
                <a:sym typeface="Nunito"/>
              </a:rPr>
              <a:t>Give your child time to go outside and reduce screen time.</a:t>
            </a:r>
          </a:p>
          <a:p>
            <a:pPr marL="457200" indent="-342900" defTabSz="914400">
              <a:lnSpc>
                <a:spcPct val="115000"/>
              </a:lnSpc>
              <a:buClr>
                <a:srgbClr val="595959"/>
              </a:buClr>
              <a:buSzPts val="1800"/>
              <a:buFont typeface="Nunito"/>
              <a:buChar char="●"/>
            </a:pPr>
            <a:r>
              <a:rPr lang="en-GB" dirty="0">
                <a:solidFill>
                  <a:schemeClr val="bg1"/>
                </a:solidFill>
                <a:latin typeface="Sassoon Infant Std" panose="020B0503020103030203" pitchFamily="34" charset="0"/>
                <a:cs typeface="Arial" panose="020B0604020202020204" pitchFamily="34" charset="0"/>
              </a:rPr>
              <a:t>Encourage them to keep active on a daily basis – aim for 60 minutes!</a:t>
            </a:r>
            <a:endParaRPr lang="en-GB" kern="0" dirty="0">
              <a:solidFill>
                <a:srgbClr val="000000"/>
              </a:solidFill>
              <a:latin typeface="Sassoon Infant Std" panose="020B0503020103030203" pitchFamily="34" charset="0"/>
              <a:sym typeface="Nunito"/>
            </a:endParaRPr>
          </a:p>
          <a:p>
            <a:pPr marL="457200" indent="-342900" defTabSz="914400">
              <a:lnSpc>
                <a:spcPct val="115000"/>
              </a:lnSpc>
              <a:buClr>
                <a:srgbClr val="595959"/>
              </a:buClr>
              <a:buSzPts val="1800"/>
              <a:buFont typeface="Nunito"/>
              <a:buChar char="●"/>
            </a:pPr>
            <a:r>
              <a:rPr lang="en-GB" kern="0" dirty="0">
                <a:solidFill>
                  <a:srgbClr val="000000"/>
                </a:solidFill>
                <a:latin typeface="Sassoon Infant Std" panose="020B0503020103030203" pitchFamily="34" charset="0"/>
                <a:sym typeface="Nunito"/>
              </a:rPr>
              <a:t>Ensure your child is eating and drinking well. </a:t>
            </a:r>
          </a:p>
          <a:p>
            <a:pPr marL="457200" indent="-342900" defTabSz="914400">
              <a:lnSpc>
                <a:spcPct val="115000"/>
              </a:lnSpc>
              <a:buClr>
                <a:srgbClr val="595959"/>
              </a:buClr>
              <a:buSzPts val="1800"/>
              <a:buFont typeface="Nunito"/>
              <a:buChar char="●"/>
            </a:pPr>
            <a:r>
              <a:rPr lang="en-GB" kern="0" dirty="0">
                <a:solidFill>
                  <a:srgbClr val="000000"/>
                </a:solidFill>
                <a:latin typeface="Sassoon Infant Std" panose="020B0503020103030203" pitchFamily="34" charset="0"/>
                <a:sym typeface="Nunito"/>
              </a:rPr>
              <a:t>Ensure your child is getting a good amount of sleep –</a:t>
            </a:r>
            <a:r>
              <a:rPr lang="en-GB" kern="0" dirty="0">
                <a:solidFill>
                  <a:schemeClr val="bg1"/>
                </a:solidFill>
                <a:latin typeface="Sassoon Infant Std" panose="020B0503020103030203" pitchFamily="34" charset="0"/>
                <a:cs typeface="Arial" panose="020B0604020202020204" pitchFamily="34" charset="0"/>
                <a:sym typeface="Nunito"/>
              </a:rPr>
              <a:t> p</a:t>
            </a:r>
            <a:r>
              <a:rPr lang="en-GB" dirty="0">
                <a:solidFill>
                  <a:schemeClr val="bg1"/>
                </a:solidFill>
                <a:latin typeface="Sassoon Infant Std" panose="020B0503020103030203" pitchFamily="34" charset="0"/>
                <a:cs typeface="Arial" panose="020B0604020202020204" pitchFamily="34" charset="0"/>
              </a:rPr>
              <a:t>rimary children need between 9 – 11 hours of sleep per night.</a:t>
            </a:r>
          </a:p>
          <a:p>
            <a:pPr marL="457200" indent="-342900" defTabSz="914400">
              <a:lnSpc>
                <a:spcPct val="115000"/>
              </a:lnSpc>
              <a:buClr>
                <a:srgbClr val="595959"/>
              </a:buClr>
              <a:buSzPts val="1800"/>
              <a:buFont typeface="Nunito"/>
              <a:buChar char="●"/>
            </a:pPr>
            <a:r>
              <a:rPr lang="en-GB" dirty="0">
                <a:solidFill>
                  <a:schemeClr val="bg1"/>
                </a:solidFill>
                <a:latin typeface="Sassoon Infant Std" panose="020B0503020103030203" pitchFamily="34" charset="0"/>
                <a:cs typeface="Arial" panose="020B0604020202020204" pitchFamily="34" charset="0"/>
              </a:rPr>
              <a:t>Help them switch off from technology at least 30 mins- 1 hr before going to sleep.</a:t>
            </a:r>
            <a:endParaRPr lang="en-GB" kern="0" dirty="0">
              <a:solidFill>
                <a:srgbClr val="000000"/>
              </a:solidFill>
              <a:latin typeface="Sassoon Infant Std" panose="020B0503020103030203" pitchFamily="34" charset="0"/>
              <a:sym typeface="Nunito"/>
            </a:endParaRPr>
          </a:p>
          <a:p>
            <a:pPr marL="457200" indent="-342900" defTabSz="914400">
              <a:lnSpc>
                <a:spcPct val="115000"/>
              </a:lnSpc>
              <a:buClr>
                <a:srgbClr val="595959"/>
              </a:buClr>
              <a:buSzPts val="1800"/>
              <a:buFont typeface="Nunito"/>
              <a:buChar char="●"/>
            </a:pPr>
            <a:r>
              <a:rPr lang="en-GB" kern="0" dirty="0">
                <a:solidFill>
                  <a:srgbClr val="000000"/>
                </a:solidFill>
                <a:latin typeface="Sassoon Infant Std" panose="020B0503020103030203" pitchFamily="34" charset="0"/>
                <a:sym typeface="Nunito"/>
              </a:rPr>
              <a:t>Encourage your child to talk to their teacher or a trusted adult (including yourself) about their anxieties. Don’t forget that a small amount of anxiety is normal and not harmful.</a:t>
            </a:r>
          </a:p>
          <a:p>
            <a:pPr marL="457200" lvl="0" indent="-342900" defTabSz="914400">
              <a:lnSpc>
                <a:spcPct val="115000"/>
              </a:lnSpc>
              <a:buClr>
                <a:srgbClr val="595959"/>
              </a:buClr>
              <a:buSzPts val="1800"/>
              <a:buFont typeface="Nunito"/>
              <a:buChar char="●"/>
            </a:pPr>
            <a:r>
              <a:rPr lang="en-GB" kern="0" dirty="0">
                <a:solidFill>
                  <a:srgbClr val="000000"/>
                </a:solidFill>
                <a:latin typeface="Sassoon Infant Std" panose="020B0503020103030203" pitchFamily="34" charset="0"/>
                <a:sym typeface="Nunito"/>
              </a:rPr>
              <a:t>Plan something nice and fun for the weekends before and after SATs. This will help them to relax before the SATs and give them something to look forward to after. </a:t>
            </a:r>
          </a:p>
        </p:txBody>
      </p:sp>
    </p:spTree>
    <p:extLst>
      <p:ext uri="{BB962C8B-B14F-4D97-AF65-F5344CB8AC3E}">
        <p14:creationId xmlns:p14="http://schemas.microsoft.com/office/powerpoint/2010/main" val="13213894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306286" y="26369"/>
            <a:ext cx="9056914" cy="2050081"/>
          </a:xfrm>
        </p:spPr>
        <p:txBody>
          <a:bodyPr>
            <a:noAutofit/>
          </a:bodyPr>
          <a:lstStyle/>
          <a:p>
            <a:pPr algn="ctr"/>
            <a:r>
              <a:rPr lang="en-GB" kern="0" cap="none" dirty="0">
                <a:ln>
                  <a:noFill/>
                </a:ln>
                <a:solidFill>
                  <a:srgbClr val="000000"/>
                </a:solidFill>
                <a:latin typeface="Sassoon Infant Std" panose="020B0503020103030203" pitchFamily="34" charset="0"/>
                <a:sym typeface="Nunito Sans SemiBold"/>
              </a:rPr>
              <a:t>Supporting your child in preparing for the SATs</a:t>
            </a:r>
            <a:endParaRPr lang="en-GB" sz="49600" cap="none" dirty="0">
              <a:solidFill>
                <a:schemeClr val="bg1"/>
              </a:solidFill>
              <a:latin typeface="Sassoon Infant Std" panose="020B0503020103030203" pitchFamily="34" charset="0"/>
            </a:endParaRPr>
          </a:p>
        </p:txBody>
      </p:sp>
      <p:sp>
        <p:nvSpPr>
          <p:cNvPr id="3" name="TextBox 2">
            <a:extLst>
              <a:ext uri="{FF2B5EF4-FFF2-40B4-BE49-F238E27FC236}">
                <a16:creationId xmlns:a16="http://schemas.microsoft.com/office/drawing/2014/main" id="{72E99B7F-0A4A-419C-B2B2-3E495A552D3D}"/>
              </a:ext>
            </a:extLst>
          </p:cNvPr>
          <p:cNvSpPr txBox="1"/>
          <p:nvPr/>
        </p:nvSpPr>
        <p:spPr>
          <a:xfrm>
            <a:off x="1833923" y="3219627"/>
            <a:ext cx="4000820" cy="646331"/>
          </a:xfrm>
          <a:prstGeom prst="rect">
            <a:avLst/>
          </a:prstGeom>
          <a:noFill/>
        </p:spPr>
        <p:txBody>
          <a:bodyPr wrap="square" rtlCol="0">
            <a:spAutoFit/>
          </a:bodyPr>
          <a:lstStyle/>
          <a:p>
            <a:r>
              <a:rPr lang="en-GB" sz="3600" dirty="0">
                <a:solidFill>
                  <a:schemeClr val="bg1"/>
                </a:solidFill>
                <a:latin typeface="Sassoon Infant Std" panose="020B0503020103030203" pitchFamily="34" charset="0"/>
              </a:rPr>
              <a:t>GPS booklet</a:t>
            </a:r>
          </a:p>
        </p:txBody>
      </p:sp>
      <p:pic>
        <p:nvPicPr>
          <p:cNvPr id="4" name="Picture 3">
            <a:extLst>
              <a:ext uri="{FF2B5EF4-FFF2-40B4-BE49-F238E27FC236}">
                <a16:creationId xmlns:a16="http://schemas.microsoft.com/office/drawing/2014/main" id="{82767714-AA61-48DA-86E1-803A2EC9EF19}"/>
              </a:ext>
            </a:extLst>
          </p:cNvPr>
          <p:cNvPicPr>
            <a:picLocks noChangeAspect="1"/>
          </p:cNvPicPr>
          <p:nvPr/>
        </p:nvPicPr>
        <p:blipFill>
          <a:blip r:embed="rId3"/>
          <a:stretch>
            <a:fillRect/>
          </a:stretch>
        </p:blipFill>
        <p:spPr>
          <a:xfrm>
            <a:off x="6357259" y="1530221"/>
            <a:ext cx="3954018" cy="5113176"/>
          </a:xfrm>
          <a:prstGeom prst="rect">
            <a:avLst/>
          </a:prstGeom>
        </p:spPr>
      </p:pic>
      <p:pic>
        <p:nvPicPr>
          <p:cNvPr id="7" name="Picture 6">
            <a:extLst>
              <a:ext uri="{FF2B5EF4-FFF2-40B4-BE49-F238E27FC236}">
                <a16:creationId xmlns:a16="http://schemas.microsoft.com/office/drawing/2014/main" id="{C7ADEC6A-26A6-49AB-855E-FDC1AB13AC8C}"/>
              </a:ext>
            </a:extLst>
          </p:cNvPr>
          <p:cNvPicPr>
            <a:picLocks noChangeAspect="1"/>
          </p:cNvPicPr>
          <p:nvPr/>
        </p:nvPicPr>
        <p:blipFill>
          <a:blip r:embed="rId4"/>
          <a:stretch>
            <a:fillRect/>
          </a:stretch>
        </p:blipFill>
        <p:spPr>
          <a:xfrm>
            <a:off x="1193089" y="1400813"/>
            <a:ext cx="3817381" cy="5263359"/>
          </a:xfrm>
          <a:prstGeom prst="rect">
            <a:avLst/>
          </a:prstGeom>
        </p:spPr>
      </p:pic>
    </p:spTree>
    <p:extLst>
      <p:ext uri="{BB962C8B-B14F-4D97-AF65-F5344CB8AC3E}">
        <p14:creationId xmlns:p14="http://schemas.microsoft.com/office/powerpoint/2010/main" val="6013942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756A35C-3EC4-4267-A783-1F66483F9492}"/>
              </a:ext>
            </a:extLst>
          </p:cNvPr>
          <p:cNvSpPr>
            <a:spLocks noGrp="1"/>
          </p:cNvSpPr>
          <p:nvPr>
            <p:ph type="title"/>
          </p:nvPr>
        </p:nvSpPr>
        <p:spPr/>
        <p:txBody>
          <a:bodyPr/>
          <a:lstStyle/>
          <a:p>
            <a:endParaRPr lang="en-GB"/>
          </a:p>
        </p:txBody>
      </p:sp>
      <p:pic>
        <p:nvPicPr>
          <p:cNvPr id="7" name="Picture 6">
            <a:extLst>
              <a:ext uri="{FF2B5EF4-FFF2-40B4-BE49-F238E27FC236}">
                <a16:creationId xmlns:a16="http://schemas.microsoft.com/office/drawing/2014/main" id="{658E296E-4D4B-4A65-9182-376D7E603F2E}"/>
              </a:ext>
            </a:extLst>
          </p:cNvPr>
          <p:cNvPicPr>
            <a:picLocks noChangeAspect="1"/>
          </p:cNvPicPr>
          <p:nvPr/>
        </p:nvPicPr>
        <p:blipFill>
          <a:blip r:embed="rId3"/>
          <a:stretch>
            <a:fillRect/>
          </a:stretch>
        </p:blipFill>
        <p:spPr>
          <a:xfrm>
            <a:off x="1166458" y="510634"/>
            <a:ext cx="9859084" cy="5836732"/>
          </a:xfrm>
          <a:prstGeom prst="rect">
            <a:avLst/>
          </a:prstGeom>
        </p:spPr>
      </p:pic>
    </p:spTree>
    <p:extLst>
      <p:ext uri="{BB962C8B-B14F-4D97-AF65-F5344CB8AC3E}">
        <p14:creationId xmlns:p14="http://schemas.microsoft.com/office/powerpoint/2010/main" val="2367046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DDA9D60-3690-4852-91C9-069DC193245E}"/>
              </a:ext>
            </a:extLst>
          </p:cNvPr>
          <p:cNvSpPr txBox="1"/>
          <p:nvPr/>
        </p:nvSpPr>
        <p:spPr>
          <a:xfrm>
            <a:off x="2" y="470505"/>
            <a:ext cx="4900612" cy="769441"/>
          </a:xfrm>
          <a:prstGeom prst="rect">
            <a:avLst/>
          </a:prstGeom>
          <a:solidFill>
            <a:srgbClr val="00ABD7"/>
          </a:solidFill>
        </p:spPr>
        <p:txBody>
          <a:bodyPr wrap="square" rtlCol="0">
            <a:spAutoFit/>
          </a:bodyPr>
          <a:lstStyle/>
          <a:p>
            <a:pPr algn="ctr"/>
            <a:r>
              <a:rPr lang="en-GB" sz="4400" dirty="0">
                <a:solidFill>
                  <a:schemeClr val="bg1"/>
                </a:solidFill>
                <a:latin typeface="Sassoon Infant Std" panose="020B0503020103030203" pitchFamily="34" charset="0"/>
                <a:cs typeface="Arial" panose="020B0604020202020204" pitchFamily="34" charset="0"/>
              </a:rPr>
              <a:t>Breakfast club!</a:t>
            </a:r>
          </a:p>
        </p:txBody>
      </p:sp>
      <p:sp>
        <p:nvSpPr>
          <p:cNvPr id="8" name="TextBox 7">
            <a:extLst>
              <a:ext uri="{FF2B5EF4-FFF2-40B4-BE49-F238E27FC236}">
                <a16:creationId xmlns:a16="http://schemas.microsoft.com/office/drawing/2014/main" id="{B61C3082-79CD-43E2-B42B-4B7D9701EF07}"/>
              </a:ext>
            </a:extLst>
          </p:cNvPr>
          <p:cNvSpPr txBox="1"/>
          <p:nvPr/>
        </p:nvSpPr>
        <p:spPr>
          <a:xfrm>
            <a:off x="5625353" y="382012"/>
            <a:ext cx="6477000" cy="6093976"/>
          </a:xfrm>
          <a:prstGeom prst="rect">
            <a:avLst/>
          </a:prstGeom>
          <a:solidFill>
            <a:srgbClr val="FFFFFF">
              <a:alpha val="78039"/>
            </a:srgbClr>
          </a:solidFill>
        </p:spPr>
        <p:txBody>
          <a:bodyPr wrap="square" rtlCol="0">
            <a:spAutoFit/>
          </a:bodyPr>
          <a:lstStyle/>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Free to all Year 6 children Monday-Thursday during SATs week.</a:t>
            </a:r>
          </a:p>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8:15 – 8:40am</a:t>
            </a:r>
          </a:p>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Food is included: toast, cereal, yoghurt, fruit, fruit juices</a:t>
            </a:r>
          </a:p>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Held in the Year 6 classrooms</a:t>
            </a:r>
          </a:p>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Run by Year 6 staff</a:t>
            </a:r>
          </a:p>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No need to book – you can simply turn up on the day</a:t>
            </a:r>
          </a:p>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Even if you don’t want to eat, everyone is still welcome! </a:t>
            </a:r>
          </a:p>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Purpose of breakfast club:  </a:t>
            </a:r>
          </a:p>
          <a:p>
            <a:pPr marL="457200" indent="-457200">
              <a:buFontTx/>
              <a:buChar char="-"/>
            </a:pPr>
            <a:r>
              <a:rPr lang="en-GB" sz="2600" dirty="0">
                <a:solidFill>
                  <a:schemeClr val="bg1"/>
                </a:solidFill>
                <a:latin typeface="Sassoon Infant Std" panose="020B0503020103030203" pitchFamily="34" charset="0"/>
                <a:cs typeface="Arial" panose="020B0604020202020204" pitchFamily="34" charset="0"/>
              </a:rPr>
              <a:t>Settle and calm the children</a:t>
            </a:r>
          </a:p>
          <a:p>
            <a:pPr marL="457200" indent="-457200">
              <a:buFontTx/>
              <a:buChar char="-"/>
            </a:pPr>
            <a:r>
              <a:rPr lang="en-GB" sz="2600" dirty="0">
                <a:solidFill>
                  <a:schemeClr val="bg1"/>
                </a:solidFill>
                <a:latin typeface="Sassoon Infant Std" panose="020B0503020103030203" pitchFamily="34" charset="0"/>
                <a:cs typeface="Arial" panose="020B0604020202020204" pitchFamily="34" charset="0"/>
              </a:rPr>
              <a:t>To ensure your child is in school on time</a:t>
            </a:r>
          </a:p>
          <a:p>
            <a:pPr marL="457200" indent="-457200">
              <a:buFontTx/>
              <a:buChar char="-"/>
            </a:pPr>
            <a:r>
              <a:rPr lang="en-GB" sz="2600" dirty="0">
                <a:solidFill>
                  <a:schemeClr val="bg1"/>
                </a:solidFill>
                <a:latin typeface="Sassoon Infant Std" panose="020B0503020103030203" pitchFamily="34" charset="0"/>
                <a:cs typeface="Arial" panose="020B0604020202020204" pitchFamily="34" charset="0"/>
              </a:rPr>
              <a:t>It will help reduce stress levels</a:t>
            </a:r>
          </a:p>
        </p:txBody>
      </p:sp>
      <p:pic>
        <p:nvPicPr>
          <p:cNvPr id="9" name="Picture 2" descr="Image result for breakfast club  food healthy">
            <a:extLst>
              <a:ext uri="{FF2B5EF4-FFF2-40B4-BE49-F238E27FC236}">
                <a16:creationId xmlns:a16="http://schemas.microsoft.com/office/drawing/2014/main" id="{A91C79F5-CB4C-466C-B673-F52497F787A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7437"/>
          <a:stretch/>
        </p:blipFill>
        <p:spPr bwMode="auto">
          <a:xfrm>
            <a:off x="0" y="1827911"/>
            <a:ext cx="5511440" cy="4329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2782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582083" y="-250047"/>
            <a:ext cx="8534400" cy="2050081"/>
          </a:xfrm>
        </p:spPr>
        <p:txBody>
          <a:bodyPr>
            <a:noAutofit/>
          </a:bodyPr>
          <a:lstStyle/>
          <a:p>
            <a:r>
              <a:rPr lang="en-GB" kern="0" cap="none" dirty="0">
                <a:ln>
                  <a:noFill/>
                </a:ln>
                <a:solidFill>
                  <a:srgbClr val="000000"/>
                </a:solidFill>
                <a:latin typeface="Sassoon Infant Std" panose="020B0503020103030203" pitchFamily="34" charset="0"/>
                <a:sym typeface="Nunito Sans SemiBold"/>
              </a:rPr>
              <a:t>Finally…</a:t>
            </a:r>
            <a:endParaRPr lang="en-GB" sz="123400" cap="none" dirty="0">
              <a:solidFill>
                <a:schemeClr val="bg1"/>
              </a:solidFill>
              <a:latin typeface="Sassoon Infant Std" panose="020B0503020103030203" pitchFamily="34" charset="0"/>
            </a:endParaRPr>
          </a:p>
        </p:txBody>
      </p:sp>
      <p:sp>
        <p:nvSpPr>
          <p:cNvPr id="4" name="Rectangle 3">
            <a:extLst>
              <a:ext uri="{FF2B5EF4-FFF2-40B4-BE49-F238E27FC236}">
                <a16:creationId xmlns:a16="http://schemas.microsoft.com/office/drawing/2014/main" id="{54B0B9B9-2F99-448F-8087-E9478175D5E5}"/>
              </a:ext>
            </a:extLst>
          </p:cNvPr>
          <p:cNvSpPr/>
          <p:nvPr/>
        </p:nvSpPr>
        <p:spPr>
          <a:xfrm>
            <a:off x="406400" y="1388533"/>
            <a:ext cx="6231467" cy="6288516"/>
          </a:xfrm>
          <a:prstGeom prst="rect">
            <a:avLst/>
          </a:prstGeom>
        </p:spPr>
        <p:txBody>
          <a:bodyPr wrap="square">
            <a:spAutoFit/>
          </a:bodyPr>
          <a:lstStyle/>
          <a:p>
            <a:pPr marL="114300" lvl="0" algn="ctr" defTabSz="914400">
              <a:lnSpc>
                <a:spcPct val="115000"/>
              </a:lnSpc>
              <a:buClr>
                <a:srgbClr val="595959"/>
              </a:buClr>
              <a:buSzPts val="1800"/>
            </a:pPr>
            <a:r>
              <a:rPr lang="en-GB" sz="3200" kern="0" dirty="0">
                <a:solidFill>
                  <a:srgbClr val="283593"/>
                </a:solidFill>
                <a:latin typeface="Sassoon Infant Std" panose="020B0503020103030203" pitchFamily="34" charset="0"/>
                <a:sym typeface="Nunito"/>
              </a:rPr>
              <a:t>SATs focus on what children know about Maths and English and don’t tell the whole story. </a:t>
            </a:r>
          </a:p>
          <a:p>
            <a:pPr marL="114300" lvl="0" algn="ctr" defTabSz="914400">
              <a:lnSpc>
                <a:spcPct val="115000"/>
              </a:lnSpc>
              <a:buClr>
                <a:srgbClr val="595959"/>
              </a:buClr>
              <a:buSzPts val="1800"/>
            </a:pPr>
            <a:endParaRPr lang="en-GB" sz="3200" kern="0" dirty="0">
              <a:solidFill>
                <a:srgbClr val="283593"/>
              </a:solidFill>
              <a:latin typeface="Sassoon Infant Std" panose="020B0503020103030203" pitchFamily="34" charset="0"/>
              <a:sym typeface="Nunito"/>
            </a:endParaRPr>
          </a:p>
          <a:p>
            <a:pPr marL="114300" lvl="0" algn="ctr" defTabSz="914400">
              <a:lnSpc>
                <a:spcPct val="115000"/>
              </a:lnSpc>
              <a:buClr>
                <a:srgbClr val="595959"/>
              </a:buClr>
              <a:buSzPts val="1800"/>
            </a:pPr>
            <a:r>
              <a:rPr lang="en-GB" sz="3200" kern="0" dirty="0">
                <a:solidFill>
                  <a:srgbClr val="000000"/>
                </a:solidFill>
                <a:latin typeface="Sassoon Infant Std" panose="020B0503020103030203" pitchFamily="34" charset="0"/>
                <a:sym typeface="Nunito"/>
              </a:rPr>
              <a:t>They will not reflect how talented they are at science, geography, art, PE…, and they certainly won’t highlight all of their amazing personal characteristics.</a:t>
            </a:r>
          </a:p>
          <a:p>
            <a:pPr marL="114300" lvl="0" algn="ctr" defTabSz="914400">
              <a:lnSpc>
                <a:spcPct val="115000"/>
              </a:lnSpc>
              <a:buClr>
                <a:srgbClr val="595959"/>
              </a:buClr>
              <a:buSzPts val="1800"/>
            </a:pPr>
            <a:endParaRPr lang="en-GB" sz="3200" kern="0" dirty="0">
              <a:solidFill>
                <a:srgbClr val="000000"/>
              </a:solidFill>
              <a:latin typeface="Sassoon Infant Std" panose="020B0503020103030203" pitchFamily="34" charset="0"/>
              <a:sym typeface="Nunito"/>
            </a:endParaRPr>
          </a:p>
          <a:p>
            <a:pPr marL="114300" lvl="0" algn="ctr" defTabSz="914400">
              <a:lnSpc>
                <a:spcPct val="115000"/>
              </a:lnSpc>
              <a:buClr>
                <a:srgbClr val="595959"/>
              </a:buClr>
              <a:buSzPts val="1800"/>
            </a:pPr>
            <a:endParaRPr lang="en-GB" sz="3200" kern="0" dirty="0">
              <a:solidFill>
                <a:srgbClr val="000000"/>
              </a:solidFill>
              <a:latin typeface="Sassoon Infant Std" panose="020B0503020103030203" pitchFamily="34" charset="0"/>
              <a:sym typeface="Nunito"/>
            </a:endParaRPr>
          </a:p>
        </p:txBody>
      </p:sp>
      <p:pic>
        <p:nvPicPr>
          <p:cNvPr id="5" name="Picture 4">
            <a:extLst>
              <a:ext uri="{FF2B5EF4-FFF2-40B4-BE49-F238E27FC236}">
                <a16:creationId xmlns:a16="http://schemas.microsoft.com/office/drawing/2014/main" id="{B00D300B-32F9-4302-BB9C-F724A30C5DC4}"/>
              </a:ext>
            </a:extLst>
          </p:cNvPr>
          <p:cNvPicPr>
            <a:picLocks noChangeAspect="1"/>
          </p:cNvPicPr>
          <p:nvPr/>
        </p:nvPicPr>
        <p:blipFill rotWithShape="1">
          <a:blip r:embed="rId3">
            <a:extLst>
              <a:ext uri="{28A0092B-C50C-407E-A947-70E740481C1C}">
                <a14:useLocalDpi xmlns:a14="http://schemas.microsoft.com/office/drawing/2010/main" val="0"/>
              </a:ext>
            </a:extLst>
          </a:blip>
          <a:srcRect r="4629"/>
          <a:stretch/>
        </p:blipFill>
        <p:spPr>
          <a:xfrm>
            <a:off x="7059956" y="2099733"/>
            <a:ext cx="4725644" cy="3508126"/>
          </a:xfrm>
          <a:prstGeom prst="rect">
            <a:avLst/>
          </a:prstGeom>
        </p:spPr>
      </p:pic>
    </p:spTree>
    <p:extLst>
      <p:ext uri="{BB962C8B-B14F-4D97-AF65-F5344CB8AC3E}">
        <p14:creationId xmlns:p14="http://schemas.microsoft.com/office/powerpoint/2010/main" val="29299145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4225739" y="1378919"/>
            <a:ext cx="8534400" cy="2050081"/>
          </a:xfrm>
        </p:spPr>
        <p:txBody>
          <a:bodyPr>
            <a:noAutofit/>
          </a:bodyPr>
          <a:lstStyle/>
          <a:p>
            <a:r>
              <a:rPr lang="en-GB" kern="0" cap="none" dirty="0">
                <a:ln>
                  <a:noFill/>
                </a:ln>
                <a:solidFill>
                  <a:srgbClr val="000000"/>
                </a:solidFill>
                <a:latin typeface="Sassoon Infant Std" panose="020B0503020103030203" pitchFamily="34" charset="0"/>
                <a:sym typeface="Nunito Sans SemiBold"/>
              </a:rPr>
              <a:t>Any questions?</a:t>
            </a:r>
            <a:endParaRPr lang="en-GB" sz="123400" cap="none" dirty="0">
              <a:solidFill>
                <a:schemeClr val="bg1"/>
              </a:solidFill>
              <a:latin typeface="Sassoon Infant Std" panose="020B0503020103030203" pitchFamily="34" charset="0"/>
            </a:endParaRPr>
          </a:p>
        </p:txBody>
      </p:sp>
      <p:pic>
        <p:nvPicPr>
          <p:cNvPr id="5" name="Picture 4">
            <a:extLst>
              <a:ext uri="{FF2B5EF4-FFF2-40B4-BE49-F238E27FC236}">
                <a16:creationId xmlns:a16="http://schemas.microsoft.com/office/drawing/2014/main" id="{6AEE4640-9157-4D6A-96C1-FC298930F0DB}"/>
              </a:ext>
            </a:extLst>
          </p:cNvPr>
          <p:cNvPicPr>
            <a:picLocks noChangeAspect="1"/>
          </p:cNvPicPr>
          <p:nvPr/>
        </p:nvPicPr>
        <p:blipFill>
          <a:blip r:embed="rId3"/>
          <a:stretch>
            <a:fillRect/>
          </a:stretch>
        </p:blipFill>
        <p:spPr>
          <a:xfrm>
            <a:off x="1036609" y="944788"/>
            <a:ext cx="9134671" cy="5292239"/>
          </a:xfrm>
          <a:prstGeom prst="rect">
            <a:avLst/>
          </a:prstGeom>
        </p:spPr>
      </p:pic>
    </p:spTree>
    <p:extLst>
      <p:ext uri="{BB962C8B-B14F-4D97-AF65-F5344CB8AC3E}">
        <p14:creationId xmlns:p14="http://schemas.microsoft.com/office/powerpoint/2010/main" val="2628508515"/>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D06F1E"/>
      </a:dk2>
      <a:lt2>
        <a:srgbClr val="F0BE21"/>
      </a:lt2>
      <a:accent1>
        <a:srgbClr val="760603"/>
      </a:accent1>
      <a:accent2>
        <a:srgbClr val="9F761A"/>
      </a:accent2>
      <a:accent3>
        <a:srgbClr val="92A200"/>
      </a:accent3>
      <a:accent4>
        <a:srgbClr val="4AA157"/>
      </a:accent4>
      <a:accent5>
        <a:srgbClr val="46788D"/>
      </a:accent5>
      <a:accent6>
        <a:srgbClr val="A848A8"/>
      </a:accent6>
      <a:hlink>
        <a:srgbClr val="460402"/>
      </a:hlink>
      <a:folHlink>
        <a:srgbClr val="991111"/>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62000"/>
                <a:satMod val="200000"/>
                <a:lumMod val="124000"/>
              </a:schemeClr>
            </a:gs>
            <a:gs pos="100000">
              <a:schemeClr val="phClr">
                <a:shade val="96000"/>
                <a:hueMod val="88000"/>
                <a:satMod val="220000"/>
                <a:lumMod val="8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82EB108-EDE6-4B8E-957B-D4A69BF580E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132</TotalTime>
  <Words>1844</Words>
  <Application>Microsoft Office PowerPoint</Application>
  <PresentationFormat>Widescreen</PresentationFormat>
  <Paragraphs>218</Paragraphs>
  <Slides>34</Slides>
  <Notes>21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Arial</vt:lpstr>
      <vt:lpstr>Calibri</vt:lpstr>
      <vt:lpstr>Cambria Math</vt:lpstr>
      <vt:lpstr>Century Gothic</vt:lpstr>
      <vt:lpstr>Nunito</vt:lpstr>
      <vt:lpstr>Sassoon Infant Std</vt:lpstr>
      <vt:lpstr>Wingdings 3</vt:lpstr>
      <vt:lpstr>Slice</vt:lpstr>
      <vt:lpstr>Year 6 SATs 2025 Presentation for Parents, Carers &amp; Guardians</vt:lpstr>
      <vt:lpstr>What will we cover in this meeting?</vt:lpstr>
      <vt:lpstr>PowerPoint Presentation</vt:lpstr>
      <vt:lpstr>What are the SATs? </vt:lpstr>
      <vt:lpstr>PowerPoint Presentation</vt:lpstr>
      <vt:lpstr>When are the SATs? </vt:lpstr>
      <vt:lpstr>PowerPoint Presentation</vt:lpstr>
      <vt:lpstr>How the SATs are completed?</vt:lpstr>
      <vt:lpstr>How the SATs are completed?</vt:lpstr>
      <vt:lpstr>PowerPoint Presentation</vt:lpstr>
      <vt:lpstr>Specific arrangements for SATs</vt:lpstr>
      <vt:lpstr>PowerPoint Presentation</vt:lpstr>
      <vt:lpstr>Grammar, Punctuation and Spelling: Monday 12th May</vt:lpstr>
      <vt:lpstr>Grammar, Punctuation and Spelling: Paper 1 (GPS)</vt:lpstr>
      <vt:lpstr>Grammar, Punctuation and Spelling: Paper 1 (GPS)</vt:lpstr>
      <vt:lpstr>Grammar, Punctuation and Spelling: Paper 2 (spelling)</vt:lpstr>
      <vt:lpstr>Reading: Tuesday 13th May </vt:lpstr>
      <vt:lpstr>Reading</vt:lpstr>
      <vt:lpstr>Reading</vt:lpstr>
      <vt:lpstr>Reading</vt:lpstr>
      <vt:lpstr>Maths: Wednesday 14th May and Thursday 15th May</vt:lpstr>
      <vt:lpstr>Maths: Paper 1 (Arithmetic)</vt:lpstr>
      <vt:lpstr>Maths: Paper 1 (Arithmetic)</vt:lpstr>
      <vt:lpstr>Maths: Paper 2 and 3 (Reasoning)</vt:lpstr>
      <vt:lpstr>Maths: Paper 2 and 3 (Reasoning)</vt:lpstr>
      <vt:lpstr>Maths: Paper 2 and 3 (Reasoning)</vt:lpstr>
      <vt:lpstr>Maths: Paper 2 and 3 (Reasoning)</vt:lpstr>
      <vt:lpstr>PowerPoint Presentation</vt:lpstr>
      <vt:lpstr>Supporting your child in preparing for the SATs</vt:lpstr>
      <vt:lpstr>Supporting your child in preparing for the SATs</vt:lpstr>
      <vt:lpstr>PowerPoint Presentation</vt:lpstr>
      <vt:lpstr>PowerPoint Presentation</vt:lpstr>
      <vt:lpstr>Finally…</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2024 Presentation for Parents, Carers &amp; Guardians</dc:title>
  <dc:creator>C Hayes</dc:creator>
  <cp:lastModifiedBy>C Hayes</cp:lastModifiedBy>
  <cp:revision>20</cp:revision>
  <dcterms:created xsi:type="dcterms:W3CDTF">2024-04-10T20:13:44Z</dcterms:created>
  <dcterms:modified xsi:type="dcterms:W3CDTF">2025-04-22T16:26:27Z</dcterms:modified>
</cp:coreProperties>
</file>