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276" r:id="rId5"/>
    <p:sldId id="277" r:id="rId6"/>
    <p:sldId id="275" r:id="rId7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3CC"/>
    <a:srgbClr val="FFF0D2"/>
    <a:srgbClr val="C9FFFB"/>
    <a:srgbClr val="FF4343"/>
    <a:srgbClr val="00C8BA"/>
    <a:srgbClr val="C5FFFB"/>
    <a:srgbClr val="00968B"/>
    <a:srgbClr val="009E93"/>
    <a:srgbClr val="006D64"/>
    <a:srgbClr val="54BC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752F414-85FD-4DE7-B4B0-E8B524BD696A}" v="54" dt="2024-01-08T16:36:00.6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473" autoAdjust="0"/>
    <p:restoredTop sz="95300" autoAdjust="0"/>
  </p:normalViewPr>
  <p:slideViewPr>
    <p:cSldViewPr snapToGrid="0">
      <p:cViewPr varScale="1">
        <p:scale>
          <a:sx n="64" d="100"/>
          <a:sy n="64" d="100"/>
        </p:scale>
        <p:origin x="960" y="4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commentAuthors" Target="commentAuthors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27/02/2024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27/02/2024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27/02/2024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27/02/2024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27/02/2024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27/02/2024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27/02/2024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27/02/2024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8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7.jpeg"/><Relationship Id="rId2" Type="http://schemas.openxmlformats.org/officeDocument/2006/relationships/image" Target="../media/image3.jp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microsoft.com/office/2007/relationships/hdphoto" Target="../media/hdphoto1.wdp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18" Type="http://schemas.openxmlformats.org/officeDocument/2006/relationships/image" Target="../media/image33.jpeg"/><Relationship Id="rId3" Type="http://schemas.openxmlformats.org/officeDocument/2006/relationships/image" Target="../media/image19.jpeg"/><Relationship Id="rId7" Type="http://schemas.openxmlformats.org/officeDocument/2006/relationships/image" Target="../media/image22.jpeg"/><Relationship Id="rId12" Type="http://schemas.openxmlformats.org/officeDocument/2006/relationships/image" Target="../media/image27.png"/><Relationship Id="rId17" Type="http://schemas.openxmlformats.org/officeDocument/2006/relationships/image" Target="../media/image32.jpeg"/><Relationship Id="rId2" Type="http://schemas.openxmlformats.org/officeDocument/2006/relationships/image" Target="../media/image3.jpg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11" Type="http://schemas.openxmlformats.org/officeDocument/2006/relationships/image" Target="../media/image26.png"/><Relationship Id="rId5" Type="http://schemas.openxmlformats.org/officeDocument/2006/relationships/image" Target="../media/image20.jpeg"/><Relationship Id="rId15" Type="http://schemas.openxmlformats.org/officeDocument/2006/relationships/image" Target="../media/image30.png"/><Relationship Id="rId10" Type="http://schemas.openxmlformats.org/officeDocument/2006/relationships/image" Target="../media/image25.jpeg"/><Relationship Id="rId4" Type="http://schemas.openxmlformats.org/officeDocument/2006/relationships/image" Target="../media/image6.jpeg"/><Relationship Id="rId9" Type="http://schemas.openxmlformats.org/officeDocument/2006/relationships/image" Target="../media/image24.jpeg"/><Relationship Id="rId14" Type="http://schemas.openxmlformats.org/officeDocument/2006/relationships/image" Target="../media/image2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42.jpeg"/><Relationship Id="rId18" Type="http://schemas.openxmlformats.org/officeDocument/2006/relationships/image" Target="../media/image47.jpeg"/><Relationship Id="rId3" Type="http://schemas.openxmlformats.org/officeDocument/2006/relationships/image" Target="../media/image34.jpeg"/><Relationship Id="rId7" Type="http://schemas.openxmlformats.org/officeDocument/2006/relationships/image" Target="../media/image36.jpeg"/><Relationship Id="rId12" Type="http://schemas.openxmlformats.org/officeDocument/2006/relationships/image" Target="../media/image41.jpg"/><Relationship Id="rId17" Type="http://schemas.openxmlformats.org/officeDocument/2006/relationships/image" Target="../media/image46.jpeg"/><Relationship Id="rId2" Type="http://schemas.openxmlformats.org/officeDocument/2006/relationships/image" Target="../media/image3.jpg"/><Relationship Id="rId16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40.png"/><Relationship Id="rId5" Type="http://schemas.openxmlformats.org/officeDocument/2006/relationships/image" Target="../media/image35.png"/><Relationship Id="rId15" Type="http://schemas.openxmlformats.org/officeDocument/2006/relationships/image" Target="../media/image44.jpeg"/><Relationship Id="rId10" Type="http://schemas.openxmlformats.org/officeDocument/2006/relationships/image" Target="../media/image39.jpeg"/><Relationship Id="rId19" Type="http://schemas.openxmlformats.org/officeDocument/2006/relationships/image" Target="../media/image33.jpeg"/><Relationship Id="rId4" Type="http://schemas.openxmlformats.org/officeDocument/2006/relationships/image" Target="../media/image6.jpeg"/><Relationship Id="rId9" Type="http://schemas.openxmlformats.org/officeDocument/2006/relationships/image" Target="../media/image38.jpeg"/><Relationship Id="rId1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art, treemap chart&#10;&#10;Description automatically generated">
            <a:extLst>
              <a:ext uri="{FF2B5EF4-FFF2-40B4-BE49-F238E27FC236}">
                <a16:creationId xmlns:a16="http://schemas.microsoft.com/office/drawing/2014/main" id="{FD6DE1DE-53AD-497A-E337-A126A6811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pic>
        <p:nvPicPr>
          <p:cNvPr id="26" name="Picture 25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8C91B647-A1AC-D53D-1467-619BC816ED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84" b="6643"/>
          <a:stretch/>
        </p:blipFill>
        <p:spPr>
          <a:xfrm>
            <a:off x="8486118" y="781929"/>
            <a:ext cx="1361700" cy="131521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46CE954-859C-74CA-3D57-0F23174594A9}"/>
              </a:ext>
            </a:extLst>
          </p:cNvPr>
          <p:cNvSpPr txBox="1"/>
          <p:nvPr/>
        </p:nvSpPr>
        <p:spPr>
          <a:xfrm>
            <a:off x="1534110" y="492203"/>
            <a:ext cx="17050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>
                <a:latin typeface="Century Gothic"/>
              </a:rPr>
              <a:t>Cheese and Tomato Pizza with Pasta Salad</a:t>
            </a:r>
            <a:endParaRPr lang="en-GB" sz="900" b="1" dirty="0">
              <a:latin typeface="Century Gothic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D449590-BFD8-1493-A863-FF3E600A6AEE}"/>
              </a:ext>
            </a:extLst>
          </p:cNvPr>
          <p:cNvSpPr txBox="1"/>
          <p:nvPr/>
        </p:nvSpPr>
        <p:spPr>
          <a:xfrm>
            <a:off x="3369871" y="505647"/>
            <a:ext cx="145804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Penne Bolognaise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FC3D344-0B9E-D433-0D4A-2C54FB6B9411}"/>
              </a:ext>
            </a:extLst>
          </p:cNvPr>
          <p:cNvSpPr txBox="1"/>
          <p:nvPr/>
        </p:nvSpPr>
        <p:spPr>
          <a:xfrm>
            <a:off x="4881570" y="443674"/>
            <a:ext cx="188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Sausages, Roast Potatoes &amp; Gravy</a:t>
            </a:r>
            <a:endParaRPr lang="en-GB" sz="900" b="1" dirty="0">
              <a:solidFill>
                <a:srgbClr val="FF0000"/>
              </a:solidFill>
              <a:latin typeface="Century Gothic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E401FFF-72C4-9E44-B0E0-8AB630A07165}"/>
              </a:ext>
            </a:extLst>
          </p:cNvPr>
          <p:cNvSpPr txBox="1"/>
          <p:nvPr/>
        </p:nvSpPr>
        <p:spPr>
          <a:xfrm>
            <a:off x="8356235" y="456616"/>
            <a:ext cx="16184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900" b="1" dirty="0">
                <a:latin typeface="Century Gothic"/>
              </a:rPr>
              <a:t>Fishfingers with Chips &amp; Tomato Sauce</a:t>
            </a:r>
            <a:endParaRPr lang="en-GB" sz="900" b="1" dirty="0">
              <a:solidFill>
                <a:schemeClr val="accent6">
                  <a:lumMod val="75000"/>
                </a:schemeClr>
              </a:solidFill>
              <a:highlight>
                <a:srgbClr val="FFF0D2"/>
              </a:highlight>
              <a:latin typeface="Century Gothic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C1E720E-FA61-D153-A806-37D3F269288F}"/>
              </a:ext>
            </a:extLst>
          </p:cNvPr>
          <p:cNvSpPr txBox="1"/>
          <p:nvPr/>
        </p:nvSpPr>
        <p:spPr>
          <a:xfrm>
            <a:off x="1579470" y="2130454"/>
            <a:ext cx="169674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dirty="0">
                <a:latin typeface="Century Gothic"/>
              </a:rPr>
              <a:t>V</a:t>
            </a:r>
            <a:r>
              <a:rPr lang="en-GB" sz="900" b="1" dirty="0">
                <a:latin typeface="Century Gothic"/>
              </a:rPr>
              <a:t>egetable Stack with Rice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ABD13F7-265B-1C9C-BA8A-C905ADD32E4C}"/>
              </a:ext>
            </a:extLst>
          </p:cNvPr>
          <p:cNvSpPr txBox="1"/>
          <p:nvPr/>
        </p:nvSpPr>
        <p:spPr>
          <a:xfrm>
            <a:off x="5010048" y="2107262"/>
            <a:ext cx="169674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Vegan Sausages, Roast Potatoes &amp; Gravy  </a:t>
            </a:r>
            <a:endParaRPr lang="en-US" sz="900" b="1" i="0" u="none" strike="noStrike" noProof="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CB35D60-013E-058E-493F-4C10EB91C4B0}"/>
              </a:ext>
            </a:extLst>
          </p:cNvPr>
          <p:cNvSpPr txBox="1"/>
          <p:nvPr/>
        </p:nvSpPr>
        <p:spPr>
          <a:xfrm>
            <a:off x="8380571" y="2101664"/>
            <a:ext cx="1654986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BBQ Quorn with Chips </a:t>
            </a: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203B19A-9783-5F33-6818-4EF026A87682}"/>
              </a:ext>
            </a:extLst>
          </p:cNvPr>
          <p:cNvSpPr txBox="1"/>
          <p:nvPr/>
        </p:nvSpPr>
        <p:spPr>
          <a:xfrm>
            <a:off x="3418881" y="3732845"/>
            <a:ext cx="128832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dirty="0">
                <a:latin typeface="Century Gothic" panose="020B0502020202020204" pitchFamily="34" charset="0"/>
              </a:rPr>
              <a:t>V</a:t>
            </a:r>
            <a:r>
              <a:rPr lang="en-GB" sz="900" b="1" dirty="0">
                <a:latin typeface="Century Gothic" panose="020B0502020202020204" pitchFamily="34" charset="0"/>
              </a:rPr>
              <a:t>anilla Shortbread 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3EDAFF4-502B-0CE4-0927-0993B2661360}"/>
              </a:ext>
            </a:extLst>
          </p:cNvPr>
          <p:cNvSpPr txBox="1"/>
          <p:nvPr/>
        </p:nvSpPr>
        <p:spPr>
          <a:xfrm>
            <a:off x="1562977" y="3752612"/>
            <a:ext cx="1604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900" b="1" dirty="0">
                <a:latin typeface="Century Gothic" panose="020B0502020202020204" pitchFamily="34" charset="0"/>
              </a:rPr>
              <a:t>A</a:t>
            </a:r>
            <a:r>
              <a:rPr lang="en-GB" sz="900" b="1" dirty="0">
                <a:latin typeface="Century Gothic" panose="020B0502020202020204" pitchFamily="34" charset="0"/>
              </a:rPr>
              <a:t>pple Crumble with Ice Cream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215EFFF-9004-6297-2997-C76A089B0947}"/>
              </a:ext>
            </a:extLst>
          </p:cNvPr>
          <p:cNvSpPr txBox="1"/>
          <p:nvPr/>
        </p:nvSpPr>
        <p:spPr>
          <a:xfrm>
            <a:off x="6705116" y="3736977"/>
            <a:ext cx="1928192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Iced Vanilla </a:t>
            </a:r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Sponge</a:t>
            </a: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7427D9C5-91FA-82CB-DA38-EBF4A38CDB1D}"/>
              </a:ext>
            </a:extLst>
          </p:cNvPr>
          <p:cNvGrpSpPr/>
          <p:nvPr/>
        </p:nvGrpSpPr>
        <p:grpSpPr>
          <a:xfrm>
            <a:off x="341884" y="91814"/>
            <a:ext cx="1267369" cy="382366"/>
            <a:chOff x="341884" y="91814"/>
            <a:chExt cx="1267369" cy="382366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0404FEF-2F17-EA94-FBD4-5AB62AB86DF5}"/>
                </a:ext>
              </a:extLst>
            </p:cNvPr>
            <p:cNvSpPr/>
            <p:nvPr/>
          </p:nvSpPr>
          <p:spPr>
            <a:xfrm>
              <a:off x="341884" y="91814"/>
              <a:ext cx="1150998" cy="382366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82233DE1-4E5F-B12A-32EE-9F5F42ADF1A1}"/>
                </a:ext>
              </a:extLst>
            </p:cNvPr>
            <p:cNvSpPr txBox="1"/>
            <p:nvPr/>
          </p:nvSpPr>
          <p:spPr>
            <a:xfrm>
              <a:off x="458256" y="91814"/>
              <a:ext cx="115099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900" b="1" dirty="0">
                  <a:solidFill>
                    <a:schemeClr val="bg1"/>
                  </a:solidFill>
                  <a:latin typeface="Century Gothic"/>
                </a:rPr>
                <a:t>Spring Summer 2024</a:t>
              </a:r>
              <a:endPara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Century Gothic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F1B00072-92C1-2513-85CE-2BB1BA9B7511}"/>
              </a:ext>
            </a:extLst>
          </p:cNvPr>
          <p:cNvSpPr txBox="1"/>
          <p:nvPr/>
        </p:nvSpPr>
        <p:spPr>
          <a:xfrm>
            <a:off x="6777109" y="489713"/>
            <a:ext cx="166611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Greek Chicken Pitta</a:t>
            </a:r>
          </a:p>
        </p:txBody>
      </p:sp>
      <p:pic>
        <p:nvPicPr>
          <p:cNvPr id="18" name="Picture 17" descr="A plate of food&#10;&#10;Description automatically generated with low confidence">
            <a:extLst>
              <a:ext uri="{FF2B5EF4-FFF2-40B4-BE49-F238E27FC236}">
                <a16:creationId xmlns:a16="http://schemas.microsoft.com/office/drawing/2014/main" id="{1E280BBE-2073-67CE-2145-ABB3A92C236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36" b="6645"/>
          <a:stretch/>
        </p:blipFill>
        <p:spPr>
          <a:xfrm>
            <a:off x="3475055" y="2421026"/>
            <a:ext cx="1288428" cy="128832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AC8DD96-E817-C889-FC1B-8FA51B349E7D}"/>
              </a:ext>
            </a:extLst>
          </p:cNvPr>
          <p:cNvSpPr txBox="1"/>
          <p:nvPr/>
        </p:nvSpPr>
        <p:spPr>
          <a:xfrm>
            <a:off x="6671401" y="2146834"/>
            <a:ext cx="177182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prstClr val="black"/>
                </a:solidFill>
                <a:latin typeface="Century Gothic"/>
              </a:rPr>
              <a:t>Cheese Whirl</a:t>
            </a: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30" name="Picture 29" descr="A picture containing plate, table, food, coffee&#10;&#10;Description automatically generated">
            <a:extLst>
              <a:ext uri="{FF2B5EF4-FFF2-40B4-BE49-F238E27FC236}">
                <a16:creationId xmlns:a16="http://schemas.microsoft.com/office/drawing/2014/main" id="{4CBE7F9B-A287-4782-6DB9-896C9D2CA6B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t="10296" r="2581" b="8781"/>
          <a:stretch/>
        </p:blipFill>
        <p:spPr>
          <a:xfrm>
            <a:off x="8562544" y="4041440"/>
            <a:ext cx="1233464" cy="1210177"/>
          </a:xfrm>
          <a:prstGeom prst="rect">
            <a:avLst/>
          </a:prstGeom>
        </p:spPr>
      </p:pic>
      <p:pic>
        <p:nvPicPr>
          <p:cNvPr id="38" name="Picture 37" descr="A plate of spaghetti and vegetables&#10;&#10;Description automatically generated with low confidence">
            <a:extLst>
              <a:ext uri="{FF2B5EF4-FFF2-40B4-BE49-F238E27FC236}">
                <a16:creationId xmlns:a16="http://schemas.microsoft.com/office/drawing/2014/main" id="{DF36D739-9128-20DF-C900-B84B37EFBB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16" t="6911" r="5976"/>
          <a:stretch/>
        </p:blipFill>
        <p:spPr>
          <a:xfrm rot="10800000">
            <a:off x="3376701" y="746314"/>
            <a:ext cx="1386781" cy="1332262"/>
          </a:xfrm>
          <a:prstGeom prst="rect">
            <a:avLst/>
          </a:prstGeom>
        </p:spPr>
      </p:pic>
      <p:pic>
        <p:nvPicPr>
          <p:cNvPr id="40" name="Picture 39" descr="A plate of food on a wood table&#10;&#10;Description automatically generated with medium confidence">
            <a:extLst>
              <a:ext uri="{FF2B5EF4-FFF2-40B4-BE49-F238E27FC236}">
                <a16:creationId xmlns:a16="http://schemas.microsoft.com/office/drawing/2014/main" id="{0613E332-8DF2-4A79-A9EA-677FA7FFCE0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7" t="6013" r="5757"/>
          <a:stretch/>
        </p:blipFill>
        <p:spPr>
          <a:xfrm>
            <a:off x="1816816" y="862029"/>
            <a:ext cx="1243167" cy="123213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485C8A2-43EF-79C2-957D-E6D8AD2A1E2D}"/>
              </a:ext>
            </a:extLst>
          </p:cNvPr>
          <p:cNvSpPr txBox="1"/>
          <p:nvPr/>
        </p:nvSpPr>
        <p:spPr>
          <a:xfrm>
            <a:off x="3348381" y="2093016"/>
            <a:ext cx="14580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Vegan Penne Bolognaise</a:t>
            </a:r>
          </a:p>
        </p:txBody>
      </p:sp>
      <p:pic>
        <p:nvPicPr>
          <p:cNvPr id="7" name="Picture 6" descr="A blue and white flag with black letters&#10;&#10;Description automatically generated">
            <a:extLst>
              <a:ext uri="{FF2B5EF4-FFF2-40B4-BE49-F238E27FC236}">
                <a16:creationId xmlns:a16="http://schemas.microsoft.com/office/drawing/2014/main" id="{8ED29513-ECB1-A7E3-4993-CA55ACAD955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4421" y="171465"/>
            <a:ext cx="479226" cy="312193"/>
          </a:xfrm>
          <a:prstGeom prst="rect">
            <a:avLst/>
          </a:prstGeom>
        </p:spPr>
      </p:pic>
      <p:pic>
        <p:nvPicPr>
          <p:cNvPr id="11" name="Picture 10" descr="A blue and white flag with black letters&#10;&#10;Description automatically generated">
            <a:extLst>
              <a:ext uri="{FF2B5EF4-FFF2-40B4-BE49-F238E27FC236}">
                <a16:creationId xmlns:a16="http://schemas.microsoft.com/office/drawing/2014/main" id="{BB26184A-A55B-F6BD-18E0-7E4A0E4BA59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1301" y="161987"/>
            <a:ext cx="479226" cy="312193"/>
          </a:xfrm>
          <a:prstGeom prst="rect">
            <a:avLst/>
          </a:prstGeom>
        </p:spPr>
      </p:pic>
      <p:pic>
        <p:nvPicPr>
          <p:cNvPr id="14" name="Picture 13" descr="A plate of food on a wood table&#10;&#10;Description automatically generated with medium confidence">
            <a:extLst>
              <a:ext uri="{FF2B5EF4-FFF2-40B4-BE49-F238E27FC236}">
                <a16:creationId xmlns:a16="http://schemas.microsoft.com/office/drawing/2014/main" id="{4C19A5C8-1A77-3A26-18B1-74CE65F14D74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0" t="9203" r="11709" b="7296"/>
          <a:stretch/>
        </p:blipFill>
        <p:spPr>
          <a:xfrm rot="10800000">
            <a:off x="8485545" y="2384537"/>
            <a:ext cx="1311185" cy="1333085"/>
          </a:xfrm>
          <a:prstGeom prst="rect">
            <a:avLst/>
          </a:prstGeom>
        </p:spPr>
      </p:pic>
      <p:pic>
        <p:nvPicPr>
          <p:cNvPr id="15" name="x_18492819-e16e-452f-bf62-5e4941e5bf87" descr="Image">
            <a:extLst>
              <a:ext uri="{FF2B5EF4-FFF2-40B4-BE49-F238E27FC236}">
                <a16:creationId xmlns:a16="http://schemas.microsoft.com/office/drawing/2014/main" id="{9E8CE712-01E4-9ED6-8B23-5723AD7663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8" t="11762" r="14137" b="12504"/>
          <a:stretch/>
        </p:blipFill>
        <p:spPr bwMode="auto">
          <a:xfrm>
            <a:off x="1846974" y="4116647"/>
            <a:ext cx="1213009" cy="1221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C9704EE-8404-F1FD-87C3-32C13DB6D6F6}"/>
              </a:ext>
            </a:extLst>
          </p:cNvPr>
          <p:cNvSpPr txBox="1"/>
          <p:nvPr/>
        </p:nvSpPr>
        <p:spPr>
          <a:xfrm>
            <a:off x="4891159" y="3752612"/>
            <a:ext cx="19281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NEW Berry Mousse</a:t>
            </a:r>
          </a:p>
        </p:txBody>
      </p:sp>
      <p:pic>
        <p:nvPicPr>
          <p:cNvPr id="23" name="Picture 22" descr="A plate with food on it&#10;&#10;Description automatically generated with medium confidence">
            <a:extLst>
              <a:ext uri="{FF2B5EF4-FFF2-40B4-BE49-F238E27FC236}">
                <a16:creationId xmlns:a16="http://schemas.microsoft.com/office/drawing/2014/main" id="{82F42D29-29C8-1DCB-8014-11CFF948A0BC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5" t="10296" r="12154" b="12283"/>
          <a:stretch/>
        </p:blipFill>
        <p:spPr>
          <a:xfrm>
            <a:off x="3481108" y="4035547"/>
            <a:ext cx="1290881" cy="124925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EC638CC0-AB33-8584-87D5-5539E6419FA2}"/>
              </a:ext>
            </a:extLst>
          </p:cNvPr>
          <p:cNvSpPr txBox="1"/>
          <p:nvPr/>
        </p:nvSpPr>
        <p:spPr>
          <a:xfrm>
            <a:off x="8584591" y="3736977"/>
            <a:ext cx="139011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dirty="0">
                <a:latin typeface="Century Gothic"/>
              </a:rPr>
              <a:t>F</a:t>
            </a:r>
            <a:r>
              <a:rPr lang="en-GB" sz="900" b="1" dirty="0">
                <a:latin typeface="Century Gothic"/>
              </a:rPr>
              <a:t>resh Fruit </a:t>
            </a:r>
          </a:p>
        </p:txBody>
      </p:sp>
      <p:pic>
        <p:nvPicPr>
          <p:cNvPr id="25" name="Picture 24" descr="A picture containing food, plate, dish, vegetable&#10;&#10;Description automatically generated">
            <a:extLst>
              <a:ext uri="{FF2B5EF4-FFF2-40B4-BE49-F238E27FC236}">
                <a16:creationId xmlns:a16="http://schemas.microsoft.com/office/drawing/2014/main" id="{C12639DB-AD86-BF31-4CC9-97C86A81ACC3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99" r="9561" b="8731"/>
          <a:stretch/>
        </p:blipFill>
        <p:spPr>
          <a:xfrm>
            <a:off x="5196467" y="771571"/>
            <a:ext cx="1328112" cy="1330093"/>
          </a:xfrm>
          <a:prstGeom prst="rect">
            <a:avLst/>
          </a:prstGeom>
        </p:spPr>
      </p:pic>
      <p:pic>
        <p:nvPicPr>
          <p:cNvPr id="36" name="Picture 35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67F48D8F-AFCD-FBCB-D022-85789507A474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579" y="2403011"/>
            <a:ext cx="1311185" cy="1322738"/>
          </a:xfrm>
          <a:prstGeom prst="rect">
            <a:avLst/>
          </a:prstGeom>
        </p:spPr>
      </p:pic>
      <p:pic>
        <p:nvPicPr>
          <p:cNvPr id="39" name="Picture 38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FDB9AE19-2DC9-F59F-71DC-049C90264BB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7403" y="723854"/>
            <a:ext cx="1285298" cy="1357784"/>
          </a:xfrm>
          <a:prstGeom prst="rect">
            <a:avLst/>
          </a:prstGeom>
        </p:spPr>
      </p:pic>
      <p:pic>
        <p:nvPicPr>
          <p:cNvPr id="44" name="Picture 43" descr="A picture containing food, plate, dish, vegetable&#10;&#10;Description automatically generated">
            <a:extLst>
              <a:ext uri="{FF2B5EF4-FFF2-40B4-BE49-F238E27FC236}">
                <a16:creationId xmlns:a16="http://schemas.microsoft.com/office/drawing/2014/main" id="{B590039F-8C92-05EC-6810-556EA3FD13A7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99" r="9561" b="8731"/>
          <a:stretch/>
        </p:blipFill>
        <p:spPr>
          <a:xfrm>
            <a:off x="5185978" y="2427272"/>
            <a:ext cx="1288428" cy="1290350"/>
          </a:xfrm>
          <a:prstGeom prst="rect">
            <a:avLst/>
          </a:prstGeom>
        </p:spPr>
      </p:pic>
      <p:pic>
        <p:nvPicPr>
          <p:cNvPr id="48" name="Picture 47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6564D08B-4C73-4F73-FAE5-2EACD6C0FE85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956" y="2454738"/>
            <a:ext cx="1447395" cy="1242789"/>
          </a:xfrm>
          <a:prstGeom prst="rect">
            <a:avLst/>
          </a:prstGeom>
        </p:spPr>
      </p:pic>
      <p:pic>
        <p:nvPicPr>
          <p:cNvPr id="10" name="Picture 9" descr="A plate with food on it&#10;&#10;Description automatically generated">
            <a:extLst>
              <a:ext uri="{FF2B5EF4-FFF2-40B4-BE49-F238E27FC236}">
                <a16:creationId xmlns:a16="http://schemas.microsoft.com/office/drawing/2014/main" id="{1A796F71-837D-655C-5186-98B865DFED23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99" r="5518" b="14900"/>
          <a:stretch/>
        </p:blipFill>
        <p:spPr>
          <a:xfrm>
            <a:off x="6950628" y="4054915"/>
            <a:ext cx="1323440" cy="1218611"/>
          </a:xfrm>
          <a:prstGeom prst="rect">
            <a:avLst/>
          </a:prstGeom>
        </p:spPr>
      </p:pic>
      <p:pic>
        <p:nvPicPr>
          <p:cNvPr id="12" name="Picture 11" descr="A piece of food on a plate&#10;&#10;Description automatically generated">
            <a:extLst>
              <a:ext uri="{FF2B5EF4-FFF2-40B4-BE49-F238E27FC236}">
                <a16:creationId xmlns:a16="http://schemas.microsoft.com/office/drawing/2014/main" id="{22C6979B-698C-52AD-A20F-111A88CCB965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969" y="4020056"/>
            <a:ext cx="1288329" cy="1288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119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art, treemap chart&#10;&#10;Description automatically generated">
            <a:extLst>
              <a:ext uri="{FF2B5EF4-FFF2-40B4-BE49-F238E27FC236}">
                <a16:creationId xmlns:a16="http://schemas.microsoft.com/office/drawing/2014/main" id="{FD6DE1DE-53AD-497A-E337-A126A6811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pic>
        <p:nvPicPr>
          <p:cNvPr id="7" name="Picture 6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8592A4FE-9F52-C12C-9D0D-E967CF18B6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84" b="6643"/>
          <a:stretch/>
        </p:blipFill>
        <p:spPr>
          <a:xfrm>
            <a:off x="8532634" y="770074"/>
            <a:ext cx="1330814" cy="1285383"/>
          </a:xfrm>
          <a:prstGeom prst="rect">
            <a:avLst/>
          </a:prstGeom>
        </p:spPr>
      </p:pic>
      <p:pic>
        <p:nvPicPr>
          <p:cNvPr id="18" name="Picture 17" descr="A picture containing plate, table, food, coffee&#10;&#10;Description automatically generated">
            <a:extLst>
              <a:ext uri="{FF2B5EF4-FFF2-40B4-BE49-F238E27FC236}">
                <a16:creationId xmlns:a16="http://schemas.microsoft.com/office/drawing/2014/main" id="{5E0FD137-65B7-6E90-9199-6B362942E1C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t="10296" r="2581" b="8781"/>
          <a:stretch/>
        </p:blipFill>
        <p:spPr>
          <a:xfrm>
            <a:off x="8589490" y="4019103"/>
            <a:ext cx="1233464" cy="121017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BDAC16F-5AD0-0AA5-7F9F-0DBC786628EA}"/>
              </a:ext>
            </a:extLst>
          </p:cNvPr>
          <p:cNvSpPr txBox="1"/>
          <p:nvPr/>
        </p:nvSpPr>
        <p:spPr>
          <a:xfrm>
            <a:off x="1966370" y="389776"/>
            <a:ext cx="1057552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Pasta Kitchen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prstClr val="black"/>
                </a:solidFill>
                <a:latin typeface="Century Gothic"/>
              </a:rPr>
              <a:t>Tomato Pasta </a:t>
            </a: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00" b="1" dirty="0">
              <a:latin typeface="Century Gothic" panose="020B0502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F3B1CA-405B-FADB-37A3-8B3D37CAA960}"/>
              </a:ext>
            </a:extLst>
          </p:cNvPr>
          <p:cNvSpPr txBox="1"/>
          <p:nvPr/>
        </p:nvSpPr>
        <p:spPr>
          <a:xfrm>
            <a:off x="1487337" y="3781082"/>
            <a:ext cx="1746802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NEW Chocolate Brownie</a:t>
            </a:r>
            <a:endParaRPr lang="en-GB" sz="900" b="1" dirty="0">
              <a:solidFill>
                <a:srgbClr val="FF0000"/>
              </a:solidFill>
              <a:latin typeface="Century Gothic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F19E0B-1F41-F15F-8B64-CD991AEEB463}"/>
              </a:ext>
            </a:extLst>
          </p:cNvPr>
          <p:cNvSpPr txBox="1"/>
          <p:nvPr/>
        </p:nvSpPr>
        <p:spPr>
          <a:xfrm>
            <a:off x="3456878" y="3772420"/>
            <a:ext cx="129701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NEW Iced Biscuit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D3DD22B-B738-2D7B-8CF5-7AF63858196E}"/>
              </a:ext>
            </a:extLst>
          </p:cNvPr>
          <p:cNvSpPr txBox="1"/>
          <p:nvPr/>
        </p:nvSpPr>
        <p:spPr>
          <a:xfrm>
            <a:off x="5374536" y="3749325"/>
            <a:ext cx="10620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Fru</a:t>
            </a:r>
            <a:r>
              <a:rPr lang="en-GB" sz="900" b="1" dirty="0">
                <a:latin typeface="Century Gothic" panose="020B0502020202020204" pitchFamily="34" charset="0"/>
              </a:rPr>
              <a:t>it Jelly with Mandarins</a:t>
            </a:r>
            <a:endParaRPr lang="en-GB" sz="9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40213D2-5A47-10FE-0FA5-CEC4DCF82B71}"/>
              </a:ext>
            </a:extLst>
          </p:cNvPr>
          <p:cNvSpPr txBox="1"/>
          <p:nvPr/>
        </p:nvSpPr>
        <p:spPr>
          <a:xfrm>
            <a:off x="3271424" y="448699"/>
            <a:ext cx="16679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Beef Burger with Potato Wedges &amp; Tomato Sauce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BE6F722-5FB9-0CC9-3371-0A053212EAC0}"/>
              </a:ext>
            </a:extLst>
          </p:cNvPr>
          <p:cNvSpPr txBox="1"/>
          <p:nvPr/>
        </p:nvSpPr>
        <p:spPr>
          <a:xfrm>
            <a:off x="3234139" y="2090839"/>
            <a:ext cx="17722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Vegan Burger with Potato Wedges  &amp; Tomato Sauce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1C84D80-E623-D08A-62AA-C2A83F1ABF6D}"/>
              </a:ext>
            </a:extLst>
          </p:cNvPr>
          <p:cNvSpPr txBox="1"/>
          <p:nvPr/>
        </p:nvSpPr>
        <p:spPr>
          <a:xfrm>
            <a:off x="6663037" y="462431"/>
            <a:ext cx="18163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Beef Lasagne with Garlic Bread </a:t>
            </a:r>
            <a:endParaRPr lang="en-GB" sz="900" b="1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3B81587-1FC2-29FD-562F-09AAFDBF9E97}"/>
              </a:ext>
            </a:extLst>
          </p:cNvPr>
          <p:cNvSpPr txBox="1"/>
          <p:nvPr/>
        </p:nvSpPr>
        <p:spPr>
          <a:xfrm>
            <a:off x="6629088" y="2128703"/>
            <a:ext cx="1925707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i="0" u="none" strike="noStrike" noProof="0" dirty="0">
                <a:solidFill>
                  <a:schemeClr val="tx1"/>
                </a:solidFill>
                <a:latin typeface="Century Gothic" panose="020B0502020202020204" pitchFamily="34" charset="0"/>
              </a:rPr>
              <a:t>Vegetable Curry with Rice </a:t>
            </a:r>
            <a:endParaRPr lang="en-US" sz="900" b="1" i="0" u="none" strike="noStrike" noProof="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9163C62-3A40-108D-DF3A-74B67C269AA2}"/>
              </a:ext>
            </a:extLst>
          </p:cNvPr>
          <p:cNvSpPr txBox="1"/>
          <p:nvPr/>
        </p:nvSpPr>
        <p:spPr>
          <a:xfrm>
            <a:off x="8365800" y="462431"/>
            <a:ext cx="16184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900" b="1" dirty="0">
                <a:latin typeface="Century Gothic"/>
              </a:rPr>
              <a:t>Fishfingers with Chips &amp; Tomato Sauce</a:t>
            </a:r>
            <a:endParaRPr lang="en-GB" sz="900" b="1" dirty="0">
              <a:solidFill>
                <a:schemeClr val="accent6">
                  <a:lumMod val="75000"/>
                </a:schemeClr>
              </a:solidFill>
              <a:highlight>
                <a:srgbClr val="FFF0D2"/>
              </a:highlight>
              <a:latin typeface="Century Gothic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70B1443-27FA-7F2B-716F-7F32DC8AD3FD}"/>
              </a:ext>
            </a:extLst>
          </p:cNvPr>
          <p:cNvSpPr txBox="1"/>
          <p:nvPr/>
        </p:nvSpPr>
        <p:spPr>
          <a:xfrm>
            <a:off x="8355708" y="2073448"/>
            <a:ext cx="1618475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Mexican Bean Sausage Roll with Chips and Tomato Sauce</a:t>
            </a:r>
            <a:endParaRPr lang="en-GB" sz="900" b="1" i="0" u="none" strike="noStrike" noProof="0" dirty="0">
              <a:solidFill>
                <a:schemeClr val="tx1"/>
              </a:solidFill>
              <a:latin typeface="Century Gothic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0E043CBC-FE68-38CE-157F-64D7B331662C}"/>
              </a:ext>
            </a:extLst>
          </p:cNvPr>
          <p:cNvGrpSpPr/>
          <p:nvPr/>
        </p:nvGrpSpPr>
        <p:grpSpPr>
          <a:xfrm>
            <a:off x="341884" y="91814"/>
            <a:ext cx="1267369" cy="382366"/>
            <a:chOff x="341884" y="91814"/>
            <a:chExt cx="1267369" cy="382366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A5A9D8A1-8117-A84E-DC29-8E205B3F9E35}"/>
                </a:ext>
              </a:extLst>
            </p:cNvPr>
            <p:cNvSpPr/>
            <p:nvPr/>
          </p:nvSpPr>
          <p:spPr>
            <a:xfrm>
              <a:off x="341884" y="91814"/>
              <a:ext cx="1150998" cy="382366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52EE0272-DA36-A454-1BB2-E539F6508351}"/>
                </a:ext>
              </a:extLst>
            </p:cNvPr>
            <p:cNvSpPr txBox="1"/>
            <p:nvPr/>
          </p:nvSpPr>
          <p:spPr>
            <a:xfrm>
              <a:off x="458256" y="91814"/>
              <a:ext cx="115099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900" b="1" dirty="0">
                  <a:solidFill>
                    <a:schemeClr val="bg1"/>
                  </a:solidFill>
                  <a:latin typeface="Century Gothic"/>
                </a:rPr>
                <a:t>Spring Summer 2024</a:t>
              </a:r>
              <a:endPara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Century Gothic"/>
              </a:endParaRPr>
            </a:p>
          </p:txBody>
        </p:sp>
      </p:grpSp>
      <p:pic>
        <p:nvPicPr>
          <p:cNvPr id="11" name="Picture 10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D3C13CD2-37EA-AAC4-17EE-06337AC177B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28" b="7229"/>
          <a:stretch/>
        </p:blipFill>
        <p:spPr>
          <a:xfrm>
            <a:off x="8643327" y="2549192"/>
            <a:ext cx="1063420" cy="1157670"/>
          </a:xfrm>
          <a:prstGeom prst="rect">
            <a:avLst/>
          </a:prstGeom>
        </p:spPr>
      </p:pic>
      <p:pic>
        <p:nvPicPr>
          <p:cNvPr id="4" name="Picture 3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8D2683A0-9D49-BAD9-593B-9B23D6F53D6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222848" y="2440140"/>
            <a:ext cx="1241472" cy="1281534"/>
          </a:xfrm>
          <a:prstGeom prst="rect">
            <a:avLst/>
          </a:prstGeom>
        </p:spPr>
      </p:pic>
      <p:pic>
        <p:nvPicPr>
          <p:cNvPr id="6" name="Picture 5" descr="A picture containing table, plate, food, gelatin&#10;&#10;Description automatically generated">
            <a:extLst>
              <a:ext uri="{FF2B5EF4-FFF2-40B4-BE49-F238E27FC236}">
                <a16:creationId xmlns:a16="http://schemas.microsoft.com/office/drawing/2014/main" id="{A0A53F0B-A3A2-50BA-4939-CE3C676687C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9" t="18381" r="13498" b="16074"/>
          <a:stretch/>
        </p:blipFill>
        <p:spPr>
          <a:xfrm>
            <a:off x="5309170" y="4118657"/>
            <a:ext cx="1181312" cy="121948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0A82EF5-4648-CCEA-E8FB-0EFFEDA964B5}"/>
              </a:ext>
            </a:extLst>
          </p:cNvPr>
          <p:cNvSpPr txBox="1"/>
          <p:nvPr/>
        </p:nvSpPr>
        <p:spPr>
          <a:xfrm>
            <a:off x="6726404" y="3772420"/>
            <a:ext cx="19281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dirty="0">
                <a:latin typeface="Century Gothic" panose="020B0502020202020204" pitchFamily="34" charset="0"/>
              </a:rPr>
              <a:t>           O</a:t>
            </a:r>
            <a:r>
              <a:rPr lang="en-GB" sz="900" b="1" dirty="0" err="1">
                <a:latin typeface="Century Gothic" panose="020B0502020202020204" pitchFamily="34" charset="0"/>
              </a:rPr>
              <a:t>aty</a:t>
            </a:r>
            <a:r>
              <a:rPr lang="en-GB" sz="900" b="1" dirty="0">
                <a:latin typeface="Century Gothic" panose="020B0502020202020204" pitchFamily="34" charset="0"/>
              </a:rPr>
              <a:t> Cookie </a:t>
            </a:r>
          </a:p>
        </p:txBody>
      </p:sp>
      <p:pic>
        <p:nvPicPr>
          <p:cNvPr id="14" name="Picture 13" descr="A plate with food on it&#10;&#10;Description automatically generated with medium confidence">
            <a:extLst>
              <a:ext uri="{FF2B5EF4-FFF2-40B4-BE49-F238E27FC236}">
                <a16:creationId xmlns:a16="http://schemas.microsoft.com/office/drawing/2014/main" id="{912DEDCB-9021-F3B3-530D-1C6EDB1B794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60" t="18240" r="11640" b="5527"/>
          <a:stretch/>
        </p:blipFill>
        <p:spPr>
          <a:xfrm>
            <a:off x="7018640" y="4041201"/>
            <a:ext cx="1221863" cy="1249290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42C79F2D-AD95-D2F8-851A-52BD8ED5A9C8}"/>
              </a:ext>
            </a:extLst>
          </p:cNvPr>
          <p:cNvSpPr txBox="1"/>
          <p:nvPr/>
        </p:nvSpPr>
        <p:spPr>
          <a:xfrm>
            <a:off x="8699270" y="3749325"/>
            <a:ext cx="125140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dirty="0">
                <a:latin typeface="Century Gothic" panose="020B0502020202020204" pitchFamily="34" charset="0"/>
              </a:rPr>
              <a:t>F</a:t>
            </a:r>
            <a:r>
              <a:rPr lang="en-GB" sz="900" b="1" dirty="0">
                <a:latin typeface="Century Gothic" panose="020B0502020202020204" pitchFamily="34" charset="0"/>
              </a:rPr>
              <a:t>resh Fruit</a:t>
            </a:r>
            <a:endParaRPr lang="en-GB" sz="900" b="1" dirty="0">
              <a:latin typeface="Century Gothic"/>
            </a:endParaRPr>
          </a:p>
        </p:txBody>
      </p:sp>
      <p:pic>
        <p:nvPicPr>
          <p:cNvPr id="20" name="Picture 19" descr="A plate of pasta and vegetables&#10;&#10;Description automatically generated with medium confidence">
            <a:extLst>
              <a:ext uri="{FF2B5EF4-FFF2-40B4-BE49-F238E27FC236}">
                <a16:creationId xmlns:a16="http://schemas.microsoft.com/office/drawing/2014/main" id="{FC73EDA7-6281-906F-0AD5-1C41F15BFCE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3" t="28193" r="9419"/>
          <a:stretch/>
        </p:blipFill>
        <p:spPr>
          <a:xfrm>
            <a:off x="1776607" y="725906"/>
            <a:ext cx="1314626" cy="1344739"/>
          </a:xfrm>
          <a:prstGeom prst="rect">
            <a:avLst/>
          </a:prstGeom>
        </p:spPr>
      </p:pic>
      <p:pic>
        <p:nvPicPr>
          <p:cNvPr id="21" name="Picture 20" descr="A plate of pasta and vegetables&#10;&#10;Description automatically generated with medium confidence">
            <a:extLst>
              <a:ext uri="{FF2B5EF4-FFF2-40B4-BE49-F238E27FC236}">
                <a16:creationId xmlns:a16="http://schemas.microsoft.com/office/drawing/2014/main" id="{37284076-DFA9-22CD-FDA9-059C03CBB1C2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5" t="30008" r="3970"/>
          <a:stretch/>
        </p:blipFill>
        <p:spPr>
          <a:xfrm>
            <a:off x="1776607" y="2387621"/>
            <a:ext cx="1344744" cy="1314022"/>
          </a:xfrm>
          <a:prstGeom prst="rect">
            <a:avLst/>
          </a:prstGeom>
        </p:spPr>
      </p:pic>
      <p:pic>
        <p:nvPicPr>
          <p:cNvPr id="28" name="Picture 27" descr="A logo with a fork and spoon&#10;&#10;Description automatically generated with low confidence">
            <a:extLst>
              <a:ext uri="{FF2B5EF4-FFF2-40B4-BE49-F238E27FC236}">
                <a16:creationId xmlns:a16="http://schemas.microsoft.com/office/drawing/2014/main" id="{C786C910-2C5F-A441-E6CD-B321CC21B69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716" y="79017"/>
            <a:ext cx="443961" cy="443961"/>
          </a:xfrm>
          <a:prstGeom prst="rect">
            <a:avLst/>
          </a:prstGeom>
        </p:spPr>
      </p:pic>
      <p:pic>
        <p:nvPicPr>
          <p:cNvPr id="39" name="Picture 38" descr="A logo with a fork and spoon&#10;&#10;Description automatically generated with low confidence">
            <a:extLst>
              <a:ext uri="{FF2B5EF4-FFF2-40B4-BE49-F238E27FC236}">
                <a16:creationId xmlns:a16="http://schemas.microsoft.com/office/drawing/2014/main" id="{CF838D42-C515-B910-0FA4-3F35576BCFB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035" y="93589"/>
            <a:ext cx="443961" cy="443961"/>
          </a:xfrm>
          <a:prstGeom prst="rect">
            <a:avLst/>
          </a:prstGeom>
        </p:spPr>
      </p:pic>
      <p:pic>
        <p:nvPicPr>
          <p:cNvPr id="43" name="Picture 42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15ADC8CE-B1AF-D458-1C5F-C392B9D9FFB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490853" y="830340"/>
            <a:ext cx="1141316" cy="1251058"/>
          </a:xfrm>
          <a:prstGeom prst="rect">
            <a:avLst/>
          </a:prstGeom>
        </p:spPr>
      </p:pic>
      <p:pic>
        <p:nvPicPr>
          <p:cNvPr id="46" name="Picture 45" descr="A plate of food with a burger and fries&#10;&#10;Description automatically generated">
            <a:extLst>
              <a:ext uri="{FF2B5EF4-FFF2-40B4-BE49-F238E27FC236}">
                <a16:creationId xmlns:a16="http://schemas.microsoft.com/office/drawing/2014/main" id="{57838950-AB49-9948-7270-79F6F0ABA1B3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815" y="2417662"/>
            <a:ext cx="1381137" cy="1263620"/>
          </a:xfrm>
          <a:prstGeom prst="rect">
            <a:avLst/>
          </a:prstGeom>
        </p:spPr>
      </p:pic>
      <p:pic>
        <p:nvPicPr>
          <p:cNvPr id="47" name="Picture 46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856680D5-6DE8-63D7-4490-C4C0C94537A8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82" r="1260" b="9556"/>
          <a:stretch/>
        </p:blipFill>
        <p:spPr>
          <a:xfrm rot="5400000">
            <a:off x="5200254" y="799528"/>
            <a:ext cx="1285384" cy="1226477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60B5CC6B-AA49-B009-97E8-A69A56994A22}"/>
              </a:ext>
            </a:extLst>
          </p:cNvPr>
          <p:cNvSpPr txBox="1"/>
          <p:nvPr/>
        </p:nvSpPr>
        <p:spPr>
          <a:xfrm>
            <a:off x="4984651" y="436704"/>
            <a:ext cx="16679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Roast Chicken, Stuffing &amp; Roast Potatoes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5839FF6-4723-C797-E5E5-8997450E7D5B}"/>
              </a:ext>
            </a:extLst>
          </p:cNvPr>
          <p:cNvSpPr txBox="1"/>
          <p:nvPr/>
        </p:nvSpPr>
        <p:spPr>
          <a:xfrm>
            <a:off x="4984651" y="2130409"/>
            <a:ext cx="16679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Vegetable Wellington, Stuffing &amp; Roast Potatoes </a:t>
            </a:r>
          </a:p>
        </p:txBody>
      </p:sp>
      <p:pic>
        <p:nvPicPr>
          <p:cNvPr id="60" name="Picture 59" descr="A cookie on a plate&#10;&#10;Description automatically generated">
            <a:extLst>
              <a:ext uri="{FF2B5EF4-FFF2-40B4-BE49-F238E27FC236}">
                <a16:creationId xmlns:a16="http://schemas.microsoft.com/office/drawing/2014/main" id="{C85D41AD-2F21-D1A6-F85E-2CF11298AADB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479" y="4019104"/>
            <a:ext cx="1245972" cy="1210176"/>
          </a:xfrm>
          <a:prstGeom prst="rect">
            <a:avLst/>
          </a:prstGeom>
        </p:spPr>
      </p:pic>
      <p:pic>
        <p:nvPicPr>
          <p:cNvPr id="62" name="Picture 61" descr="A brownie on a plate&#10;&#10;Description automatically generated">
            <a:extLst>
              <a:ext uri="{FF2B5EF4-FFF2-40B4-BE49-F238E27FC236}">
                <a16:creationId xmlns:a16="http://schemas.microsoft.com/office/drawing/2014/main" id="{41CA6C8D-DCA1-37E9-7FA1-1DCFEFB75538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227" y="4041201"/>
            <a:ext cx="1225117" cy="1210177"/>
          </a:xfrm>
          <a:prstGeom prst="rect">
            <a:avLst/>
          </a:prstGeom>
        </p:spPr>
      </p:pic>
      <p:pic>
        <p:nvPicPr>
          <p:cNvPr id="63" name="Picture 62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ED995230-51E5-CDD6-0600-48ABC7981E77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3" t="11913" r="2843" b="7296"/>
          <a:stretch/>
        </p:blipFill>
        <p:spPr>
          <a:xfrm>
            <a:off x="6991746" y="2428694"/>
            <a:ext cx="1248757" cy="1241556"/>
          </a:xfrm>
          <a:prstGeom prst="rect">
            <a:avLst/>
          </a:prstGeom>
        </p:spPr>
      </p:pic>
      <p:pic>
        <p:nvPicPr>
          <p:cNvPr id="65" name="Picture 64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3CAB3C23-13E5-D3AB-1543-9C30A32A6C65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2" t="5217" r="11926" b="8840"/>
          <a:stretch/>
        </p:blipFill>
        <p:spPr>
          <a:xfrm rot="10800000">
            <a:off x="6923116" y="807833"/>
            <a:ext cx="1252401" cy="126561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8CBF734-C178-2137-F329-B28DB0400BD9}"/>
              </a:ext>
            </a:extLst>
          </p:cNvPr>
          <p:cNvSpPr txBox="1"/>
          <p:nvPr/>
        </p:nvSpPr>
        <p:spPr>
          <a:xfrm>
            <a:off x="1745837" y="2070645"/>
            <a:ext cx="14986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Vegetarian Carbonara Pasta</a:t>
            </a:r>
          </a:p>
        </p:txBody>
      </p:sp>
    </p:spTree>
    <p:extLst>
      <p:ext uri="{BB962C8B-B14F-4D97-AF65-F5344CB8AC3E}">
        <p14:creationId xmlns:p14="http://schemas.microsoft.com/office/powerpoint/2010/main" val="2400545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art, treemap chart&#10;&#10;Description automatically generated">
            <a:extLst>
              <a:ext uri="{FF2B5EF4-FFF2-40B4-BE49-F238E27FC236}">
                <a16:creationId xmlns:a16="http://schemas.microsoft.com/office/drawing/2014/main" id="{FD6DE1DE-53AD-497A-E337-A126A6811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pic>
        <p:nvPicPr>
          <p:cNvPr id="4" name="Picture 3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83F625F8-9146-DD46-2B47-2AFA7AD4B5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84" b="6643"/>
          <a:stretch/>
        </p:blipFill>
        <p:spPr>
          <a:xfrm>
            <a:off x="8518554" y="865013"/>
            <a:ext cx="1194865" cy="115407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7EEF711-7729-55C6-683B-2A0CE2071EB8}"/>
              </a:ext>
            </a:extLst>
          </p:cNvPr>
          <p:cNvSpPr txBox="1"/>
          <p:nvPr/>
        </p:nvSpPr>
        <p:spPr>
          <a:xfrm>
            <a:off x="1492882" y="474180"/>
            <a:ext cx="1796498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dirty="0">
                <a:latin typeface="Century Gothic" panose="020B0502020202020204" pitchFamily="34" charset="0"/>
              </a:rPr>
              <a:t>Macaroni Cheese</a:t>
            </a:r>
            <a:endParaRPr lang="en-US" sz="900" b="1" i="0" u="none" strike="noStrike" noProof="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3B2D603-6A8E-C89E-CCDC-062A588BBECB}"/>
              </a:ext>
            </a:extLst>
          </p:cNvPr>
          <p:cNvSpPr txBox="1"/>
          <p:nvPr/>
        </p:nvSpPr>
        <p:spPr>
          <a:xfrm>
            <a:off x="3217070" y="490440"/>
            <a:ext cx="17964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Chicken Paella with Patatas Bravas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2BA8B72-756E-9D14-1A1C-00FF6ED7D239}"/>
              </a:ext>
            </a:extLst>
          </p:cNvPr>
          <p:cNvSpPr txBox="1"/>
          <p:nvPr/>
        </p:nvSpPr>
        <p:spPr>
          <a:xfrm>
            <a:off x="3349300" y="2137869"/>
            <a:ext cx="15648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Veggie </a:t>
            </a:r>
            <a:r>
              <a:rPr lang="en-GB" sz="900" b="1" dirty="0">
                <a:latin typeface="Century Gothic"/>
              </a:rPr>
              <a:t>Wrap</a:t>
            </a: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 with Patatas Bravas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7AB1493-A13C-41B4-3425-B45456DD7BB5}"/>
              </a:ext>
            </a:extLst>
          </p:cNvPr>
          <p:cNvSpPr txBox="1"/>
          <p:nvPr/>
        </p:nvSpPr>
        <p:spPr>
          <a:xfrm>
            <a:off x="4898330" y="461146"/>
            <a:ext cx="188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GB" sz="900" b="1" dirty="0">
                <a:solidFill>
                  <a:prstClr val="black"/>
                </a:solidFill>
                <a:latin typeface="Century Gothic"/>
              </a:rPr>
              <a:t>Roast </a:t>
            </a: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Gammon</a:t>
            </a:r>
            <a:r>
              <a:rPr lang="en-GB" sz="900" b="1" dirty="0">
                <a:solidFill>
                  <a:prstClr val="black"/>
                </a:solidFill>
                <a:latin typeface="Century Gothic"/>
              </a:rPr>
              <a:t>, New Potatoes </a:t>
            </a:r>
            <a:r>
              <a:rPr lang="en-GB" sz="900" b="1" i="1" dirty="0">
                <a:solidFill>
                  <a:prstClr val="black"/>
                </a:solidFill>
                <a:latin typeface="Century Gothic"/>
              </a:rPr>
              <a:t>or</a:t>
            </a:r>
            <a:r>
              <a:rPr lang="en-GB" sz="900" b="1" dirty="0">
                <a:solidFill>
                  <a:prstClr val="black"/>
                </a:solidFill>
                <a:latin typeface="Century Gothic"/>
              </a:rPr>
              <a:t> &amp; Gravy</a:t>
            </a: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BA623F9-E490-3A42-0042-BA8EC0A173D1}"/>
              </a:ext>
            </a:extLst>
          </p:cNvPr>
          <p:cNvSpPr txBox="1"/>
          <p:nvPr/>
        </p:nvSpPr>
        <p:spPr>
          <a:xfrm>
            <a:off x="5021749" y="2063234"/>
            <a:ext cx="1617105" cy="484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850" b="1" i="0" u="none" strike="noStrike" noProof="0" dirty="0">
                <a:solidFill>
                  <a:schemeClr val="tx1"/>
                </a:solidFill>
                <a:latin typeface="Century Gothic"/>
              </a:rPr>
              <a:t>Parsnip &amp; Sweet Potato Loaf,  New Potatoes &amp; Gravy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3ED6FC3-59BA-76DC-660B-635F53DC9CCE}"/>
              </a:ext>
            </a:extLst>
          </p:cNvPr>
          <p:cNvSpPr txBox="1"/>
          <p:nvPr/>
        </p:nvSpPr>
        <p:spPr>
          <a:xfrm>
            <a:off x="6661225" y="470105"/>
            <a:ext cx="18573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NEW Chicken Fajitas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with Rice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D943A1E-0378-3523-83CF-E89B6B3CF60C}"/>
              </a:ext>
            </a:extLst>
          </p:cNvPr>
          <p:cNvSpPr txBox="1"/>
          <p:nvPr/>
        </p:nvSpPr>
        <p:spPr>
          <a:xfrm>
            <a:off x="8351974" y="500329"/>
            <a:ext cx="16184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900" b="1" dirty="0">
                <a:latin typeface="Century Gothic"/>
              </a:rPr>
              <a:t>Fishfingers with Chips &amp; Tomato Sauce</a:t>
            </a:r>
            <a:endParaRPr lang="en-GB" sz="900" b="1" dirty="0">
              <a:solidFill>
                <a:schemeClr val="accent6">
                  <a:lumMod val="75000"/>
                </a:schemeClr>
              </a:solidFill>
              <a:highlight>
                <a:srgbClr val="FFF0D2"/>
              </a:highlight>
              <a:latin typeface="Century Gothic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3F40D56-04A8-7ED1-6D20-FBFDB171C96A}"/>
              </a:ext>
            </a:extLst>
          </p:cNvPr>
          <p:cNvSpPr txBox="1"/>
          <p:nvPr/>
        </p:nvSpPr>
        <p:spPr>
          <a:xfrm>
            <a:off x="8374848" y="2134275"/>
            <a:ext cx="16474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i="0" u="none" strike="noStrike" noProof="0" dirty="0">
                <a:solidFill>
                  <a:schemeClr val="tx1"/>
                </a:solidFill>
                <a:latin typeface="Century Gothic"/>
              </a:rPr>
              <a:t>Bean </a:t>
            </a:r>
            <a:r>
              <a:rPr lang="en-GB" sz="900" b="1" dirty="0">
                <a:latin typeface="Century Gothic"/>
              </a:rPr>
              <a:t>&amp; Cheese Pasty </a:t>
            </a:r>
            <a:r>
              <a:rPr lang="en-GB" sz="900" b="1" i="0" u="none" strike="noStrike" noProof="0" dirty="0">
                <a:solidFill>
                  <a:schemeClr val="tx1"/>
                </a:solidFill>
                <a:latin typeface="Century Gothic"/>
              </a:rPr>
              <a:t>with Chips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E590176-4C69-CE16-AE10-5228FE505EE2}"/>
              </a:ext>
            </a:extLst>
          </p:cNvPr>
          <p:cNvSpPr txBox="1"/>
          <p:nvPr/>
        </p:nvSpPr>
        <p:spPr>
          <a:xfrm>
            <a:off x="1762510" y="3785298"/>
            <a:ext cx="15867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Chocolate Shortbread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75E4BAD-1E67-4DBB-575C-2BC5906CCBCD}"/>
              </a:ext>
            </a:extLst>
          </p:cNvPr>
          <p:cNvSpPr txBox="1"/>
          <p:nvPr/>
        </p:nvSpPr>
        <p:spPr>
          <a:xfrm>
            <a:off x="3289380" y="3778878"/>
            <a:ext cx="15867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dirty="0">
                <a:latin typeface="Century Gothic" panose="020B0502020202020204" pitchFamily="34" charset="0"/>
              </a:rPr>
              <a:t>S</a:t>
            </a:r>
            <a:r>
              <a:rPr lang="en-GB" sz="900" b="1" dirty="0">
                <a:latin typeface="Century Gothic" panose="020B0502020202020204" pitchFamily="34" charset="0"/>
              </a:rPr>
              <a:t>ummer Lemon Cake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EBC0857-E256-A58D-6B02-79BD01AA44C7}"/>
              </a:ext>
            </a:extLst>
          </p:cNvPr>
          <p:cNvSpPr txBox="1"/>
          <p:nvPr/>
        </p:nvSpPr>
        <p:spPr>
          <a:xfrm>
            <a:off x="5375189" y="3778878"/>
            <a:ext cx="12697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dirty="0">
                <a:latin typeface="Century Gothic" panose="020B0502020202020204" pitchFamily="34" charset="0"/>
              </a:rPr>
              <a:t>P</a:t>
            </a:r>
            <a:r>
              <a:rPr lang="en-GB" sz="900" b="1" dirty="0">
                <a:latin typeface="Century Gothic" panose="020B0502020202020204" pitchFamily="34" charset="0"/>
              </a:rPr>
              <a:t>eaches &amp; Ice Cream</a:t>
            </a:r>
            <a:endParaRPr lang="en-GB" sz="9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5B48BA3-EF97-50CE-E8CB-382ACC0A83D4}"/>
              </a:ext>
            </a:extLst>
          </p:cNvPr>
          <p:cNvSpPr txBox="1"/>
          <p:nvPr/>
        </p:nvSpPr>
        <p:spPr>
          <a:xfrm>
            <a:off x="6632075" y="3760961"/>
            <a:ext cx="1854266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dirty="0">
                <a:latin typeface="Century Gothic"/>
              </a:rPr>
              <a:t>S</a:t>
            </a:r>
            <a:r>
              <a:rPr lang="en-GB" sz="900" b="1" dirty="0">
                <a:latin typeface="Century Gothic"/>
              </a:rPr>
              <a:t>yrup Snap Biscuit</a:t>
            </a:r>
            <a:endParaRPr lang="en-GB" sz="900" b="1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1782D4A-E01F-0E16-4E4D-E72D845D4EEC}"/>
              </a:ext>
            </a:extLst>
          </p:cNvPr>
          <p:cNvSpPr txBox="1"/>
          <p:nvPr/>
        </p:nvSpPr>
        <p:spPr>
          <a:xfrm>
            <a:off x="8407537" y="3778878"/>
            <a:ext cx="156483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Fresh Fruit</a:t>
            </a: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 </a:t>
            </a:r>
            <a:endParaRPr lang="en-GB" sz="900" b="1" dirty="0">
              <a:latin typeface="Century Gothic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F2A94D2-F9AA-18A9-07D6-EB7A5DF6801E}"/>
              </a:ext>
            </a:extLst>
          </p:cNvPr>
          <p:cNvSpPr txBox="1"/>
          <p:nvPr/>
        </p:nvSpPr>
        <p:spPr>
          <a:xfrm>
            <a:off x="6691640" y="2203525"/>
            <a:ext cx="1796498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900" b="1" dirty="0">
                <a:latin typeface="Century Gothic" panose="020B0502020202020204" pitchFamily="34" charset="0"/>
              </a:rPr>
              <a:t>Vegetable Lasagne</a:t>
            </a:r>
            <a:r>
              <a:rPr lang="en-US" sz="900" b="1" i="0" u="none" strike="noStrike" noProof="0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GB" sz="900" dirty="0"/>
          </a:p>
        </p:txBody>
      </p:sp>
      <p:pic>
        <p:nvPicPr>
          <p:cNvPr id="3" name="Picture 2" descr="A picture containing plate, table, food, coffee&#10;&#10;Description automatically generated">
            <a:extLst>
              <a:ext uri="{FF2B5EF4-FFF2-40B4-BE49-F238E27FC236}">
                <a16:creationId xmlns:a16="http://schemas.microsoft.com/office/drawing/2014/main" id="{673AD562-BBAA-C05D-D24A-3E093F66A34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t="10296" r="2581" b="8781"/>
          <a:stretch/>
        </p:blipFill>
        <p:spPr>
          <a:xfrm>
            <a:off x="8588212" y="4044798"/>
            <a:ext cx="1233464" cy="12101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846306E-25C0-474C-2AF9-CBBF4E143D0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174" r="-2124" b="6598"/>
          <a:stretch/>
        </p:blipFill>
        <p:spPr>
          <a:xfrm>
            <a:off x="1847593" y="863152"/>
            <a:ext cx="1145830" cy="1179992"/>
          </a:xfrm>
          <a:prstGeom prst="rect">
            <a:avLst/>
          </a:prstGeom>
        </p:spPr>
      </p:pic>
      <p:pic>
        <p:nvPicPr>
          <p:cNvPr id="19" name="Picture 18" descr="A plate with food on it&#10;&#10;Description automatically generated with medium confidence">
            <a:extLst>
              <a:ext uri="{FF2B5EF4-FFF2-40B4-BE49-F238E27FC236}">
                <a16:creationId xmlns:a16="http://schemas.microsoft.com/office/drawing/2014/main" id="{35983B7A-FF7C-04C6-CDFC-EDE24862140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5" t="10296" r="12154" b="12283"/>
          <a:stretch/>
        </p:blipFill>
        <p:spPr>
          <a:xfrm>
            <a:off x="6961775" y="4087130"/>
            <a:ext cx="1194865" cy="1156333"/>
          </a:xfrm>
          <a:prstGeom prst="rect">
            <a:avLst/>
          </a:prstGeom>
        </p:spPr>
      </p:pic>
      <p:grpSp>
        <p:nvGrpSpPr>
          <p:cNvPr id="47" name="Group 46">
            <a:extLst>
              <a:ext uri="{FF2B5EF4-FFF2-40B4-BE49-F238E27FC236}">
                <a16:creationId xmlns:a16="http://schemas.microsoft.com/office/drawing/2014/main" id="{2F557243-A5A9-80E4-D6C7-B39475567338}"/>
              </a:ext>
            </a:extLst>
          </p:cNvPr>
          <p:cNvGrpSpPr/>
          <p:nvPr/>
        </p:nvGrpSpPr>
        <p:grpSpPr>
          <a:xfrm>
            <a:off x="341884" y="91814"/>
            <a:ext cx="1267369" cy="382366"/>
            <a:chOff x="341884" y="91814"/>
            <a:chExt cx="1267369" cy="382366"/>
          </a:xfrm>
        </p:grpSpPr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4F9BF1C5-A425-CF07-11A9-070785201199}"/>
                </a:ext>
              </a:extLst>
            </p:cNvPr>
            <p:cNvSpPr/>
            <p:nvPr/>
          </p:nvSpPr>
          <p:spPr>
            <a:xfrm>
              <a:off x="341884" y="91814"/>
              <a:ext cx="1150998" cy="382366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FB8681B6-C52C-AA03-A577-0FBC041BD7B5}"/>
                </a:ext>
              </a:extLst>
            </p:cNvPr>
            <p:cNvSpPr txBox="1"/>
            <p:nvPr/>
          </p:nvSpPr>
          <p:spPr>
            <a:xfrm>
              <a:off x="458256" y="91814"/>
              <a:ext cx="115099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900" b="1" dirty="0">
                  <a:solidFill>
                    <a:schemeClr val="bg1"/>
                  </a:solidFill>
                  <a:latin typeface="Century Gothic"/>
                </a:rPr>
                <a:t>Spring Summer 2024</a:t>
              </a:r>
              <a:endPara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Century Gothic"/>
              </a:endParaRPr>
            </a:p>
          </p:txBody>
        </p:sp>
      </p:grpSp>
      <p:pic>
        <p:nvPicPr>
          <p:cNvPr id="49" name="Picture 48" descr="A plate of food on a table&#10;&#10;Description automatically generated with medium confidence">
            <a:extLst>
              <a:ext uri="{FF2B5EF4-FFF2-40B4-BE49-F238E27FC236}">
                <a16:creationId xmlns:a16="http://schemas.microsoft.com/office/drawing/2014/main" id="{250EB859-495B-AFAD-FD68-EEEFB827335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25"/>
          <a:stretch/>
        </p:blipFill>
        <p:spPr>
          <a:xfrm>
            <a:off x="8537252" y="2494331"/>
            <a:ext cx="1241471" cy="1179115"/>
          </a:xfrm>
          <a:prstGeom prst="rect">
            <a:avLst/>
          </a:prstGeom>
        </p:spPr>
      </p:pic>
      <p:pic>
        <p:nvPicPr>
          <p:cNvPr id="17" name="Picture 16" descr="A slice of cheesecake on a plate&#10;&#10;Description automatically generated with medium confidence">
            <a:extLst>
              <a:ext uri="{FF2B5EF4-FFF2-40B4-BE49-F238E27FC236}">
                <a16:creationId xmlns:a16="http://schemas.microsoft.com/office/drawing/2014/main" id="{E9D6AAD8-7E41-6FF1-35EA-D9483239E52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" t="11540" r="13367" b="11394"/>
          <a:stretch/>
        </p:blipFill>
        <p:spPr>
          <a:xfrm>
            <a:off x="3442738" y="4105135"/>
            <a:ext cx="1220995" cy="11985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1B6E4DE-72D4-FF2D-1AB4-5EE5B19E10E9}"/>
              </a:ext>
            </a:extLst>
          </p:cNvPr>
          <p:cNvSpPr txBox="1"/>
          <p:nvPr/>
        </p:nvSpPr>
        <p:spPr>
          <a:xfrm>
            <a:off x="1721935" y="2160727"/>
            <a:ext cx="158679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Vegan Chilli with Rice</a:t>
            </a:r>
          </a:p>
        </p:txBody>
      </p:sp>
      <p:pic>
        <p:nvPicPr>
          <p:cNvPr id="58" name="Picture 57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D7379698-EF59-EC18-8863-42FEE7802A0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729411" y="2453479"/>
            <a:ext cx="1323439" cy="126081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9F553F9-36E9-AED4-4A9C-AE16FED40157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68778" y="78082"/>
            <a:ext cx="821081" cy="44481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67C60E2-02D0-A864-5411-E654CB8B9F64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3704" y="109417"/>
            <a:ext cx="649253" cy="351729"/>
          </a:xfrm>
          <a:prstGeom prst="rect">
            <a:avLst/>
          </a:prstGeom>
        </p:spPr>
      </p:pic>
      <p:pic>
        <p:nvPicPr>
          <p:cNvPr id="30" name="Picture 29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CA7ED57C-9E33-0AA4-2C2B-533AC01D58E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9087" y="863152"/>
            <a:ext cx="1345862" cy="1215062"/>
          </a:xfrm>
          <a:prstGeom prst="rect">
            <a:avLst/>
          </a:prstGeom>
        </p:spPr>
      </p:pic>
      <p:pic>
        <p:nvPicPr>
          <p:cNvPr id="39" name="Picture 38" descr="A brown cookie on a plate&#10;&#10;Description automatically generated">
            <a:extLst>
              <a:ext uri="{FF2B5EF4-FFF2-40B4-BE49-F238E27FC236}">
                <a16:creationId xmlns:a16="http://schemas.microsoft.com/office/drawing/2014/main" id="{C7BB28A5-03D1-9D2A-050D-F44953A55C9C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" t="6724" r="6966" b="7151"/>
          <a:stretch/>
        </p:blipFill>
        <p:spPr>
          <a:xfrm>
            <a:off x="1838232" y="4087130"/>
            <a:ext cx="1199064" cy="1216532"/>
          </a:xfrm>
          <a:prstGeom prst="rect">
            <a:avLst/>
          </a:prstGeom>
        </p:spPr>
      </p:pic>
      <p:pic>
        <p:nvPicPr>
          <p:cNvPr id="50" name="Picture 49" descr="A plate of ice cream and peaches&#10;&#10;Description automatically generated">
            <a:extLst>
              <a:ext uri="{FF2B5EF4-FFF2-40B4-BE49-F238E27FC236}">
                <a16:creationId xmlns:a16="http://schemas.microsoft.com/office/drawing/2014/main" id="{92D94CA1-2E4E-AE5E-6B6C-54520475D7C1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2" t="23285" r="6790" b="10725"/>
          <a:stretch/>
        </p:blipFill>
        <p:spPr>
          <a:xfrm>
            <a:off x="5248079" y="4138519"/>
            <a:ext cx="1194866" cy="1198527"/>
          </a:xfrm>
          <a:prstGeom prst="rect">
            <a:avLst/>
          </a:prstGeom>
        </p:spPr>
      </p:pic>
      <p:pic>
        <p:nvPicPr>
          <p:cNvPr id="52" name="Picture 51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3652411E-2C3E-842C-8D71-B40DF79BEC6B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5" t="10289" b="6724"/>
          <a:stretch/>
        </p:blipFill>
        <p:spPr>
          <a:xfrm>
            <a:off x="6992503" y="805887"/>
            <a:ext cx="1178919" cy="1197585"/>
          </a:xfrm>
          <a:prstGeom prst="rect">
            <a:avLst/>
          </a:prstGeom>
        </p:spPr>
      </p:pic>
      <p:pic>
        <p:nvPicPr>
          <p:cNvPr id="8" name="Picture 7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48115DC1-6028-B25A-97CB-4C33CCF81205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5" t="1201" r="8245" b="2655"/>
          <a:stretch/>
        </p:blipFill>
        <p:spPr>
          <a:xfrm>
            <a:off x="3434017" y="805887"/>
            <a:ext cx="1297516" cy="1272327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11059DB5-1F6C-E38F-A3F5-A34C03952678}"/>
              </a:ext>
            </a:extLst>
          </p:cNvPr>
          <p:cNvGrpSpPr/>
          <p:nvPr/>
        </p:nvGrpSpPr>
        <p:grpSpPr>
          <a:xfrm>
            <a:off x="5222957" y="2503607"/>
            <a:ext cx="1237678" cy="1179115"/>
            <a:chOff x="5222957" y="2503607"/>
            <a:chExt cx="1237678" cy="1179115"/>
          </a:xfrm>
        </p:grpSpPr>
        <p:pic>
          <p:nvPicPr>
            <p:cNvPr id="9" name="Picture 8" descr="A plate of food on a wood surface&#10;&#10;Description automatically generated">
              <a:extLst>
                <a:ext uri="{FF2B5EF4-FFF2-40B4-BE49-F238E27FC236}">
                  <a16:creationId xmlns:a16="http://schemas.microsoft.com/office/drawing/2014/main" id="{575E27A6-27D9-F6CE-3D32-1BC09B97FB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5222957" y="2503607"/>
              <a:ext cx="1237678" cy="1179115"/>
            </a:xfrm>
            <a:prstGeom prst="rect">
              <a:avLst/>
            </a:prstGeom>
          </p:spPr>
        </p:pic>
        <p:pic>
          <p:nvPicPr>
            <p:cNvPr id="2" name="Picture 1" descr="A plate of food with potatoes and meat&#10;&#10;Description automatically generated">
              <a:extLst>
                <a:ext uri="{FF2B5EF4-FFF2-40B4-BE49-F238E27FC236}">
                  <a16:creationId xmlns:a16="http://schemas.microsoft.com/office/drawing/2014/main" id="{C88461D7-1386-83A3-2EA7-C681A31AA1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58" t="3345" r="639" b="3075"/>
            <a:stretch/>
          </p:blipFill>
          <p:spPr>
            <a:xfrm>
              <a:off x="5290016" y="2522682"/>
              <a:ext cx="1141648" cy="1122412"/>
            </a:xfrm>
            <a:prstGeom prst="ellipse">
              <a:avLst/>
            </a:prstGeom>
          </p:spPr>
        </p:pic>
      </p:grpSp>
      <p:pic>
        <p:nvPicPr>
          <p:cNvPr id="12" name="Picture 11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E779679B-762E-2033-7337-2D32ACEC0398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2" t="5217" r="11926" b="8840"/>
          <a:stretch/>
        </p:blipFill>
        <p:spPr>
          <a:xfrm rot="10800000">
            <a:off x="6963688" y="2464851"/>
            <a:ext cx="1252401" cy="1265615"/>
          </a:xfrm>
          <a:prstGeom prst="rect">
            <a:avLst/>
          </a:prstGeom>
        </p:spPr>
      </p:pic>
      <p:pic>
        <p:nvPicPr>
          <p:cNvPr id="15" name="Picture 14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BDE5449E-4D89-3E81-A4C7-F0DA52FE83F4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5" t="10289" b="6724"/>
          <a:stretch/>
        </p:blipFill>
        <p:spPr>
          <a:xfrm>
            <a:off x="3507132" y="2516713"/>
            <a:ext cx="1178919" cy="119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178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c315347-6dc2-4f31-871c-4fac13c8e90b">
      <Terms xmlns="http://schemas.microsoft.com/office/infopath/2007/PartnerControls"/>
    </lcf76f155ced4ddcb4097134ff3c332f>
    <TaxCatchAll xmlns="abd9c013-afd4-4605-a7aa-45ecbe72d026" xsi:nil="true"/>
    <Document_x0020_Type xmlns="cc315347-6dc2-4f31-871c-4fac13c8e90b">Menus</Document_x0020_Type>
    <Tags xmlns="cc315347-6dc2-4f31-871c-4fac13c8e90b">Menu</Tag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6D735906C2045B630126150A2C9FD" ma:contentTypeVersion="20" ma:contentTypeDescription="Create a new document." ma:contentTypeScope="" ma:versionID="7576904bf24d1eb72bf6a5e969b2b86d">
  <xsd:schema xmlns:xsd="http://www.w3.org/2001/XMLSchema" xmlns:xs="http://www.w3.org/2001/XMLSchema" xmlns:p="http://schemas.microsoft.com/office/2006/metadata/properties" xmlns:ns2="cc315347-6dc2-4f31-871c-4fac13c8e90b" xmlns:ns3="abd9c013-afd4-4605-a7aa-45ecbe72d026" targetNamespace="http://schemas.microsoft.com/office/2006/metadata/properties" ma:root="true" ma:fieldsID="c5405c05de26017c1e3fa6f7b0cad37b" ns2:_="" ns3:_="">
    <xsd:import namespace="cc315347-6dc2-4f31-871c-4fac13c8e90b"/>
    <xsd:import namespace="abd9c013-afd4-4605-a7aa-45ecbe72d026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Tag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15347-6dc2-4f31-871c-4fac13c8e90b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default="Menus" ma:format="Dropdown" ma:internalName="Document_x0020_Type">
      <xsd:simpleType>
        <xsd:restriction base="dms:Choice">
          <xsd:enumeration value="Menus"/>
          <xsd:enumeration value="Recipes"/>
          <xsd:enumeration value="Allergens"/>
          <xsd:enumeration value="Added Benefits"/>
          <xsd:enumeration value="Standards"/>
          <xsd:enumeration value="Packed Lunch"/>
          <xsd:enumeration value="Theme &amp; Discovery Day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Tags" ma:index="22" nillable="true" ma:displayName="Tags" ma:format="Dropdown" ma:internalName="Tags">
      <xsd:simpleType>
        <xsd:restriction base="dms:Choice">
          <xsd:enumeration value="Poster"/>
          <xsd:enumeration value="Bulletin"/>
          <xsd:enumeration value="Offers"/>
          <xsd:enumeration value="Menu"/>
          <xsd:enumeration value="Guide"/>
          <xsd:enumeration value="Recipes"/>
          <xsd:enumeration value="FS13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9c013-afd4-4605-a7aa-45ecbe72d02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54521f6-1ebf-4e9c-aee0-7875e57b3681}" ma:internalName="TaxCatchAll" ma:showField="CatchAllData" ma:web="abd9c013-afd4-4605-a7aa-45ecbe7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8B72B72-EFE2-4371-B500-B2B9B1CA3EDB}">
  <ds:schemaRefs>
    <ds:schemaRef ds:uri="http://purl.org/dc/terms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4ff6cdd7-f66e-47e1-87c6-2be81c84d476"/>
    <ds:schemaRef ds:uri="http://schemas.openxmlformats.org/package/2006/metadata/core-properties"/>
    <ds:schemaRef ds:uri="http://schemas.microsoft.com/office/infopath/2007/PartnerControls"/>
    <ds:schemaRef ds:uri="6e1e0a47-ab42-4430-94e8-3d4d86c1f956"/>
    <ds:schemaRef ds:uri="http://purl.org/dc/dcmitype/"/>
    <ds:schemaRef ds:uri="http://purl.org/dc/elements/1.1/"/>
    <ds:schemaRef ds:uri="cc315347-6dc2-4f31-871c-4fac13c8e90b"/>
    <ds:schemaRef ds:uri="abd9c013-afd4-4605-a7aa-45ecbe72d026"/>
  </ds:schemaRefs>
</ds:datastoreItem>
</file>

<file path=customXml/itemProps3.xml><?xml version="1.0" encoding="utf-8"?>
<ds:datastoreItem xmlns:ds="http://schemas.openxmlformats.org/officeDocument/2006/customXml" ds:itemID="{7B5E7716-4B46-460F-8F2E-6BA2A07225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315347-6dc2-4f31-871c-4fac13c8e90b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17140</TotalTime>
  <Words>220</Words>
  <Application>Microsoft Office PowerPoint</Application>
  <PresentationFormat>A4 Paper (210x297 mm)</PresentationFormat>
  <Paragraphs>50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Claire Medhurst</cp:lastModifiedBy>
  <cp:revision>139</cp:revision>
  <cp:lastPrinted>2020-03-11T16:56:56Z</cp:lastPrinted>
  <dcterms:created xsi:type="dcterms:W3CDTF">2014-08-19T19:35:20Z</dcterms:created>
  <dcterms:modified xsi:type="dcterms:W3CDTF">2024-02-27T17:50:15Z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0x010100FA86D735906C2045B630126150A2C9FD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  <property fmtid="{D5CDD505-2E9C-101B-9397-08002B2CF9AE}" pid="6" name="MediaServiceImageTags">
    <vt:lpwstr/>
  </property>
</Properties>
</file>