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36"/>
  </p:handoutMasterIdLst>
  <p:sldIdLst>
    <p:sldId id="256" r:id="rId2"/>
    <p:sldId id="265" r:id="rId3"/>
    <p:sldId id="296" r:id="rId4"/>
    <p:sldId id="267" r:id="rId5"/>
    <p:sldId id="263" r:id="rId6"/>
    <p:sldId id="264" r:id="rId7"/>
    <p:sldId id="298" r:id="rId8"/>
    <p:sldId id="299" r:id="rId9"/>
    <p:sldId id="300" r:id="rId10"/>
    <p:sldId id="268" r:id="rId11"/>
    <p:sldId id="259" r:id="rId12"/>
    <p:sldId id="289" r:id="rId13"/>
    <p:sldId id="290" r:id="rId14"/>
    <p:sldId id="291" r:id="rId15"/>
    <p:sldId id="287" r:id="rId16"/>
    <p:sldId id="262" r:id="rId17"/>
    <p:sldId id="288" r:id="rId18"/>
    <p:sldId id="257" r:id="rId19"/>
    <p:sldId id="276" r:id="rId20"/>
    <p:sldId id="284" r:id="rId21"/>
    <p:sldId id="271" r:id="rId22"/>
    <p:sldId id="292" r:id="rId23"/>
    <p:sldId id="293" r:id="rId24"/>
    <p:sldId id="294" r:id="rId25"/>
    <p:sldId id="295" r:id="rId26"/>
    <p:sldId id="297" r:id="rId27"/>
    <p:sldId id="266" r:id="rId28"/>
    <p:sldId id="280" r:id="rId29"/>
    <p:sldId id="283" r:id="rId30"/>
    <p:sldId id="285" r:id="rId31"/>
    <p:sldId id="286" r:id="rId32"/>
    <p:sldId id="282" r:id="rId33"/>
    <p:sldId id="279" r:id="rId34"/>
    <p:sldId id="281" r:id="rId35"/>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71" autoAdjust="0"/>
  </p:normalViewPr>
  <p:slideViewPr>
    <p:cSldViewPr>
      <p:cViewPr varScale="1">
        <p:scale>
          <a:sx n="84" d="100"/>
          <a:sy n="84" d="100"/>
        </p:scale>
        <p:origin x="1426" y="8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582"/>
    </p:cViewPr>
  </p:sorterViewPr>
  <p:notesViewPr>
    <p:cSldViewPr>
      <p:cViewPr varScale="1">
        <p:scale>
          <a:sx n="51" d="100"/>
          <a:sy n="51" d="100"/>
        </p:scale>
        <p:origin x="-2994" y="-10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29" tIns="45714" rIns="91429" bIns="45714" rtlCol="0"/>
          <a:lstStyle>
            <a:lvl1pPr algn="l">
              <a:defRPr sz="1200"/>
            </a:lvl1pPr>
          </a:lstStyle>
          <a:p>
            <a:endParaRPr lang="en-GB"/>
          </a:p>
        </p:txBody>
      </p:sp>
      <p:sp>
        <p:nvSpPr>
          <p:cNvPr id="3" name="Date Placeholder 2"/>
          <p:cNvSpPr>
            <a:spLocks noGrp="1"/>
          </p:cNvSpPr>
          <p:nvPr>
            <p:ph type="dt" sz="quarter" idx="1"/>
          </p:nvPr>
        </p:nvSpPr>
        <p:spPr>
          <a:xfrm>
            <a:off x="3849689" y="0"/>
            <a:ext cx="2946400" cy="496888"/>
          </a:xfrm>
          <a:prstGeom prst="rect">
            <a:avLst/>
          </a:prstGeom>
        </p:spPr>
        <p:txBody>
          <a:bodyPr vert="horz" lIns="91429" tIns="45714" rIns="91429" bIns="45714" rtlCol="0"/>
          <a:lstStyle>
            <a:lvl1pPr algn="r">
              <a:defRPr sz="1200"/>
            </a:lvl1pPr>
          </a:lstStyle>
          <a:p>
            <a:fld id="{F5CF674C-2192-4B3F-A35F-08431FB42D52}" type="datetimeFigureOut">
              <a:rPr lang="en-GB" smtClean="0"/>
              <a:t>12/09/2017</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29" tIns="45714" rIns="91429" bIns="45714" rtlCol="0" anchor="b"/>
          <a:lstStyle>
            <a:lvl1pPr algn="l">
              <a:defRPr sz="1200"/>
            </a:lvl1pPr>
          </a:lstStyle>
          <a:p>
            <a:endParaRPr lang="en-GB"/>
          </a:p>
        </p:txBody>
      </p:sp>
      <p:sp>
        <p:nvSpPr>
          <p:cNvPr id="5" name="Slide Number Placeholder 4"/>
          <p:cNvSpPr>
            <a:spLocks noGrp="1"/>
          </p:cNvSpPr>
          <p:nvPr>
            <p:ph type="sldNum" sz="quarter" idx="3"/>
          </p:nvPr>
        </p:nvSpPr>
        <p:spPr>
          <a:xfrm>
            <a:off x="3849689" y="9429750"/>
            <a:ext cx="2946400" cy="496888"/>
          </a:xfrm>
          <a:prstGeom prst="rect">
            <a:avLst/>
          </a:prstGeom>
        </p:spPr>
        <p:txBody>
          <a:bodyPr vert="horz" lIns="91429" tIns="45714" rIns="91429" bIns="45714" rtlCol="0" anchor="b"/>
          <a:lstStyle>
            <a:lvl1pPr algn="r">
              <a:defRPr sz="1200"/>
            </a:lvl1pPr>
          </a:lstStyle>
          <a:p>
            <a:fld id="{7C3087D9-0677-4F39-8A67-4B6146EA50A3}" type="slidenum">
              <a:rPr lang="en-GB" smtClean="0"/>
              <a:t>‹#›</a:t>
            </a:fld>
            <a:endParaRPr lang="en-GB"/>
          </a:p>
        </p:txBody>
      </p:sp>
    </p:spTree>
    <p:extLst>
      <p:ext uri="{BB962C8B-B14F-4D97-AF65-F5344CB8AC3E}">
        <p14:creationId xmlns:p14="http://schemas.microsoft.com/office/powerpoint/2010/main" val="71766147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87D94821-F06E-4717-9895-5D9A2A510E17}" type="datetimeFigureOut">
              <a:rPr lang="en-US" smtClean="0"/>
              <a:pPr/>
              <a:t>9/12/2017</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C5981A46-0B67-449E-A2A1-CF1E208CE7D4}"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7D94821-F06E-4717-9895-5D9A2A510E17}" type="datetimeFigureOut">
              <a:rPr lang="en-US" smtClean="0"/>
              <a:pPr/>
              <a:t>9/12/2017</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C5981A46-0B67-449E-A2A1-CF1E208CE7D4}" type="slidenum">
              <a:rPr lang="en-GB" smtClean="0"/>
              <a:pPr/>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87D94821-F06E-4717-9895-5D9A2A510E17}" type="datetimeFigureOut">
              <a:rPr lang="en-US" smtClean="0"/>
              <a:pPr/>
              <a:t>9/12/2017</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C5981A46-0B67-449E-A2A1-CF1E208CE7D4}"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7D94821-F06E-4717-9895-5D9A2A510E17}" type="datetimeFigureOut">
              <a:rPr lang="en-US" smtClean="0"/>
              <a:pPr/>
              <a:t>9/12/2017</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C5981A46-0B67-449E-A2A1-CF1E208CE7D4}" type="slidenum">
              <a:rPr lang="en-GB" smtClean="0"/>
              <a:pPr/>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87D94821-F06E-4717-9895-5D9A2A510E17}" type="datetimeFigureOut">
              <a:rPr lang="en-US" smtClean="0"/>
              <a:pPr/>
              <a:t>9/12/2017</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C5981A46-0B67-449E-A2A1-CF1E208CE7D4}"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87D94821-F06E-4717-9895-5D9A2A510E17}" type="datetimeFigureOut">
              <a:rPr lang="en-US" smtClean="0"/>
              <a:pPr/>
              <a:t>9/12/2017</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C5981A46-0B67-449E-A2A1-CF1E208CE7D4}" type="slidenum">
              <a:rPr lang="en-GB" smtClean="0"/>
              <a:pPr/>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87D94821-F06E-4717-9895-5D9A2A510E17}" type="datetimeFigureOut">
              <a:rPr lang="en-US" smtClean="0"/>
              <a:pPr/>
              <a:t>9/12/2017</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C5981A46-0B67-449E-A2A1-CF1E208CE7D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87D94821-F06E-4717-9895-5D9A2A510E17}" type="datetimeFigureOut">
              <a:rPr lang="en-US" smtClean="0"/>
              <a:pPr/>
              <a:t>9/12/2017</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C5981A46-0B67-449E-A2A1-CF1E208CE7D4}"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87D94821-F06E-4717-9895-5D9A2A510E17}" type="datetimeFigureOut">
              <a:rPr lang="en-US" smtClean="0"/>
              <a:pPr/>
              <a:t>9/12/2017</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C5981A46-0B67-449E-A2A1-CF1E208CE7D4}"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7D94821-F06E-4717-9895-5D9A2A510E17}" type="datetimeFigureOut">
              <a:rPr lang="en-US" smtClean="0"/>
              <a:pPr/>
              <a:t>9/12/2017</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C5981A46-0B67-449E-A2A1-CF1E208CE7D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7D94821-F06E-4717-9895-5D9A2A510E17}" type="datetimeFigureOut">
              <a:rPr lang="en-US" smtClean="0"/>
              <a:pPr/>
              <a:t>9/12/2017</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C5981A46-0B67-449E-A2A1-CF1E208CE7D4}"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7D94821-F06E-4717-9895-5D9A2A510E17}" type="datetimeFigureOut">
              <a:rPr lang="en-US" smtClean="0"/>
              <a:pPr/>
              <a:t>9/12/2017</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C5981A46-0B67-449E-A2A1-CF1E208CE7D4}"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hyperlink" Target="http://www.google.co.uk/url?sa=i&amp;rct=j&amp;q=Accelerated+Reader&amp;source=images&amp;cd=&amp;docid=HO698qeXWg1dhM&amp;tbnid=2vNaNkRhJlPj9M:&amp;ved=0CAUQjRw&amp;url=http://www.gillbrookacademy.org/page/accelerated-reader&amp;ei=GCIyUoyBNsGm0QWP4oDQCQ&amp;bvm=bv.52109249,d.ZGU&amp;psig=AFQjCNE_WiDMUqn0VWiFF34o3vFjy82NNQ&amp;ust=1379103633851905"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multiplication.com/games/all-games"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www.kent.gov.uk/ola"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www.stsavioursjunior.com/"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Information evening for Year 6</a:t>
            </a:r>
            <a:endParaRPr lang="en-GB" dirty="0"/>
          </a:p>
        </p:txBody>
      </p:sp>
      <p:sp>
        <p:nvSpPr>
          <p:cNvPr id="3" name="Subtitle 2"/>
          <p:cNvSpPr>
            <a:spLocks noGrp="1"/>
          </p:cNvSpPr>
          <p:nvPr>
            <p:ph type="subTitle" idx="1"/>
          </p:nvPr>
        </p:nvSpPr>
        <p:spPr>
          <a:xfrm>
            <a:off x="323528" y="3611607"/>
            <a:ext cx="8208912" cy="1199704"/>
          </a:xfrm>
        </p:spPr>
        <p:txBody>
          <a:bodyPr>
            <a:normAutofit fontScale="70000" lnSpcReduction="20000"/>
          </a:bodyPr>
          <a:lstStyle/>
          <a:p>
            <a:r>
              <a:rPr lang="en-GB" sz="4000" dirty="0" smtClean="0"/>
              <a:t>2017-2018</a:t>
            </a:r>
          </a:p>
          <a:p>
            <a:r>
              <a:rPr lang="en-GB" sz="4000" dirty="0" smtClean="0">
                <a:solidFill>
                  <a:srgbClr val="FF0000"/>
                </a:solidFill>
              </a:rPr>
              <a:t>All slides will be available on the school’s website</a:t>
            </a:r>
            <a:endParaRPr lang="en-GB" sz="4000" dirty="0">
              <a:solidFill>
                <a:srgbClr val="FF00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363272" cy="4525963"/>
          </a:xfrm>
        </p:spPr>
        <p:txBody>
          <a:bodyPr/>
          <a:lstStyle/>
          <a:p>
            <a:pPr>
              <a:buNone/>
            </a:pPr>
            <a:r>
              <a:rPr lang="en-GB" b="1" dirty="0" smtClean="0"/>
              <a:t>Year Group Leader – </a:t>
            </a:r>
            <a:r>
              <a:rPr lang="en-GB" dirty="0" smtClean="0"/>
              <a:t>Mrs Gray (6G)</a:t>
            </a:r>
          </a:p>
          <a:p>
            <a:pPr>
              <a:buNone/>
            </a:pPr>
            <a:endParaRPr lang="en-GB" dirty="0" smtClean="0"/>
          </a:p>
          <a:p>
            <a:pPr>
              <a:buNone/>
            </a:pPr>
            <a:r>
              <a:rPr lang="en-GB" b="1" dirty="0" smtClean="0"/>
              <a:t>Teaching Staff – </a:t>
            </a:r>
            <a:r>
              <a:rPr lang="en-GB" dirty="0" smtClean="0"/>
              <a:t>Miss Clark(6TC) Mrs </a:t>
            </a:r>
            <a:r>
              <a:rPr lang="en-GB" dirty="0" err="1" smtClean="0"/>
              <a:t>Tift</a:t>
            </a:r>
            <a:r>
              <a:rPr lang="en-GB" dirty="0" smtClean="0"/>
              <a:t> (6TC)</a:t>
            </a:r>
          </a:p>
          <a:p>
            <a:pPr>
              <a:buNone/>
            </a:pPr>
            <a:r>
              <a:rPr lang="en-GB" dirty="0"/>
              <a:t> </a:t>
            </a:r>
            <a:r>
              <a:rPr lang="en-GB" dirty="0" smtClean="0"/>
              <a:t>                                      Miss Stiff (6S)</a:t>
            </a:r>
          </a:p>
          <a:p>
            <a:pPr>
              <a:buNone/>
            </a:pPr>
            <a:endParaRPr lang="en-GB" dirty="0" smtClean="0"/>
          </a:p>
          <a:p>
            <a:pPr>
              <a:buNone/>
            </a:pPr>
            <a:r>
              <a:rPr lang="en-GB" b="1" dirty="0" smtClean="0"/>
              <a:t>Teaching Assistants </a:t>
            </a:r>
            <a:r>
              <a:rPr lang="en-GB" dirty="0" smtClean="0"/>
              <a:t>– Miss Curran  Mrs </a:t>
            </a:r>
            <a:r>
              <a:rPr lang="en-GB" dirty="0"/>
              <a:t>G</a:t>
            </a:r>
            <a:r>
              <a:rPr lang="en-GB" dirty="0" smtClean="0"/>
              <a:t>ardner</a:t>
            </a:r>
          </a:p>
          <a:p>
            <a:pPr>
              <a:buNone/>
            </a:pPr>
            <a:r>
              <a:rPr lang="en-GB" dirty="0"/>
              <a:t> </a:t>
            </a:r>
            <a:r>
              <a:rPr lang="en-GB" dirty="0" smtClean="0"/>
              <a:t>                                            Mrs Lucas</a:t>
            </a:r>
          </a:p>
          <a:p>
            <a:pPr>
              <a:buNone/>
            </a:pPr>
            <a:endParaRPr lang="en-GB" dirty="0" smtClean="0"/>
          </a:p>
          <a:p>
            <a:pPr>
              <a:buNone/>
            </a:pPr>
            <a:endParaRPr lang="en-GB" dirty="0"/>
          </a:p>
        </p:txBody>
      </p:sp>
      <p:sp>
        <p:nvSpPr>
          <p:cNvPr id="3" name="Title 2"/>
          <p:cNvSpPr>
            <a:spLocks noGrp="1"/>
          </p:cNvSpPr>
          <p:nvPr>
            <p:ph type="title"/>
          </p:nvPr>
        </p:nvSpPr>
        <p:spPr/>
        <p:txBody>
          <a:bodyPr/>
          <a:lstStyle/>
          <a:p>
            <a:r>
              <a:rPr lang="en-GB" dirty="0" smtClean="0"/>
              <a:t>Year 6 Staff...</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GB" dirty="0" smtClean="0"/>
              <a:t>Christian </a:t>
            </a:r>
            <a:r>
              <a:rPr lang="en-GB" dirty="0"/>
              <a:t>values inform our actions and thoughts on a daily basis</a:t>
            </a:r>
            <a:r>
              <a:rPr lang="en-GB" dirty="0" smtClean="0"/>
              <a:t>.</a:t>
            </a:r>
          </a:p>
          <a:p>
            <a:pPr marL="109728" indent="0">
              <a:buNone/>
            </a:pPr>
            <a:endParaRPr lang="en-GB" dirty="0"/>
          </a:p>
          <a:p>
            <a:pPr marL="109728" indent="0" algn="ctr">
              <a:buNone/>
            </a:pPr>
            <a:r>
              <a:rPr lang="en-GB" sz="3200" dirty="0">
                <a:latin typeface="Aharoni" panose="02010803020104030203" pitchFamily="2" charset="-79"/>
                <a:cs typeface="Aharoni" panose="02010803020104030203" pitchFamily="2" charset="-79"/>
              </a:rPr>
              <a:t>Reverence,  Wisdom,  Thankfulness,  </a:t>
            </a:r>
            <a:r>
              <a:rPr lang="en-GB" sz="3200" dirty="0" smtClean="0">
                <a:latin typeface="Aharoni" panose="02010803020104030203" pitchFamily="2" charset="-79"/>
                <a:cs typeface="Aharoni" panose="02010803020104030203" pitchFamily="2" charset="-79"/>
              </a:rPr>
              <a:t/>
            </a:r>
            <a:br>
              <a:rPr lang="en-GB" sz="3200" dirty="0" smtClean="0">
                <a:latin typeface="Aharoni" panose="02010803020104030203" pitchFamily="2" charset="-79"/>
                <a:cs typeface="Aharoni" panose="02010803020104030203" pitchFamily="2" charset="-79"/>
              </a:rPr>
            </a:br>
            <a:r>
              <a:rPr lang="en-GB" sz="3200" dirty="0" smtClean="0">
                <a:latin typeface="Aharoni" panose="02010803020104030203" pitchFamily="2" charset="-79"/>
                <a:cs typeface="Aharoni" panose="02010803020104030203" pitchFamily="2" charset="-79"/>
              </a:rPr>
              <a:t>Humility,</a:t>
            </a:r>
            <a:r>
              <a:rPr lang="en-GB" sz="3200" dirty="0">
                <a:latin typeface="Aharoni" panose="02010803020104030203" pitchFamily="2" charset="-79"/>
                <a:cs typeface="Aharoni" panose="02010803020104030203" pitchFamily="2" charset="-79"/>
              </a:rPr>
              <a:t>  Endurance,  </a:t>
            </a:r>
            <a:r>
              <a:rPr lang="en-GB" sz="3200" dirty="0" smtClean="0">
                <a:latin typeface="Aharoni" panose="02010803020104030203" pitchFamily="2" charset="-79"/>
                <a:cs typeface="Aharoni" panose="02010803020104030203" pitchFamily="2" charset="-79"/>
              </a:rPr>
              <a:t>Service</a:t>
            </a:r>
            <a:r>
              <a:rPr lang="en-GB" sz="3200" dirty="0">
                <a:latin typeface="Aharoni" panose="02010803020104030203" pitchFamily="2" charset="-79"/>
                <a:cs typeface="Aharoni" panose="02010803020104030203" pitchFamily="2" charset="-79"/>
              </a:rPr>
              <a:t>,  </a:t>
            </a:r>
            <a:r>
              <a:rPr lang="en-GB" sz="3200" dirty="0" smtClean="0">
                <a:latin typeface="Aharoni" panose="02010803020104030203" pitchFamily="2" charset="-79"/>
                <a:cs typeface="Aharoni" panose="02010803020104030203" pitchFamily="2" charset="-79"/>
              </a:rPr>
              <a:t/>
            </a:r>
            <a:br>
              <a:rPr lang="en-GB" sz="3200" dirty="0" smtClean="0">
                <a:latin typeface="Aharoni" panose="02010803020104030203" pitchFamily="2" charset="-79"/>
                <a:cs typeface="Aharoni" panose="02010803020104030203" pitchFamily="2" charset="-79"/>
              </a:rPr>
            </a:br>
            <a:r>
              <a:rPr lang="en-GB" sz="3200" dirty="0" smtClean="0">
                <a:latin typeface="Aharoni" panose="02010803020104030203" pitchFamily="2" charset="-79"/>
                <a:cs typeface="Aharoni" panose="02010803020104030203" pitchFamily="2" charset="-79"/>
              </a:rPr>
              <a:t>Compassion</a:t>
            </a:r>
            <a:r>
              <a:rPr lang="en-GB" sz="3200" dirty="0">
                <a:latin typeface="Aharoni" panose="02010803020104030203" pitchFamily="2" charset="-79"/>
                <a:cs typeface="Aharoni" panose="02010803020104030203" pitchFamily="2" charset="-79"/>
              </a:rPr>
              <a:t>,  </a:t>
            </a:r>
            <a:r>
              <a:rPr lang="en-GB" sz="3200" dirty="0" smtClean="0">
                <a:latin typeface="Aharoni" panose="02010803020104030203" pitchFamily="2" charset="-79"/>
                <a:cs typeface="Aharoni" panose="02010803020104030203" pitchFamily="2" charset="-79"/>
              </a:rPr>
              <a:t>Trust</a:t>
            </a:r>
            <a:r>
              <a:rPr lang="en-GB" sz="3200" dirty="0">
                <a:latin typeface="Aharoni" panose="02010803020104030203" pitchFamily="2" charset="-79"/>
                <a:cs typeface="Aharoni" panose="02010803020104030203" pitchFamily="2" charset="-79"/>
              </a:rPr>
              <a:t>,  Peace,  Forgiveness,  Friendship,  </a:t>
            </a:r>
            <a:r>
              <a:rPr lang="en-GB" sz="3200" dirty="0" smtClean="0">
                <a:latin typeface="Aharoni" panose="02010803020104030203" pitchFamily="2" charset="-79"/>
                <a:cs typeface="Aharoni" panose="02010803020104030203" pitchFamily="2" charset="-79"/>
              </a:rPr>
              <a:t>Justice</a:t>
            </a:r>
            <a:r>
              <a:rPr lang="en-GB" sz="3200" dirty="0">
                <a:latin typeface="Aharoni" panose="02010803020104030203" pitchFamily="2" charset="-79"/>
                <a:cs typeface="Aharoni" panose="02010803020104030203" pitchFamily="2" charset="-79"/>
              </a:rPr>
              <a:t>,  Hope,  Creation,   </a:t>
            </a:r>
            <a:r>
              <a:rPr lang="en-GB" sz="3200" dirty="0" smtClean="0">
                <a:latin typeface="Aharoni" panose="02010803020104030203" pitchFamily="2" charset="-79"/>
                <a:cs typeface="Aharoni" panose="02010803020104030203" pitchFamily="2" charset="-79"/>
              </a:rPr>
              <a:t/>
            </a:r>
            <a:br>
              <a:rPr lang="en-GB" sz="3200" dirty="0" smtClean="0">
                <a:latin typeface="Aharoni" panose="02010803020104030203" pitchFamily="2" charset="-79"/>
                <a:cs typeface="Aharoni" panose="02010803020104030203" pitchFamily="2" charset="-79"/>
              </a:rPr>
            </a:br>
            <a:r>
              <a:rPr lang="en-GB" sz="3200" dirty="0" smtClean="0">
                <a:latin typeface="Aharoni" panose="02010803020104030203" pitchFamily="2" charset="-79"/>
                <a:cs typeface="Aharoni" panose="02010803020104030203" pitchFamily="2" charset="-79"/>
              </a:rPr>
              <a:t>Community</a:t>
            </a:r>
            <a:endParaRPr lang="en-GB" sz="3200" dirty="0">
              <a:latin typeface="Aharoni" panose="02010803020104030203" pitchFamily="2" charset="-79"/>
              <a:cs typeface="Aharoni" panose="02010803020104030203" pitchFamily="2" charset="-79"/>
            </a:endParaRPr>
          </a:p>
          <a:p>
            <a:endParaRPr lang="en-GB" dirty="0"/>
          </a:p>
        </p:txBody>
      </p:sp>
      <p:sp>
        <p:nvSpPr>
          <p:cNvPr id="3" name="Title 2"/>
          <p:cNvSpPr>
            <a:spLocks noGrp="1"/>
          </p:cNvSpPr>
          <p:nvPr>
            <p:ph type="title"/>
          </p:nvPr>
        </p:nvSpPr>
        <p:spPr/>
        <p:txBody>
          <a:bodyPr/>
          <a:lstStyle/>
          <a:p>
            <a:r>
              <a:rPr lang="en-GB" dirty="0" smtClean="0"/>
              <a:t>Christian Values</a:t>
            </a:r>
            <a:endParaRPr lang="en-GB" dirty="0"/>
          </a:p>
        </p:txBody>
      </p:sp>
    </p:spTree>
    <p:extLst>
      <p:ext uri="{BB962C8B-B14F-4D97-AF65-F5344CB8AC3E}">
        <p14:creationId xmlns:p14="http://schemas.microsoft.com/office/powerpoint/2010/main" val="5845685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a:buNone/>
            </a:pPr>
            <a:r>
              <a:rPr lang="en-GB" b="1" dirty="0" smtClean="0">
                <a:solidFill>
                  <a:schemeClr val="bg2">
                    <a:lumMod val="50000"/>
                  </a:schemeClr>
                </a:solidFill>
              </a:rPr>
              <a:t>Behaviour in and around the school is exemplary</a:t>
            </a:r>
          </a:p>
          <a:p>
            <a:pPr>
              <a:buNone/>
            </a:pPr>
            <a:r>
              <a:rPr lang="en-GB" b="1" dirty="0" smtClean="0">
                <a:solidFill>
                  <a:schemeClr val="bg2">
                    <a:lumMod val="50000"/>
                  </a:schemeClr>
                </a:solidFill>
              </a:rPr>
              <a:t>from 99% of our children...</a:t>
            </a:r>
          </a:p>
          <a:p>
            <a:pPr>
              <a:buNone/>
            </a:pPr>
            <a:r>
              <a:rPr lang="en-GB" dirty="0" smtClean="0"/>
              <a:t>There are a number of privileges in school which children have including:</a:t>
            </a:r>
          </a:p>
          <a:p>
            <a:pPr lvl="0"/>
            <a:r>
              <a:rPr lang="en-GB" dirty="0" smtClean="0"/>
              <a:t>After school clubs</a:t>
            </a:r>
          </a:p>
          <a:p>
            <a:pPr lvl="0"/>
            <a:r>
              <a:rPr lang="en-GB" dirty="0" smtClean="0"/>
              <a:t>Representing their class/school in events such as sports tournaments, music festivals</a:t>
            </a:r>
          </a:p>
          <a:p>
            <a:pPr lvl="0"/>
            <a:r>
              <a:rPr lang="en-GB" dirty="0" smtClean="0"/>
              <a:t>Being a monitor</a:t>
            </a:r>
          </a:p>
          <a:p>
            <a:pPr lvl="0"/>
            <a:r>
              <a:rPr lang="en-GB" dirty="0" smtClean="0"/>
              <a:t>Showing new parents around the school</a:t>
            </a:r>
          </a:p>
          <a:p>
            <a:pPr lvl="0"/>
            <a:r>
              <a:rPr lang="en-GB" dirty="0" smtClean="0"/>
              <a:t>Taking part in a year group event</a:t>
            </a:r>
          </a:p>
          <a:p>
            <a:pPr lvl="0">
              <a:buNone/>
            </a:pPr>
            <a:r>
              <a:rPr lang="en-GB" dirty="0" smtClean="0">
                <a:solidFill>
                  <a:schemeClr val="bg2">
                    <a:lumMod val="50000"/>
                  </a:schemeClr>
                </a:solidFill>
              </a:rPr>
              <a:t>These privileges may be removed in addition to</a:t>
            </a:r>
          </a:p>
          <a:p>
            <a:pPr lvl="0">
              <a:buNone/>
            </a:pPr>
            <a:r>
              <a:rPr lang="en-GB" dirty="0" smtClean="0">
                <a:solidFill>
                  <a:schemeClr val="bg2">
                    <a:lumMod val="50000"/>
                  </a:schemeClr>
                </a:solidFill>
              </a:rPr>
              <a:t>missing playtime. Our job is to ensure that all children are kept happy and safe.</a:t>
            </a:r>
          </a:p>
          <a:p>
            <a:pPr>
              <a:buNone/>
            </a:pPr>
            <a:endParaRPr lang="en-GB" dirty="0"/>
          </a:p>
        </p:txBody>
      </p:sp>
      <p:sp>
        <p:nvSpPr>
          <p:cNvPr id="3" name="Title 2"/>
          <p:cNvSpPr>
            <a:spLocks noGrp="1"/>
          </p:cNvSpPr>
          <p:nvPr>
            <p:ph type="title"/>
          </p:nvPr>
        </p:nvSpPr>
        <p:spPr/>
        <p:txBody>
          <a:bodyPr/>
          <a:lstStyle/>
          <a:p>
            <a:r>
              <a:rPr lang="en-GB" dirty="0" smtClean="0"/>
              <a:t>Rewards and sanctions</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sz="4400" dirty="0" smtClean="0"/>
              <a:t>What we would like from you!</a:t>
            </a:r>
            <a:endParaRPr lang="en-GB" dirty="0"/>
          </a:p>
        </p:txBody>
      </p:sp>
      <p:sp>
        <p:nvSpPr>
          <p:cNvPr id="4" name="Rectangle 3"/>
          <p:cNvSpPr/>
          <p:nvPr/>
        </p:nvSpPr>
        <p:spPr>
          <a:xfrm>
            <a:off x="928662" y="1285860"/>
            <a:ext cx="7786742" cy="4770537"/>
          </a:xfrm>
          <a:prstGeom prst="rect">
            <a:avLst/>
          </a:prstGeom>
        </p:spPr>
        <p:txBody>
          <a:bodyPr wrap="square">
            <a:spAutoFit/>
          </a:bodyPr>
          <a:lstStyle/>
          <a:p>
            <a:r>
              <a:rPr lang="en-GB" sz="2400" dirty="0" smtClean="0"/>
              <a:t/>
            </a:r>
            <a:br>
              <a:rPr lang="en-GB" sz="2400" dirty="0" smtClean="0"/>
            </a:br>
            <a:r>
              <a:rPr lang="en-GB" sz="2800" b="1" dirty="0" smtClean="0"/>
              <a:t>Essential...</a:t>
            </a:r>
          </a:p>
          <a:p>
            <a:pPr>
              <a:buClr>
                <a:schemeClr val="bg2">
                  <a:lumMod val="50000"/>
                </a:schemeClr>
              </a:buClr>
              <a:buFont typeface="Wingdings" pitchFamily="2" charset="2"/>
              <a:buChar char="ü"/>
            </a:pPr>
            <a:r>
              <a:rPr lang="en-GB" sz="2800" dirty="0" smtClean="0"/>
              <a:t>Children who arrive at school on time</a:t>
            </a:r>
          </a:p>
          <a:p>
            <a:pPr>
              <a:buClr>
                <a:schemeClr val="bg2">
                  <a:lumMod val="50000"/>
                </a:schemeClr>
              </a:buClr>
              <a:buFont typeface="Wingdings" pitchFamily="2" charset="2"/>
              <a:buChar char="ü"/>
            </a:pPr>
            <a:r>
              <a:rPr lang="en-GB" sz="2800" dirty="0" smtClean="0"/>
              <a:t>Children always in school uniform/PE kit</a:t>
            </a:r>
          </a:p>
          <a:p>
            <a:pPr>
              <a:buClr>
                <a:schemeClr val="bg2">
                  <a:lumMod val="50000"/>
                </a:schemeClr>
              </a:buClr>
              <a:buFont typeface="Wingdings" pitchFamily="2" charset="2"/>
              <a:buChar char="ü"/>
            </a:pPr>
            <a:r>
              <a:rPr lang="en-GB" sz="2800" dirty="0" smtClean="0"/>
              <a:t>To attend all parent consultation evenings</a:t>
            </a:r>
          </a:p>
          <a:p>
            <a:pPr>
              <a:buClr>
                <a:schemeClr val="bg2">
                  <a:lumMod val="50000"/>
                </a:schemeClr>
              </a:buClr>
              <a:buFont typeface="Wingdings" pitchFamily="2" charset="2"/>
              <a:buChar char="ü"/>
            </a:pPr>
            <a:r>
              <a:rPr lang="en-GB" sz="2800" dirty="0" smtClean="0"/>
              <a:t>Read regularly with your child (at least     three times a week), </a:t>
            </a:r>
            <a:r>
              <a:rPr lang="en-GB" sz="2800" dirty="0" smtClean="0">
                <a:solidFill>
                  <a:srgbClr val="FF0000"/>
                </a:solidFill>
              </a:rPr>
              <a:t>preferably aloud  </a:t>
            </a:r>
          </a:p>
          <a:p>
            <a:pPr>
              <a:buClr>
                <a:schemeClr val="bg2">
                  <a:lumMod val="50000"/>
                </a:schemeClr>
              </a:buClr>
              <a:buFont typeface="Wingdings" pitchFamily="2" charset="2"/>
              <a:buChar char="ü"/>
            </a:pPr>
            <a:r>
              <a:rPr lang="en-GB" sz="2800" dirty="0" smtClean="0"/>
              <a:t>Support homework and home learning</a:t>
            </a:r>
          </a:p>
          <a:p>
            <a:pPr>
              <a:buClr>
                <a:schemeClr val="bg2">
                  <a:lumMod val="50000"/>
                </a:schemeClr>
              </a:buClr>
              <a:buFont typeface="Wingdings" pitchFamily="2" charset="2"/>
              <a:buChar char="ü"/>
            </a:pPr>
            <a:r>
              <a:rPr lang="en-GB" sz="2800" dirty="0" smtClean="0"/>
              <a:t>Keep contact details up to date</a:t>
            </a:r>
          </a:p>
          <a:p>
            <a:pPr>
              <a:buClr>
                <a:schemeClr val="bg2">
                  <a:lumMod val="50000"/>
                </a:schemeClr>
              </a:buClr>
              <a:buFont typeface="Wingdings" pitchFamily="2" charset="2"/>
              <a:buChar char="ü"/>
            </a:pPr>
            <a:r>
              <a:rPr lang="en-GB" sz="2800" dirty="0" smtClean="0"/>
              <a:t>Tell us if there are circumstances which may affect your child</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96752"/>
            <a:ext cx="8229600" cy="5040560"/>
          </a:xfrm>
        </p:spPr>
        <p:txBody>
          <a:bodyPr>
            <a:normAutofit fontScale="77500" lnSpcReduction="20000"/>
          </a:bodyPr>
          <a:lstStyle/>
          <a:p>
            <a:pPr>
              <a:buNone/>
            </a:pPr>
            <a:r>
              <a:rPr lang="en-GB" sz="2600" b="1" dirty="0" smtClean="0"/>
              <a:t>Desirable...</a:t>
            </a:r>
          </a:p>
          <a:p>
            <a:r>
              <a:rPr lang="en-GB" sz="2800" dirty="0" smtClean="0"/>
              <a:t>Children have breakfast every morning</a:t>
            </a:r>
          </a:p>
          <a:p>
            <a:r>
              <a:rPr lang="en-GB" sz="2800" dirty="0" smtClean="0"/>
              <a:t>Children watch appropriate TV, especially if they have unrestricted TV/Sky in their bedroom</a:t>
            </a:r>
          </a:p>
          <a:p>
            <a:r>
              <a:rPr lang="en-GB" sz="2800" dirty="0" smtClean="0"/>
              <a:t>Children do not use 18 rated games on PSP/X Box etc (they are 18 for a reason)</a:t>
            </a:r>
          </a:p>
          <a:p>
            <a:r>
              <a:rPr lang="en-GB" sz="2800" dirty="0" smtClean="0"/>
              <a:t>Parental monitoring of internet, including apps and social media – children are curious and don’t always recognise dangers</a:t>
            </a:r>
          </a:p>
          <a:p>
            <a:r>
              <a:rPr lang="en-GB" sz="2800" dirty="0" smtClean="0"/>
              <a:t>Children get a good night’s sleep ( </a:t>
            </a:r>
            <a:r>
              <a:rPr lang="en-GB" sz="2800" u="sng" dirty="0" smtClean="0">
                <a:solidFill>
                  <a:schemeClr val="bg2">
                    <a:lumMod val="50000"/>
                  </a:schemeClr>
                </a:solidFill>
              </a:rPr>
              <a:t>minimum</a:t>
            </a:r>
            <a:r>
              <a:rPr lang="en-GB" sz="2800" dirty="0"/>
              <a:t> </a:t>
            </a:r>
            <a:r>
              <a:rPr lang="en-GB" sz="2800" dirty="0" smtClean="0"/>
              <a:t>9.5 hours for a 10 year old)</a:t>
            </a:r>
          </a:p>
          <a:p>
            <a:r>
              <a:rPr lang="en-GB" sz="2800" dirty="0" smtClean="0"/>
              <a:t>Speak favourably about the school and your child’s teacher and respect our professional judgement, even on those rare occasions when we have to agree to disagree</a:t>
            </a:r>
          </a:p>
          <a:p>
            <a:r>
              <a:rPr lang="en-GB" sz="2800" dirty="0" smtClean="0"/>
              <a:t>Please attend information sessions</a:t>
            </a:r>
          </a:p>
          <a:p>
            <a:pPr>
              <a:buNone/>
            </a:pPr>
            <a:endParaRPr lang="en-GB" dirty="0"/>
          </a:p>
        </p:txBody>
      </p:sp>
      <p:sp>
        <p:nvSpPr>
          <p:cNvPr id="3" name="Title 2"/>
          <p:cNvSpPr>
            <a:spLocks noGrp="1"/>
          </p:cNvSpPr>
          <p:nvPr>
            <p:ph type="title"/>
          </p:nvPr>
        </p:nvSpPr>
        <p:spPr/>
        <p:txBody>
          <a:bodyPr/>
          <a:lstStyle/>
          <a:p>
            <a:r>
              <a:rPr lang="en-GB" dirty="0" smtClean="0"/>
              <a:t>What we would like from you!</a:t>
            </a:r>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68" y="620688"/>
            <a:ext cx="9089008" cy="5112568"/>
          </a:xfrm>
          <a:prstGeom prst="rect">
            <a:avLst/>
          </a:prstGeom>
        </p:spPr>
      </p:pic>
    </p:spTree>
    <p:extLst>
      <p:ext uri="{BB962C8B-B14F-4D97-AF65-F5344CB8AC3E}">
        <p14:creationId xmlns:p14="http://schemas.microsoft.com/office/powerpoint/2010/main" val="13462097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1680" y="692696"/>
            <a:ext cx="9201012" cy="5253481"/>
          </a:xfrm>
          <a:prstGeom prst="rect">
            <a:avLst/>
          </a:prstGeom>
        </p:spPr>
      </p:pic>
    </p:spTree>
    <p:extLst>
      <p:ext uri="{BB962C8B-B14F-4D97-AF65-F5344CB8AC3E}">
        <p14:creationId xmlns:p14="http://schemas.microsoft.com/office/powerpoint/2010/main" val="1727344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528" y="620688"/>
            <a:ext cx="9210357" cy="5356238"/>
          </a:xfrm>
          <a:prstGeom prst="rect">
            <a:avLst/>
          </a:prstGeom>
        </p:spPr>
      </p:pic>
    </p:spTree>
    <p:extLst>
      <p:ext uri="{BB962C8B-B14F-4D97-AF65-F5344CB8AC3E}">
        <p14:creationId xmlns:p14="http://schemas.microsoft.com/office/powerpoint/2010/main" val="17917725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smtClean="0"/>
              <a:t>8:45 – Wake and shake</a:t>
            </a:r>
          </a:p>
          <a:p>
            <a:r>
              <a:rPr lang="en-GB" dirty="0" smtClean="0"/>
              <a:t>8:55 – Registration</a:t>
            </a:r>
          </a:p>
          <a:p>
            <a:r>
              <a:rPr lang="en-GB" dirty="0" smtClean="0"/>
              <a:t>9:00 – Maths</a:t>
            </a:r>
          </a:p>
          <a:p>
            <a:r>
              <a:rPr lang="en-GB" dirty="0" smtClean="0"/>
              <a:t>10.15 - Assembly</a:t>
            </a:r>
          </a:p>
          <a:p>
            <a:r>
              <a:rPr lang="en-GB" dirty="0" smtClean="0"/>
              <a:t>10:30 – Break</a:t>
            </a:r>
          </a:p>
          <a:p>
            <a:r>
              <a:rPr lang="en-GB" dirty="0" smtClean="0"/>
              <a:t>10:45 – English</a:t>
            </a:r>
          </a:p>
          <a:p>
            <a:r>
              <a:rPr lang="en-GB" dirty="0" smtClean="0"/>
              <a:t>11:45 – Guided reading</a:t>
            </a:r>
          </a:p>
          <a:p>
            <a:r>
              <a:rPr lang="en-GB" dirty="0" smtClean="0"/>
              <a:t>12:15 – Lunchtime</a:t>
            </a:r>
          </a:p>
          <a:p>
            <a:r>
              <a:rPr lang="en-GB" dirty="0" smtClean="0"/>
              <a:t>1:15 – Afternoon lessons</a:t>
            </a:r>
          </a:p>
          <a:p>
            <a:r>
              <a:rPr lang="en-GB" dirty="0" smtClean="0"/>
              <a:t>3:15 – End of day</a:t>
            </a:r>
          </a:p>
        </p:txBody>
      </p:sp>
      <p:sp>
        <p:nvSpPr>
          <p:cNvPr id="3" name="Title 2"/>
          <p:cNvSpPr>
            <a:spLocks noGrp="1"/>
          </p:cNvSpPr>
          <p:nvPr>
            <p:ph type="title"/>
          </p:nvPr>
        </p:nvSpPr>
        <p:spPr/>
        <p:txBody>
          <a:bodyPr/>
          <a:lstStyle/>
          <a:p>
            <a:r>
              <a:rPr lang="en-GB" dirty="0" smtClean="0"/>
              <a:t>A typical day</a:t>
            </a:r>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School Library</a:t>
            </a:r>
            <a:endParaRPr lang="en-GB" dirty="0"/>
          </a:p>
        </p:txBody>
      </p:sp>
      <p:sp>
        <p:nvSpPr>
          <p:cNvPr id="3" name="Content Placeholder 2"/>
          <p:cNvSpPr>
            <a:spLocks noGrp="1"/>
          </p:cNvSpPr>
          <p:nvPr>
            <p:ph idx="1"/>
          </p:nvPr>
        </p:nvSpPr>
        <p:spPr/>
        <p:txBody>
          <a:bodyPr>
            <a:normAutofit fontScale="92500"/>
          </a:bodyPr>
          <a:lstStyle/>
          <a:p>
            <a:pPr>
              <a:buFont typeface="Wingdings" pitchFamily="2" charset="2"/>
              <a:buChar char="Ø"/>
            </a:pPr>
            <a:r>
              <a:rPr lang="en-GB" dirty="0" smtClean="0"/>
              <a:t>Children can have up to 2 books at a time</a:t>
            </a:r>
          </a:p>
          <a:p>
            <a:pPr>
              <a:buFont typeface="Wingdings" pitchFamily="2" charset="2"/>
              <a:buChar char="Ø"/>
            </a:pPr>
            <a:r>
              <a:rPr lang="en-GB" dirty="0" smtClean="0"/>
              <a:t>Books are lent out via a computerised system and assigned to your child through their unique barcode</a:t>
            </a:r>
          </a:p>
          <a:p>
            <a:pPr>
              <a:buFont typeface="Wingdings" pitchFamily="2" charset="2"/>
              <a:buChar char="Ø"/>
            </a:pPr>
            <a:r>
              <a:rPr lang="en-GB" dirty="0" smtClean="0"/>
              <a:t>If books remain missing when we audit the library each term, parents will be asked for the full replacement cost.  In the meantime, your child will not be able to borrow another book</a:t>
            </a:r>
          </a:p>
          <a:p>
            <a:pPr>
              <a:buFont typeface="Wingdings" pitchFamily="2" charset="2"/>
              <a:buChar char="Ø"/>
            </a:pPr>
            <a:r>
              <a:rPr lang="en-GB" dirty="0" smtClean="0"/>
              <a:t>There are library sessions timetabled before school and at lunchtimes every week – please encourage your child to come along</a:t>
            </a:r>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endParaRPr lang="en-GB" dirty="0"/>
          </a:p>
        </p:txBody>
      </p:sp>
      <p:pic>
        <p:nvPicPr>
          <p:cNvPr id="4" name="Picture 2" descr="http://gillbrookacademy.org/sites/gba.aetweb.org/files/imgs/AR%2520logo.gif">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1916832"/>
            <a:ext cx="7924800" cy="2038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54859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4" name="Content Placeholde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43608" y="0"/>
            <a:ext cx="7047732" cy="6485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00228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4" name="Content Placeholde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7504" y="31545"/>
            <a:ext cx="4486275" cy="364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5855" y="1336443"/>
            <a:ext cx="4345158" cy="51168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222288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08720"/>
            <a:ext cx="8229600" cy="5400600"/>
          </a:xfrm>
        </p:spPr>
        <p:txBody>
          <a:bodyPr>
            <a:normAutofit fontScale="70000" lnSpcReduction="20000"/>
          </a:bodyPr>
          <a:lstStyle/>
          <a:p>
            <a:r>
              <a:rPr lang="en-GB" sz="2400" b="1" dirty="0">
                <a:latin typeface="Calibri" pitchFamily="34" charset="0"/>
                <a:cs typeface="Calibri" pitchFamily="34" charset="0"/>
              </a:rPr>
              <a:t>Key Advice for Parents/Carers </a:t>
            </a:r>
          </a:p>
          <a:p>
            <a:endParaRPr lang="en-GB" sz="1600" dirty="0">
              <a:latin typeface="Calibri" pitchFamily="34" charset="0"/>
              <a:cs typeface="Calibri" pitchFamily="34" charset="0"/>
            </a:endParaRPr>
          </a:p>
          <a:p>
            <a:pPr marL="285750" indent="-285750" algn="just">
              <a:buFont typeface="Wingdings" pitchFamily="2" charset="2"/>
              <a:buChar char="§"/>
            </a:pPr>
            <a:r>
              <a:rPr lang="en-GB" b="1" dirty="0" smtClean="0">
                <a:latin typeface="Calibri" pitchFamily="34" charset="0"/>
                <a:cs typeface="Calibri" pitchFamily="34" charset="0"/>
              </a:rPr>
              <a:t>Talk </a:t>
            </a:r>
            <a:r>
              <a:rPr lang="en-GB" b="1" dirty="0">
                <a:latin typeface="Calibri" pitchFamily="34" charset="0"/>
                <a:cs typeface="Calibri" pitchFamily="34" charset="0"/>
              </a:rPr>
              <a:t>to your child and understand how they are using the internet and their phone </a:t>
            </a:r>
          </a:p>
          <a:p>
            <a:pPr marL="285750" indent="-285750" algn="just">
              <a:buFont typeface="Wingdings" pitchFamily="2" charset="2"/>
              <a:buChar char="§"/>
            </a:pPr>
            <a:r>
              <a:rPr lang="en-GB" b="1" dirty="0">
                <a:latin typeface="Calibri" pitchFamily="34" charset="0"/>
                <a:cs typeface="Calibri" pitchFamily="34" charset="0"/>
              </a:rPr>
              <a:t>Use safety tools and parental controls – if you’re not sure how contact your service provider: </a:t>
            </a:r>
          </a:p>
          <a:p>
            <a:pPr marL="285750" indent="-285750" algn="just"/>
            <a:r>
              <a:rPr lang="en-GB" b="1" dirty="0">
                <a:latin typeface="Calibri" pitchFamily="34" charset="0"/>
                <a:cs typeface="Calibri" pitchFamily="34" charset="0"/>
              </a:rPr>
              <a:t>         - Please note tools are not always 100% </a:t>
            </a:r>
            <a:r>
              <a:rPr lang="en-GB" b="1" dirty="0" smtClean="0">
                <a:latin typeface="Calibri" pitchFamily="34" charset="0"/>
                <a:cs typeface="Calibri" pitchFamily="34" charset="0"/>
              </a:rPr>
              <a:t>effective</a:t>
            </a:r>
          </a:p>
          <a:p>
            <a:pPr marL="285750" indent="-285750" algn="just"/>
            <a:r>
              <a:rPr lang="en-GB" b="1" dirty="0" smtClean="0">
                <a:latin typeface="Calibri" pitchFamily="34" charset="0"/>
                <a:cs typeface="Calibri" pitchFamily="34" charset="0"/>
              </a:rPr>
              <a:t>Facebook and </a:t>
            </a:r>
            <a:r>
              <a:rPr lang="en-GB" b="1" dirty="0" smtClean="0">
                <a:solidFill>
                  <a:srgbClr val="FF0000"/>
                </a:solidFill>
                <a:latin typeface="Calibri" pitchFamily="34" charset="0"/>
                <a:cs typeface="Calibri" pitchFamily="34" charset="0"/>
              </a:rPr>
              <a:t>Instagram</a:t>
            </a:r>
            <a:r>
              <a:rPr lang="en-GB" b="1" dirty="0" smtClean="0">
                <a:latin typeface="Calibri" pitchFamily="34" charset="0"/>
                <a:cs typeface="Calibri" pitchFamily="34" charset="0"/>
              </a:rPr>
              <a:t>– Accounts for over 13s only. </a:t>
            </a:r>
          </a:p>
          <a:p>
            <a:pPr marL="285750" indent="-285750" algn="just"/>
            <a:r>
              <a:rPr lang="en-GB" b="1" dirty="0">
                <a:latin typeface="Calibri" pitchFamily="34" charset="0"/>
                <a:cs typeface="Calibri" pitchFamily="34" charset="0"/>
              </a:rPr>
              <a:t>Your child is just as likely to be a bully as to be a target. Be alert to your child being upset after using the internet/phones – they may be secretive, change relationships with friends </a:t>
            </a:r>
          </a:p>
          <a:p>
            <a:pPr marL="285750" indent="-285750" algn="just">
              <a:buFont typeface="Wingdings" pitchFamily="2" charset="2"/>
              <a:buChar char="§"/>
            </a:pPr>
            <a:r>
              <a:rPr lang="en-GB" b="1" dirty="0">
                <a:latin typeface="Calibri" pitchFamily="34" charset="0"/>
                <a:cs typeface="Calibri" pitchFamily="34" charset="0"/>
              </a:rPr>
              <a:t>Remind your child not to retaliate </a:t>
            </a:r>
          </a:p>
          <a:p>
            <a:pPr marL="285750" indent="-285750" algn="just">
              <a:buFont typeface="Wingdings" pitchFamily="2" charset="2"/>
              <a:buChar char="§"/>
            </a:pPr>
            <a:r>
              <a:rPr lang="en-GB" b="1" dirty="0">
                <a:latin typeface="Calibri" pitchFamily="34" charset="0"/>
                <a:cs typeface="Calibri" pitchFamily="34" charset="0"/>
              </a:rPr>
              <a:t>Keep any evidence of Cyberbullying – emails, o</a:t>
            </a:r>
            <a:r>
              <a:rPr lang="en-GB" b="1" dirty="0" smtClean="0">
                <a:latin typeface="Calibri" pitchFamily="34" charset="0"/>
                <a:cs typeface="Calibri" pitchFamily="34" charset="0"/>
              </a:rPr>
              <a:t>nline conversations</a:t>
            </a:r>
            <a:r>
              <a:rPr lang="en-GB" b="1" dirty="0">
                <a:latin typeface="Calibri" pitchFamily="34" charset="0"/>
                <a:cs typeface="Calibri" pitchFamily="34" charset="0"/>
              </a:rPr>
              <a:t>, texts </a:t>
            </a:r>
            <a:r>
              <a:rPr lang="en-GB" b="1" dirty="0" err="1">
                <a:latin typeface="Calibri" pitchFamily="34" charset="0"/>
                <a:cs typeface="Calibri" pitchFamily="34" charset="0"/>
              </a:rPr>
              <a:t>etc</a:t>
            </a:r>
            <a:r>
              <a:rPr lang="en-GB" b="1" dirty="0">
                <a:latin typeface="Calibri" pitchFamily="34" charset="0"/>
                <a:cs typeface="Calibri" pitchFamily="34" charset="0"/>
              </a:rPr>
              <a:t> to show the school/police </a:t>
            </a:r>
            <a:r>
              <a:rPr lang="en-GB" b="1" dirty="0" err="1">
                <a:latin typeface="Calibri" pitchFamily="34" charset="0"/>
                <a:cs typeface="Calibri" pitchFamily="34" charset="0"/>
              </a:rPr>
              <a:t>etc</a:t>
            </a:r>
            <a:r>
              <a:rPr lang="en-GB" b="1" dirty="0">
                <a:latin typeface="Calibri" pitchFamily="34" charset="0"/>
                <a:cs typeface="Calibri" pitchFamily="34" charset="0"/>
              </a:rPr>
              <a:t> </a:t>
            </a:r>
            <a:endParaRPr lang="en-GB" b="1" dirty="0" smtClean="0">
              <a:latin typeface="Calibri" pitchFamily="34" charset="0"/>
              <a:cs typeface="Calibri" pitchFamily="34" charset="0"/>
            </a:endParaRPr>
          </a:p>
          <a:p>
            <a:pPr marL="285750" indent="-285750" algn="just">
              <a:buFont typeface="Wingdings" pitchFamily="2" charset="2"/>
              <a:buChar char="§"/>
            </a:pPr>
            <a:r>
              <a:rPr lang="en-GB" b="1" dirty="0" smtClean="0">
                <a:latin typeface="Calibri" pitchFamily="34" charset="0"/>
                <a:cs typeface="Calibri" pitchFamily="34" charset="0"/>
              </a:rPr>
              <a:t>Report </a:t>
            </a:r>
            <a:r>
              <a:rPr lang="en-GB" b="1" dirty="0">
                <a:latin typeface="Calibri" pitchFamily="34" charset="0"/>
                <a:cs typeface="Calibri" pitchFamily="34" charset="0"/>
              </a:rPr>
              <a:t>the </a:t>
            </a:r>
            <a:r>
              <a:rPr lang="en-GB" b="1" dirty="0" err="1">
                <a:latin typeface="Calibri" pitchFamily="34" charset="0"/>
                <a:cs typeface="Calibri" pitchFamily="34" charset="0"/>
              </a:rPr>
              <a:t>Cyberbullying</a:t>
            </a:r>
            <a:r>
              <a:rPr lang="en-GB" b="1" dirty="0">
                <a:latin typeface="Calibri" pitchFamily="34" charset="0"/>
                <a:cs typeface="Calibri" pitchFamily="34" charset="0"/>
              </a:rPr>
              <a:t>: </a:t>
            </a:r>
          </a:p>
          <a:p>
            <a:pPr lvl="1" algn="just"/>
            <a:r>
              <a:rPr lang="en-GB" b="1" dirty="0">
                <a:latin typeface="Calibri" pitchFamily="34" charset="0"/>
                <a:cs typeface="Calibri" pitchFamily="34" charset="0"/>
              </a:rPr>
              <a:t>– </a:t>
            </a:r>
            <a:r>
              <a:rPr lang="en-GB" sz="2900" b="1" dirty="0">
                <a:latin typeface="Calibri" pitchFamily="34" charset="0"/>
                <a:cs typeface="Calibri" pitchFamily="34" charset="0"/>
              </a:rPr>
              <a:t>Contact the school so they can take action if it involves another pupil </a:t>
            </a:r>
          </a:p>
          <a:p>
            <a:pPr lvl="1" algn="just"/>
            <a:r>
              <a:rPr lang="en-GB" sz="2900" b="1" dirty="0">
                <a:latin typeface="Calibri" pitchFamily="34" charset="0"/>
                <a:cs typeface="Calibri" pitchFamily="34" charset="0"/>
              </a:rPr>
              <a:t>– Contact the service provider </a:t>
            </a:r>
          </a:p>
          <a:p>
            <a:pPr marL="627063" lvl="1" indent="-180975" algn="just"/>
            <a:r>
              <a:rPr lang="en-GB" sz="2900" b="1" dirty="0">
                <a:latin typeface="Calibri" pitchFamily="34" charset="0"/>
                <a:cs typeface="Calibri" pitchFamily="34" charset="0"/>
              </a:rPr>
              <a:t>– If the Cyberbullying is serious and a potential criminal offence has been committed then consider contacting the </a:t>
            </a:r>
            <a:r>
              <a:rPr lang="en-GB" sz="2900" b="1" dirty="0" smtClean="0">
                <a:latin typeface="Calibri" pitchFamily="34" charset="0"/>
                <a:cs typeface="Calibri" pitchFamily="34" charset="0"/>
              </a:rPr>
              <a:t>police</a:t>
            </a:r>
          </a:p>
          <a:p>
            <a:pPr marL="446088" lvl="1" indent="0" algn="just">
              <a:buNone/>
            </a:pPr>
            <a:endParaRPr lang="en-GB" sz="2900" b="1" dirty="0">
              <a:latin typeface="Calibri" pitchFamily="34" charset="0"/>
              <a:cs typeface="Calibri" pitchFamily="34" charset="0"/>
            </a:endParaRPr>
          </a:p>
        </p:txBody>
      </p:sp>
      <p:sp>
        <p:nvSpPr>
          <p:cNvPr id="3" name="Title 2"/>
          <p:cNvSpPr>
            <a:spLocks noGrp="1"/>
          </p:cNvSpPr>
          <p:nvPr>
            <p:ph type="title"/>
          </p:nvPr>
        </p:nvSpPr>
        <p:spPr/>
        <p:txBody>
          <a:bodyPr>
            <a:normAutofit fontScale="90000"/>
          </a:bodyPr>
          <a:lstStyle/>
          <a:p>
            <a:pPr algn="ctr"/>
            <a:r>
              <a:rPr lang="en-US" sz="4400"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e-Safety</a:t>
            </a:r>
            <a:br>
              <a:rPr lang="en-US" sz="4400"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br>
            <a:endParaRPr lang="en-GB" dirty="0"/>
          </a:p>
        </p:txBody>
      </p:sp>
    </p:spTree>
    <p:extLst>
      <p:ext uri="{BB962C8B-B14F-4D97-AF65-F5344CB8AC3E}">
        <p14:creationId xmlns:p14="http://schemas.microsoft.com/office/powerpoint/2010/main" val="340149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8596" y="1052736"/>
            <a:ext cx="8229600" cy="5805264"/>
          </a:xfrm>
        </p:spPr>
        <p:txBody>
          <a:bodyPr>
            <a:normAutofit fontScale="85000" lnSpcReduction="10000"/>
          </a:bodyPr>
          <a:lstStyle/>
          <a:p>
            <a:pPr>
              <a:buNone/>
            </a:pPr>
            <a:endParaRPr lang="en-GB" dirty="0" smtClean="0"/>
          </a:p>
          <a:p>
            <a:r>
              <a:rPr lang="en-GB" b="1" dirty="0" smtClean="0">
                <a:solidFill>
                  <a:srgbClr val="FF0000"/>
                </a:solidFill>
              </a:rPr>
              <a:t>S</a:t>
            </a:r>
            <a:r>
              <a:rPr lang="en-GB" b="1" dirty="0" smtClean="0"/>
              <a:t>AFE</a:t>
            </a:r>
            <a:r>
              <a:rPr lang="en-GB" dirty="0" smtClean="0"/>
              <a:t> - Staying safe involves being careful and not giving out your name, address, mobile phone number, school name or password to people online. </a:t>
            </a:r>
          </a:p>
          <a:p>
            <a:r>
              <a:rPr lang="en-GB" b="1" dirty="0" smtClean="0">
                <a:solidFill>
                  <a:srgbClr val="FF0000"/>
                </a:solidFill>
              </a:rPr>
              <a:t>M</a:t>
            </a:r>
            <a:r>
              <a:rPr lang="en-GB" b="1" dirty="0" smtClean="0"/>
              <a:t>EETING</a:t>
            </a:r>
            <a:r>
              <a:rPr lang="en-GB" dirty="0" smtClean="0"/>
              <a:t> someone you have contacted in cyberspace can be dangerous. Only do so with your parent's/carer's permission, and then when they can be present. </a:t>
            </a:r>
          </a:p>
          <a:p>
            <a:r>
              <a:rPr lang="en-GB" b="1" dirty="0" smtClean="0">
                <a:solidFill>
                  <a:srgbClr val="FF0000"/>
                </a:solidFill>
              </a:rPr>
              <a:t>A</a:t>
            </a:r>
            <a:r>
              <a:rPr lang="en-GB" b="1" dirty="0" smtClean="0"/>
              <a:t>CCEPTING</a:t>
            </a:r>
            <a:r>
              <a:rPr lang="en-GB" dirty="0" smtClean="0"/>
              <a:t> e-mails or opening files from people you don't really know or trust can get you into trouble - they may contain viruses or nasty messages. </a:t>
            </a:r>
          </a:p>
          <a:p>
            <a:r>
              <a:rPr lang="en-GB" b="1" dirty="0" smtClean="0">
                <a:solidFill>
                  <a:srgbClr val="FF0000"/>
                </a:solidFill>
              </a:rPr>
              <a:t>R</a:t>
            </a:r>
            <a:r>
              <a:rPr lang="en-GB" b="1" dirty="0" smtClean="0"/>
              <a:t>ELIABLE</a:t>
            </a:r>
            <a:r>
              <a:rPr lang="en-GB" dirty="0" smtClean="0"/>
              <a:t> - Someone online maybe lying about who they are, and information you find on the Internet may not be reliable. </a:t>
            </a:r>
          </a:p>
          <a:p>
            <a:r>
              <a:rPr lang="en-GB" b="1" dirty="0" smtClean="0">
                <a:solidFill>
                  <a:srgbClr val="FF0000"/>
                </a:solidFill>
              </a:rPr>
              <a:t>T</a:t>
            </a:r>
            <a:r>
              <a:rPr lang="en-GB" b="1" dirty="0" smtClean="0"/>
              <a:t>ELL</a:t>
            </a:r>
            <a:r>
              <a:rPr lang="en-GB" dirty="0" smtClean="0"/>
              <a:t> your parent or carer if someone or something makes you feel uncomfortable or worried. </a:t>
            </a:r>
          </a:p>
          <a:p>
            <a:pPr>
              <a:buNone/>
            </a:pPr>
            <a:endParaRPr lang="en-GB" dirty="0" smtClean="0"/>
          </a:p>
          <a:p>
            <a:pPr>
              <a:buNone/>
            </a:pPr>
            <a:endParaRPr lang="en-GB" dirty="0" smtClean="0"/>
          </a:p>
          <a:p>
            <a:pPr>
              <a:buNone/>
            </a:pPr>
            <a:endParaRPr lang="en-GB" dirty="0"/>
          </a:p>
        </p:txBody>
      </p:sp>
      <p:sp>
        <p:nvSpPr>
          <p:cNvPr id="3" name="Title 2"/>
          <p:cNvSpPr>
            <a:spLocks noGrp="1"/>
          </p:cNvSpPr>
          <p:nvPr>
            <p:ph type="title"/>
          </p:nvPr>
        </p:nvSpPr>
        <p:spPr/>
        <p:txBody>
          <a:bodyPr>
            <a:normAutofit fontScale="90000"/>
          </a:bodyPr>
          <a:lstStyle/>
          <a:p>
            <a:pPr algn="ctr"/>
            <a:r>
              <a:rPr lang="en-GB" dirty="0"/>
              <a:t/>
            </a:r>
            <a:br>
              <a:rPr lang="en-GB" dirty="0"/>
            </a:br>
            <a:r>
              <a:rPr lang="en-GB" sz="4400" dirty="0">
                <a:solidFill>
                  <a:srgbClr val="FF0000"/>
                </a:solidFill>
              </a:rPr>
              <a:t>SMART</a:t>
            </a:r>
            <a:r>
              <a:rPr lang="en-GB" sz="4400" dirty="0"/>
              <a:t> rules</a:t>
            </a:r>
            <a:br>
              <a:rPr lang="en-GB" sz="4400" dirty="0"/>
            </a:br>
            <a:endParaRPr lang="en-GB"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620688"/>
            <a:ext cx="8229600" cy="1143000"/>
          </a:xfrm>
        </p:spPr>
        <p:txBody>
          <a:bodyPr>
            <a:normAutofit fontScale="90000"/>
          </a:bodyPr>
          <a:lstStyle/>
          <a:p>
            <a:pPr algn="ctr"/>
            <a:r>
              <a:rPr lang="en-US" sz="4400" spc="300" dirty="0">
                <a:ln w="11430" cmpd="sng">
                  <a:solidFill>
                    <a:srgbClr val="2DA2BF">
                      <a:tint val="10000"/>
                    </a:srgbClr>
                  </a:solidFill>
                  <a:prstDash val="solid"/>
                  <a:miter lim="800000"/>
                </a:ln>
                <a:gradFill>
                  <a:gsLst>
                    <a:gs pos="10000">
                      <a:srgbClr val="2DA2BF">
                        <a:tint val="83000"/>
                        <a:shade val="100000"/>
                        <a:satMod val="200000"/>
                      </a:srgbClr>
                    </a:gs>
                    <a:gs pos="75000">
                      <a:srgbClr val="2DA2BF">
                        <a:tint val="100000"/>
                        <a:shade val="50000"/>
                        <a:satMod val="150000"/>
                      </a:srgbClr>
                    </a:gs>
                  </a:gsLst>
                  <a:lin ang="5400000"/>
                </a:gradFill>
                <a:effectLst>
                  <a:glow rad="45500">
                    <a:srgbClr val="2DA2BF">
                      <a:satMod val="220000"/>
                      <a:alpha val="35000"/>
                    </a:srgbClr>
                  </a:glow>
                </a:effectLst>
              </a:rPr>
              <a:t>Parents </a:t>
            </a:r>
            <a:r>
              <a:rPr lang="en-US" sz="4400" spc="300" dirty="0" smtClean="0">
                <a:ln w="11430" cmpd="sng">
                  <a:solidFill>
                    <a:srgbClr val="2DA2BF">
                      <a:tint val="10000"/>
                    </a:srgbClr>
                  </a:solidFill>
                  <a:prstDash val="solid"/>
                  <a:miter lim="800000"/>
                </a:ln>
                <a:gradFill>
                  <a:gsLst>
                    <a:gs pos="10000">
                      <a:srgbClr val="2DA2BF">
                        <a:tint val="83000"/>
                        <a:shade val="100000"/>
                        <a:satMod val="200000"/>
                      </a:srgbClr>
                    </a:gs>
                    <a:gs pos="75000">
                      <a:srgbClr val="2DA2BF">
                        <a:tint val="100000"/>
                        <a:shade val="50000"/>
                        <a:satMod val="150000"/>
                      </a:srgbClr>
                    </a:gs>
                  </a:gsLst>
                  <a:lin ang="5400000"/>
                </a:gradFill>
                <a:effectLst>
                  <a:glow rad="45500">
                    <a:srgbClr val="2DA2BF">
                      <a:satMod val="220000"/>
                      <a:alpha val="35000"/>
                    </a:srgbClr>
                  </a:glow>
                </a:effectLst>
              </a:rPr>
              <a:t>Resource</a:t>
            </a:r>
            <a:br>
              <a:rPr lang="en-US" sz="4400" spc="300" dirty="0" smtClean="0">
                <a:ln w="11430" cmpd="sng">
                  <a:solidFill>
                    <a:srgbClr val="2DA2BF">
                      <a:tint val="10000"/>
                    </a:srgbClr>
                  </a:solidFill>
                  <a:prstDash val="solid"/>
                  <a:miter lim="800000"/>
                </a:ln>
                <a:gradFill>
                  <a:gsLst>
                    <a:gs pos="10000">
                      <a:srgbClr val="2DA2BF">
                        <a:tint val="83000"/>
                        <a:shade val="100000"/>
                        <a:satMod val="200000"/>
                      </a:srgbClr>
                    </a:gs>
                    <a:gs pos="75000">
                      <a:srgbClr val="2DA2BF">
                        <a:tint val="100000"/>
                        <a:shade val="50000"/>
                        <a:satMod val="150000"/>
                      </a:srgbClr>
                    </a:gs>
                  </a:gsLst>
                  <a:lin ang="5400000"/>
                </a:gradFill>
                <a:effectLst>
                  <a:glow rad="45500">
                    <a:srgbClr val="2DA2BF">
                      <a:satMod val="220000"/>
                      <a:alpha val="35000"/>
                    </a:srgbClr>
                  </a:glow>
                </a:effectLst>
              </a:rPr>
            </a:br>
            <a:r>
              <a:rPr lang="en-GB" sz="3100" dirty="0"/>
              <a:t>www.thinkuknow.co.uk/parents</a:t>
            </a:r>
            <a:r>
              <a:rPr lang="en-GB" sz="4400" dirty="0"/>
              <a:t/>
            </a:r>
            <a:br>
              <a:rPr lang="en-GB" sz="4400" dirty="0"/>
            </a:br>
            <a:r>
              <a:rPr lang="en-US" sz="4400" spc="300" dirty="0">
                <a:ln w="11430" cmpd="sng">
                  <a:solidFill>
                    <a:srgbClr val="2DA2BF">
                      <a:tint val="10000"/>
                    </a:srgbClr>
                  </a:solidFill>
                  <a:prstDash val="solid"/>
                  <a:miter lim="800000"/>
                </a:ln>
                <a:gradFill>
                  <a:gsLst>
                    <a:gs pos="10000">
                      <a:srgbClr val="2DA2BF">
                        <a:tint val="83000"/>
                        <a:shade val="100000"/>
                        <a:satMod val="200000"/>
                      </a:srgbClr>
                    </a:gs>
                    <a:gs pos="75000">
                      <a:srgbClr val="2DA2BF">
                        <a:tint val="100000"/>
                        <a:shade val="50000"/>
                        <a:satMod val="150000"/>
                      </a:srgbClr>
                    </a:gs>
                  </a:gsLst>
                  <a:lin ang="5400000"/>
                </a:gradFill>
                <a:effectLst>
                  <a:glow rad="45500">
                    <a:srgbClr val="2DA2BF">
                      <a:satMod val="220000"/>
                      <a:alpha val="35000"/>
                    </a:srgbClr>
                  </a:glow>
                </a:effectLst>
              </a:rPr>
              <a:t/>
            </a:r>
            <a:br>
              <a:rPr lang="en-US" sz="4400" spc="300" dirty="0">
                <a:ln w="11430" cmpd="sng">
                  <a:solidFill>
                    <a:srgbClr val="2DA2BF">
                      <a:tint val="10000"/>
                    </a:srgbClr>
                  </a:solidFill>
                  <a:prstDash val="solid"/>
                  <a:miter lim="800000"/>
                </a:ln>
                <a:gradFill>
                  <a:gsLst>
                    <a:gs pos="10000">
                      <a:srgbClr val="2DA2BF">
                        <a:tint val="83000"/>
                        <a:shade val="100000"/>
                        <a:satMod val="200000"/>
                      </a:srgbClr>
                    </a:gs>
                    <a:gs pos="75000">
                      <a:srgbClr val="2DA2BF">
                        <a:tint val="100000"/>
                        <a:shade val="50000"/>
                        <a:satMod val="150000"/>
                      </a:srgbClr>
                    </a:gs>
                  </a:gsLst>
                  <a:lin ang="5400000"/>
                </a:gradFill>
                <a:effectLst>
                  <a:glow rad="45500">
                    <a:srgbClr val="2DA2BF">
                      <a:satMod val="220000"/>
                      <a:alpha val="35000"/>
                    </a:srgbClr>
                  </a:glow>
                </a:effectLst>
              </a:rPr>
            </a:br>
            <a:endParaRPr lang="en-GB" dirty="0"/>
          </a:p>
        </p:txBody>
      </p:sp>
      <p:pic>
        <p:nvPicPr>
          <p:cNvPr id="4" name="Picture 5"/>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a:stretch/>
        </p:blipFill>
        <p:spPr bwMode="auto">
          <a:xfrm>
            <a:off x="611559" y="1268760"/>
            <a:ext cx="8203443"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27531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lumMod val="50000"/>
                  </a:schemeClr>
                </a:solidFill>
              </a:rPr>
              <a:t>Homework</a:t>
            </a:r>
            <a:endParaRPr lang="en-GB" dirty="0">
              <a:solidFill>
                <a:schemeClr val="bg1">
                  <a:lumMod val="50000"/>
                </a:schemeClr>
              </a:solidFill>
            </a:endParaRPr>
          </a:p>
        </p:txBody>
      </p:sp>
      <p:sp>
        <p:nvSpPr>
          <p:cNvPr id="3" name="Content Placeholder 2"/>
          <p:cNvSpPr>
            <a:spLocks noGrp="1"/>
          </p:cNvSpPr>
          <p:nvPr>
            <p:ph idx="1"/>
          </p:nvPr>
        </p:nvSpPr>
        <p:spPr>
          <a:xfrm>
            <a:off x="457200" y="1481328"/>
            <a:ext cx="8229600" cy="4755984"/>
          </a:xfrm>
        </p:spPr>
        <p:txBody>
          <a:bodyPr>
            <a:normAutofit lnSpcReduction="10000"/>
          </a:bodyPr>
          <a:lstStyle/>
          <a:p>
            <a:pPr>
              <a:buFont typeface="Wingdings" pitchFamily="2" charset="2"/>
              <a:buChar char="Ø"/>
            </a:pPr>
            <a:r>
              <a:rPr lang="en-GB" dirty="0" smtClean="0"/>
              <a:t>In Year 6 it may be necessary for us to give separate pieces of homework, especially closer to SATS.</a:t>
            </a:r>
          </a:p>
          <a:p>
            <a:pPr>
              <a:buFont typeface="Wingdings" pitchFamily="2" charset="2"/>
              <a:buChar char="Ø"/>
            </a:pPr>
            <a:r>
              <a:rPr lang="en-GB" dirty="0" smtClean="0"/>
              <a:t>Maths - Manga High task once weekly</a:t>
            </a:r>
            <a:endParaRPr lang="en-GB" dirty="0"/>
          </a:p>
          <a:p>
            <a:pPr>
              <a:buFont typeface="Wingdings" pitchFamily="2" charset="2"/>
              <a:buChar char="Ø"/>
            </a:pPr>
            <a:r>
              <a:rPr lang="en-GB" dirty="0" smtClean="0"/>
              <a:t>Reading at least 3x per week aloud to an adult</a:t>
            </a:r>
          </a:p>
          <a:p>
            <a:pPr>
              <a:buFont typeface="Wingdings" pitchFamily="2" charset="2"/>
              <a:buChar char="Ø"/>
            </a:pPr>
            <a:r>
              <a:rPr lang="en-GB" dirty="0" smtClean="0"/>
              <a:t>Regular times tables practise: </a:t>
            </a:r>
            <a:r>
              <a:rPr lang="en-GB" dirty="0"/>
              <a:t>try </a:t>
            </a:r>
            <a:r>
              <a:rPr lang="en-GB" dirty="0">
                <a:hlinkClick r:id="rId2"/>
              </a:rPr>
              <a:t>http://</a:t>
            </a:r>
            <a:r>
              <a:rPr lang="en-GB" dirty="0" smtClean="0">
                <a:hlinkClick r:id="rId2"/>
              </a:rPr>
              <a:t>www.multiplication.com/games/all-games</a:t>
            </a:r>
            <a:endParaRPr lang="en-GB" dirty="0" smtClean="0"/>
          </a:p>
          <a:p>
            <a:pPr>
              <a:buFont typeface="Wingdings" pitchFamily="2" charset="2"/>
              <a:buChar char="Ø"/>
            </a:pPr>
            <a:r>
              <a:rPr lang="en-GB" dirty="0" smtClean="0"/>
              <a:t>Home learning projects – Due on the last week of term. See termly letter/homework. </a:t>
            </a:r>
            <a:endParaRPr lang="en-GB"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8596" y="1357298"/>
            <a:ext cx="8501122" cy="5019506"/>
          </a:xfrm>
        </p:spPr>
        <p:txBody>
          <a:bodyPr>
            <a:normAutofit fontScale="92500" lnSpcReduction="10000"/>
          </a:bodyPr>
          <a:lstStyle/>
          <a:p>
            <a:pPr fontAlgn="base"/>
            <a:r>
              <a:rPr lang="en-GB" sz="2400" b="1" dirty="0" smtClean="0">
                <a:solidFill>
                  <a:schemeClr val="bg2">
                    <a:lumMod val="50000"/>
                  </a:schemeClr>
                </a:solidFill>
              </a:rPr>
              <a:t>12</a:t>
            </a:r>
            <a:r>
              <a:rPr lang="en-GB" sz="2400" b="1" baseline="30000" dirty="0" smtClean="0">
                <a:solidFill>
                  <a:schemeClr val="bg2">
                    <a:lumMod val="50000"/>
                  </a:schemeClr>
                </a:solidFill>
              </a:rPr>
              <a:t>th</a:t>
            </a:r>
            <a:r>
              <a:rPr lang="en-GB" sz="2400" b="1" dirty="0" smtClean="0">
                <a:solidFill>
                  <a:schemeClr val="bg2">
                    <a:lumMod val="50000"/>
                  </a:schemeClr>
                </a:solidFill>
              </a:rPr>
              <a:t> October 2017</a:t>
            </a:r>
          </a:p>
          <a:p>
            <a:pPr fontAlgn="base">
              <a:buNone/>
            </a:pPr>
            <a:r>
              <a:rPr lang="en-GB" sz="2400" b="1" dirty="0" smtClean="0"/>
              <a:t>	Kent Test assessment decisions sent to parents (to arrive 13th October) </a:t>
            </a:r>
          </a:p>
          <a:p>
            <a:pPr fontAlgn="base"/>
            <a:r>
              <a:rPr lang="en-GB" sz="2400" b="1" dirty="0" smtClean="0">
                <a:solidFill>
                  <a:schemeClr val="bg2">
                    <a:lumMod val="50000"/>
                  </a:schemeClr>
                </a:solidFill>
              </a:rPr>
              <a:t>31</a:t>
            </a:r>
            <a:r>
              <a:rPr lang="en-GB" sz="2400" b="1" baseline="30000" dirty="0" smtClean="0">
                <a:solidFill>
                  <a:schemeClr val="bg2">
                    <a:lumMod val="50000"/>
                  </a:schemeClr>
                </a:solidFill>
              </a:rPr>
              <a:t>st</a:t>
            </a:r>
            <a:r>
              <a:rPr lang="en-GB" sz="2400" b="1" dirty="0" smtClean="0">
                <a:solidFill>
                  <a:schemeClr val="bg2">
                    <a:lumMod val="50000"/>
                  </a:schemeClr>
                </a:solidFill>
              </a:rPr>
              <a:t> October 2017</a:t>
            </a:r>
          </a:p>
          <a:p>
            <a:pPr fontAlgn="base">
              <a:buNone/>
            </a:pPr>
            <a:r>
              <a:rPr lang="en-GB" sz="2400" b="1" dirty="0" smtClean="0">
                <a:solidFill>
                  <a:schemeClr val="bg2">
                    <a:lumMod val="50000"/>
                  </a:schemeClr>
                </a:solidFill>
              </a:rPr>
              <a:t>   </a:t>
            </a:r>
            <a:r>
              <a:rPr lang="en-GB" sz="2400" b="1" i="1" dirty="0" smtClean="0">
                <a:solidFill>
                  <a:srgbClr val="002060"/>
                </a:solidFill>
              </a:rPr>
              <a:t>Closing date for submitting secondary school applications. </a:t>
            </a:r>
            <a:r>
              <a:rPr lang="en-GB" sz="2400" b="1" dirty="0" smtClean="0"/>
              <a:t>Parents are actively encouraged to apply online at </a:t>
            </a:r>
            <a:r>
              <a:rPr lang="en-GB" sz="2400" dirty="0" smtClean="0">
                <a:hlinkClick r:id="rId2"/>
              </a:rPr>
              <a:t>www.kent.gov.uk/ola</a:t>
            </a:r>
            <a:endParaRPr lang="en-GB" sz="2400" dirty="0" smtClean="0"/>
          </a:p>
          <a:p>
            <a:pPr fontAlgn="base"/>
            <a:r>
              <a:rPr lang="en-GB" sz="2400" b="1" dirty="0" smtClean="0">
                <a:solidFill>
                  <a:schemeClr val="bg2">
                    <a:lumMod val="50000"/>
                  </a:schemeClr>
                </a:solidFill>
              </a:rPr>
              <a:t>1st March 2018</a:t>
            </a:r>
          </a:p>
          <a:p>
            <a:pPr fontAlgn="base">
              <a:buNone/>
            </a:pPr>
            <a:r>
              <a:rPr lang="en-GB" sz="2400" b="1" dirty="0" smtClean="0"/>
              <a:t>    Offer of school places will be sent out, via email after 4pm or by 1</a:t>
            </a:r>
            <a:r>
              <a:rPr lang="en-GB" sz="2400" b="1" baseline="30000" dirty="0" smtClean="0"/>
              <a:t>st</a:t>
            </a:r>
            <a:r>
              <a:rPr lang="en-GB" sz="2400" b="1" dirty="0" smtClean="0"/>
              <a:t> class post</a:t>
            </a:r>
            <a:br>
              <a:rPr lang="en-GB" sz="2400" b="1" dirty="0" smtClean="0"/>
            </a:br>
            <a:r>
              <a:rPr lang="en-GB" sz="2400" b="1" dirty="0">
                <a:solidFill>
                  <a:schemeClr val="bg2">
                    <a:lumMod val="50000"/>
                  </a:schemeClr>
                </a:solidFill>
              </a:rPr>
              <a:t>5</a:t>
            </a:r>
            <a:r>
              <a:rPr lang="en-GB" sz="2400" b="1" dirty="0" smtClean="0">
                <a:solidFill>
                  <a:schemeClr val="bg2">
                    <a:lumMod val="50000"/>
                  </a:schemeClr>
                </a:solidFill>
              </a:rPr>
              <a:t>th March 2018</a:t>
            </a:r>
          </a:p>
          <a:p>
            <a:pPr fontAlgn="base">
              <a:buNone/>
            </a:pPr>
            <a:r>
              <a:rPr lang="en-GB" sz="2400" b="1" dirty="0" smtClean="0"/>
              <a:t>   Secondary schools to send out welcome letters to parents</a:t>
            </a:r>
          </a:p>
          <a:p>
            <a:pPr fontAlgn="base"/>
            <a:r>
              <a:rPr lang="en-GB" sz="2400" b="1" dirty="0" smtClean="0"/>
              <a:t> parents must confirm whether or not they accept the offer  </a:t>
            </a:r>
            <a:endParaRPr lang="en-GB" sz="2400" dirty="0" smtClean="0"/>
          </a:p>
          <a:p>
            <a:pPr>
              <a:buFont typeface="Wingdings" pitchFamily="2" charset="2"/>
              <a:buChar char="v"/>
            </a:pPr>
            <a:endParaRPr lang="en-GB" dirty="0"/>
          </a:p>
        </p:txBody>
      </p:sp>
      <p:sp>
        <p:nvSpPr>
          <p:cNvPr id="3" name="Title 2"/>
          <p:cNvSpPr>
            <a:spLocks noGrp="1"/>
          </p:cNvSpPr>
          <p:nvPr>
            <p:ph type="title"/>
          </p:nvPr>
        </p:nvSpPr>
        <p:spPr/>
        <p:txBody>
          <a:bodyPr>
            <a:normAutofit fontScale="90000"/>
          </a:bodyPr>
          <a:lstStyle/>
          <a:p>
            <a:r>
              <a:rPr lang="en-GB" dirty="0" smtClean="0"/>
              <a:t>Year 6: Transfer to secondary school</a:t>
            </a:r>
            <a:endParaRPr lang="en-GB"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r>
              <a:rPr lang="en-GB" dirty="0" smtClean="0"/>
              <a:t>Year 7 transition</a:t>
            </a:r>
            <a:endParaRPr lang="en-GB" dirty="0"/>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9969" t="9849" r="18009" b="6250"/>
          <a:stretch/>
        </p:blipFill>
        <p:spPr bwMode="auto">
          <a:xfrm>
            <a:off x="-40012" y="-30386"/>
            <a:ext cx="9180512" cy="6982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755576" y="1916832"/>
            <a:ext cx="8064896" cy="584775"/>
          </a:xfrm>
          <a:prstGeom prst="rect">
            <a:avLst/>
          </a:prstGeom>
          <a:solidFill>
            <a:schemeClr val="bg1"/>
          </a:solidFill>
        </p:spPr>
        <p:txBody>
          <a:bodyPr wrap="square" rtlCol="0">
            <a:spAutoFit/>
          </a:bodyPr>
          <a:lstStyle/>
          <a:p>
            <a:r>
              <a:rPr lang="en-GB" sz="3200" dirty="0" smtClean="0"/>
              <a:t>Transition day – often first week of July.</a:t>
            </a:r>
            <a:endParaRPr lang="en-GB" sz="3200" dirty="0"/>
          </a:p>
        </p:txBody>
      </p:sp>
      <p:sp>
        <p:nvSpPr>
          <p:cNvPr id="5" name="TextBox 4"/>
          <p:cNvSpPr txBox="1"/>
          <p:nvPr/>
        </p:nvSpPr>
        <p:spPr>
          <a:xfrm>
            <a:off x="5625535" y="3789040"/>
            <a:ext cx="2160240" cy="523220"/>
          </a:xfrm>
          <a:prstGeom prst="rect">
            <a:avLst/>
          </a:prstGeom>
          <a:solidFill>
            <a:schemeClr val="bg1"/>
          </a:solidFill>
        </p:spPr>
        <p:txBody>
          <a:bodyPr wrap="square" rtlCol="0">
            <a:spAutoFit/>
          </a:bodyPr>
          <a:lstStyle/>
          <a:p>
            <a:r>
              <a:rPr lang="en-GB" sz="2800" dirty="0" smtClean="0"/>
              <a:t>Mr Arnold</a:t>
            </a:r>
            <a:endParaRPr lang="en-GB" sz="28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smtClean="0"/>
              <a:t>English: Reading; Grammar, punctuation and Spelling (GPS)</a:t>
            </a:r>
          </a:p>
          <a:p>
            <a:r>
              <a:rPr lang="en-GB" dirty="0" smtClean="0"/>
              <a:t>Maths: 2 Reasoning papers, one arithmetic paper (36 questions in 30 minutes)</a:t>
            </a:r>
          </a:p>
          <a:p>
            <a:r>
              <a:rPr lang="en-GB" dirty="0" smtClean="0"/>
              <a:t>Writing levels are assessed by teachers using  evidence in books – moderated by LEA officials</a:t>
            </a:r>
          </a:p>
          <a:p>
            <a:pPr algn="ctr">
              <a:buNone/>
            </a:pPr>
            <a:r>
              <a:rPr lang="en-GB" b="1" dirty="0" smtClean="0">
                <a:solidFill>
                  <a:srgbClr val="FF0000"/>
                </a:solidFill>
              </a:rPr>
              <a:t>Date: week beginning 14</a:t>
            </a:r>
            <a:r>
              <a:rPr lang="en-GB" b="1" baseline="30000" dirty="0" smtClean="0">
                <a:solidFill>
                  <a:srgbClr val="FF0000"/>
                </a:solidFill>
              </a:rPr>
              <a:t>th</a:t>
            </a:r>
            <a:r>
              <a:rPr lang="en-GB" b="1" dirty="0" smtClean="0">
                <a:solidFill>
                  <a:srgbClr val="FF0000"/>
                </a:solidFill>
              </a:rPr>
              <a:t> May 2018</a:t>
            </a:r>
          </a:p>
          <a:p>
            <a:pPr algn="ctr">
              <a:buNone/>
            </a:pPr>
            <a:endParaRPr lang="en-GB" b="1" dirty="0" smtClean="0"/>
          </a:p>
          <a:p>
            <a:pPr>
              <a:buNone/>
            </a:pPr>
            <a:r>
              <a:rPr lang="en-GB" sz="2400" dirty="0" smtClean="0"/>
              <a:t>We track reading &amp; spelling ages, maths, science and writing through in-year assessments</a:t>
            </a:r>
            <a:endParaRPr lang="en-GB" sz="2400" dirty="0"/>
          </a:p>
        </p:txBody>
      </p:sp>
      <p:sp>
        <p:nvSpPr>
          <p:cNvPr id="3" name="Title 2"/>
          <p:cNvSpPr>
            <a:spLocks noGrp="1"/>
          </p:cNvSpPr>
          <p:nvPr>
            <p:ph type="title"/>
          </p:nvPr>
        </p:nvSpPr>
        <p:spPr/>
        <p:txBody>
          <a:bodyPr/>
          <a:lstStyle/>
          <a:p>
            <a:r>
              <a:rPr lang="en-GB" dirty="0" smtClean="0"/>
              <a:t>Year 6 SATs</a:t>
            </a:r>
            <a:endParaRPr lang="en-GB"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9512" y="836712"/>
            <a:ext cx="9937104" cy="5310524"/>
          </a:xfrm>
          <a:prstGeom prst="rect">
            <a:avLst/>
          </a:prstGeom>
        </p:spPr>
      </p:pic>
    </p:spTree>
    <p:extLst>
      <p:ext uri="{BB962C8B-B14F-4D97-AF65-F5344CB8AC3E}">
        <p14:creationId xmlns:p14="http://schemas.microsoft.com/office/powerpoint/2010/main" val="217250261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smtClean="0"/>
              <a:t>Questions from the 2017 GPS paper</a:t>
            </a:r>
            <a:endParaRPr lang="en-GB" dirty="0"/>
          </a:p>
        </p:txBody>
      </p:sp>
      <p:pic>
        <p:nvPicPr>
          <p:cNvPr id="2" name="Picture 1"/>
          <p:cNvPicPr>
            <a:picLocks noChangeAspect="1"/>
          </p:cNvPicPr>
          <p:nvPr/>
        </p:nvPicPr>
        <p:blipFill>
          <a:blip r:embed="rId2"/>
          <a:stretch>
            <a:fillRect/>
          </a:stretch>
        </p:blipFill>
        <p:spPr>
          <a:xfrm>
            <a:off x="1259532" y="1556791"/>
            <a:ext cx="6912868" cy="2680055"/>
          </a:xfrm>
          <a:prstGeom prst="rect">
            <a:avLst/>
          </a:prstGeom>
        </p:spPr>
      </p:pic>
      <p:pic>
        <p:nvPicPr>
          <p:cNvPr id="5" name="Picture 4"/>
          <p:cNvPicPr>
            <a:picLocks noChangeAspect="1"/>
          </p:cNvPicPr>
          <p:nvPr/>
        </p:nvPicPr>
        <p:blipFill>
          <a:blip r:embed="rId3"/>
          <a:stretch>
            <a:fillRect/>
          </a:stretch>
        </p:blipFill>
        <p:spPr>
          <a:xfrm>
            <a:off x="611560" y="4581128"/>
            <a:ext cx="7833932" cy="1828169"/>
          </a:xfrm>
          <a:prstGeom prst="rect">
            <a:avLst/>
          </a:prstGeom>
        </p:spPr>
      </p:pic>
    </p:spTree>
    <p:extLst>
      <p:ext uri="{BB962C8B-B14F-4D97-AF65-F5344CB8AC3E}">
        <p14:creationId xmlns:p14="http://schemas.microsoft.com/office/powerpoint/2010/main" val="208945238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smtClean="0"/>
              <a:t>Questions from the 2017 Reading paper</a:t>
            </a:r>
            <a:endParaRPr lang="en-GB" dirty="0"/>
          </a:p>
        </p:txBody>
      </p:sp>
      <p:pic>
        <p:nvPicPr>
          <p:cNvPr id="2" name="Picture 1"/>
          <p:cNvPicPr>
            <a:picLocks noChangeAspect="1"/>
          </p:cNvPicPr>
          <p:nvPr/>
        </p:nvPicPr>
        <p:blipFill>
          <a:blip r:embed="rId2"/>
          <a:stretch>
            <a:fillRect/>
          </a:stretch>
        </p:blipFill>
        <p:spPr>
          <a:xfrm>
            <a:off x="776274" y="1417638"/>
            <a:ext cx="7591451" cy="1705042"/>
          </a:xfrm>
          <a:prstGeom prst="rect">
            <a:avLst/>
          </a:prstGeom>
        </p:spPr>
      </p:pic>
      <p:pic>
        <p:nvPicPr>
          <p:cNvPr id="5" name="Picture 4"/>
          <p:cNvPicPr>
            <a:picLocks noChangeAspect="1"/>
          </p:cNvPicPr>
          <p:nvPr/>
        </p:nvPicPr>
        <p:blipFill>
          <a:blip r:embed="rId3"/>
          <a:stretch>
            <a:fillRect/>
          </a:stretch>
        </p:blipFill>
        <p:spPr>
          <a:xfrm>
            <a:off x="837932" y="3501008"/>
            <a:ext cx="7468133" cy="2081589"/>
          </a:xfrm>
          <a:prstGeom prst="rect">
            <a:avLst/>
          </a:prstGeom>
        </p:spPr>
      </p:pic>
    </p:spTree>
    <p:extLst>
      <p:ext uri="{BB962C8B-B14F-4D97-AF65-F5344CB8AC3E}">
        <p14:creationId xmlns:p14="http://schemas.microsoft.com/office/powerpoint/2010/main" val="9319174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smtClean="0"/>
              <a:t>Questions from the 2017 Maths Arithmetic paper (Paper 1)</a:t>
            </a:r>
            <a:endParaRPr lang="en-GB" dirty="0"/>
          </a:p>
        </p:txBody>
      </p:sp>
      <p:pic>
        <p:nvPicPr>
          <p:cNvPr id="2" name="Picture 1"/>
          <p:cNvPicPr>
            <a:picLocks noChangeAspect="1"/>
          </p:cNvPicPr>
          <p:nvPr/>
        </p:nvPicPr>
        <p:blipFill>
          <a:blip r:embed="rId2"/>
          <a:stretch>
            <a:fillRect/>
          </a:stretch>
        </p:blipFill>
        <p:spPr>
          <a:xfrm>
            <a:off x="1475656" y="1417638"/>
            <a:ext cx="5813738" cy="5092701"/>
          </a:xfrm>
          <a:prstGeom prst="rect">
            <a:avLst/>
          </a:prstGeom>
        </p:spPr>
      </p:pic>
    </p:spTree>
    <p:extLst>
      <p:ext uri="{BB962C8B-B14F-4D97-AF65-F5344CB8AC3E}">
        <p14:creationId xmlns:p14="http://schemas.microsoft.com/office/powerpoint/2010/main" val="40012752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smtClean="0"/>
              <a:t>A question from the 2017 Reasoning Paper 2</a:t>
            </a:r>
            <a:endParaRPr lang="en-GB" dirty="0"/>
          </a:p>
        </p:txBody>
      </p:sp>
      <p:pic>
        <p:nvPicPr>
          <p:cNvPr id="4" name="Picture 3"/>
          <p:cNvPicPr>
            <a:picLocks noChangeAspect="1"/>
          </p:cNvPicPr>
          <p:nvPr/>
        </p:nvPicPr>
        <p:blipFill>
          <a:blip r:embed="rId2"/>
          <a:stretch>
            <a:fillRect/>
          </a:stretch>
        </p:blipFill>
        <p:spPr>
          <a:xfrm>
            <a:off x="1259632" y="1397037"/>
            <a:ext cx="6264696" cy="5354695"/>
          </a:xfrm>
          <a:prstGeom prst="rect">
            <a:avLst/>
          </a:prstGeom>
        </p:spPr>
      </p:pic>
    </p:spTree>
    <p:extLst>
      <p:ext uri="{BB962C8B-B14F-4D97-AF65-F5344CB8AC3E}">
        <p14:creationId xmlns:p14="http://schemas.microsoft.com/office/powerpoint/2010/main" val="16515070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endParaRPr lang="en-GB" dirty="0"/>
          </a:p>
        </p:txBody>
      </p:sp>
      <p:sp>
        <p:nvSpPr>
          <p:cNvPr id="3" name="Title 2"/>
          <p:cNvSpPr>
            <a:spLocks noGrp="1"/>
          </p:cNvSpPr>
          <p:nvPr>
            <p:ph type="title"/>
          </p:nvPr>
        </p:nvSpPr>
        <p:spPr/>
        <p:txBody>
          <a:bodyPr/>
          <a:lstStyle/>
          <a:p>
            <a:r>
              <a:rPr lang="en-GB" dirty="0" smtClean="0"/>
              <a:t>Residential trip</a:t>
            </a:r>
            <a:endParaRPr lang="en-GB"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9380" t="10913" r="17897" b="6250"/>
          <a:stretch/>
        </p:blipFill>
        <p:spPr bwMode="auto">
          <a:xfrm>
            <a:off x="0" y="-16453"/>
            <a:ext cx="9258244" cy="68744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710064" y="1354291"/>
            <a:ext cx="7300396" cy="523220"/>
          </a:xfrm>
          <a:prstGeom prst="rect">
            <a:avLst/>
          </a:prstGeom>
          <a:solidFill>
            <a:schemeClr val="bg1"/>
          </a:solidFill>
        </p:spPr>
        <p:txBody>
          <a:bodyPr wrap="none">
            <a:spAutoFit/>
          </a:bodyPr>
          <a:lstStyle/>
          <a:p>
            <a:r>
              <a:rPr lang="en-GB" sz="2800" dirty="0" smtClean="0"/>
              <a:t>Wednesday 23</a:t>
            </a:r>
            <a:r>
              <a:rPr lang="en-GB" sz="2800" baseline="30000" dirty="0" smtClean="0"/>
              <a:t>rd</a:t>
            </a:r>
            <a:r>
              <a:rPr lang="en-GB" sz="2800" dirty="0" smtClean="0"/>
              <a:t> May – Friday 25</a:t>
            </a:r>
            <a:r>
              <a:rPr lang="en-GB" sz="2800" baseline="30000" dirty="0" smtClean="0"/>
              <a:t>th</a:t>
            </a:r>
            <a:r>
              <a:rPr lang="en-GB" sz="2800" dirty="0" smtClean="0"/>
              <a:t> May    </a:t>
            </a:r>
            <a:endParaRPr lang="en-GB" sz="2800" dirty="0"/>
          </a:p>
        </p:txBody>
      </p:sp>
      <p:sp>
        <p:nvSpPr>
          <p:cNvPr id="5" name="TextBox 4"/>
          <p:cNvSpPr txBox="1"/>
          <p:nvPr/>
        </p:nvSpPr>
        <p:spPr>
          <a:xfrm>
            <a:off x="611560" y="1877510"/>
            <a:ext cx="8197480" cy="2703617"/>
          </a:xfrm>
          <a:prstGeom prst="rect">
            <a:avLst/>
          </a:prstGeom>
          <a:solidFill>
            <a:schemeClr val="bg1"/>
          </a:solidFill>
        </p:spPr>
        <p:txBody>
          <a:bodyPr wrap="square" rtlCol="0">
            <a:spAutoFit/>
          </a:bodyPr>
          <a:lstStyle/>
          <a:p>
            <a:r>
              <a:rPr lang="en-GB" sz="2800" dirty="0" smtClean="0"/>
              <a:t>Activities may include:</a:t>
            </a:r>
          </a:p>
          <a:p>
            <a:r>
              <a:rPr lang="en-GB" sz="2800" dirty="0" smtClean="0"/>
              <a:t>Climbing</a:t>
            </a:r>
          </a:p>
          <a:p>
            <a:r>
              <a:rPr lang="en-GB" sz="2800" dirty="0" smtClean="0"/>
              <a:t>Zip wire</a:t>
            </a:r>
          </a:p>
          <a:p>
            <a:r>
              <a:rPr lang="en-GB" sz="2800" dirty="0" smtClean="0"/>
              <a:t>Problem solving …and many more</a:t>
            </a:r>
          </a:p>
          <a:p>
            <a:r>
              <a:rPr lang="en-GB" sz="2800" dirty="0" smtClean="0"/>
              <a:t>NOTE: Long sleeved tops will be required</a:t>
            </a:r>
            <a:endParaRPr lang="en-GB" sz="2800" dirty="0"/>
          </a:p>
          <a:p>
            <a:endParaRPr lang="en-GB" sz="28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a:buFont typeface="Wingdings" pitchFamily="2" charset="2"/>
              <a:buChar char="ü"/>
            </a:pPr>
            <a:r>
              <a:rPr lang="en-GB" dirty="0" smtClean="0"/>
              <a:t>Breakfast Club 7.45-8.45am  £2.50 per day</a:t>
            </a:r>
          </a:p>
          <a:p>
            <a:pPr>
              <a:buFont typeface="Wingdings" pitchFamily="2" charset="2"/>
              <a:buChar char="ü"/>
            </a:pPr>
            <a:r>
              <a:rPr lang="en-GB" dirty="0" smtClean="0"/>
              <a:t>Coffee mornings: 29</a:t>
            </a:r>
            <a:r>
              <a:rPr lang="en-GB" baseline="30000" dirty="0" smtClean="0"/>
              <a:t>th</a:t>
            </a:r>
            <a:r>
              <a:rPr lang="en-GB" dirty="0" smtClean="0"/>
              <a:t> Sept, 23</a:t>
            </a:r>
            <a:r>
              <a:rPr lang="en-GB" baseline="30000" dirty="0" smtClean="0"/>
              <a:t>rd</a:t>
            </a:r>
            <a:r>
              <a:rPr lang="en-GB" dirty="0" smtClean="0"/>
              <a:t> Nov,  15</a:t>
            </a:r>
            <a:r>
              <a:rPr lang="en-GB" baseline="30000" dirty="0" smtClean="0"/>
              <a:t>th</a:t>
            </a:r>
            <a:r>
              <a:rPr lang="en-GB" dirty="0" smtClean="0"/>
              <a:t> Dec</a:t>
            </a:r>
          </a:p>
          <a:p>
            <a:pPr>
              <a:buFont typeface="Wingdings" pitchFamily="2" charset="2"/>
              <a:buChar char="ü"/>
            </a:pPr>
            <a:r>
              <a:rPr lang="en-GB" dirty="0" smtClean="0"/>
              <a:t>You will need to register in the office</a:t>
            </a:r>
          </a:p>
          <a:p>
            <a:pPr>
              <a:buNone/>
            </a:pPr>
            <a:r>
              <a:rPr lang="en-GB" dirty="0" smtClean="0"/>
              <a:t>Family passport activities will continue during the holidays this year.</a:t>
            </a:r>
          </a:p>
          <a:p>
            <a:pPr>
              <a:buNone/>
            </a:pPr>
            <a:r>
              <a:rPr lang="en-GB" dirty="0" smtClean="0"/>
              <a:t>Activities so far have included Beach Hut days, Day trip to Brighton, Environmental day, Science days and many more</a:t>
            </a:r>
          </a:p>
          <a:p>
            <a:pPr>
              <a:buNone/>
            </a:pPr>
            <a:endParaRPr lang="en-GB" dirty="0" smtClean="0"/>
          </a:p>
          <a:p>
            <a:pPr>
              <a:buNone/>
            </a:pPr>
            <a:r>
              <a:rPr lang="en-GB" dirty="0" smtClean="0"/>
              <a:t>Please see Mrs Hearn or Mrs Biggs for more</a:t>
            </a:r>
          </a:p>
          <a:p>
            <a:pPr>
              <a:buNone/>
            </a:pPr>
            <a:r>
              <a:rPr lang="en-GB" dirty="0" smtClean="0"/>
              <a:t>information</a:t>
            </a:r>
            <a:endParaRPr lang="en-GB" dirty="0"/>
          </a:p>
        </p:txBody>
      </p:sp>
      <p:sp>
        <p:nvSpPr>
          <p:cNvPr id="3" name="Title 2"/>
          <p:cNvSpPr>
            <a:spLocks noGrp="1"/>
          </p:cNvSpPr>
          <p:nvPr>
            <p:ph type="title"/>
          </p:nvPr>
        </p:nvSpPr>
        <p:spPr/>
        <p:txBody>
          <a:bodyPr/>
          <a:lstStyle/>
          <a:p>
            <a:r>
              <a:rPr lang="en-GB" dirty="0" smtClean="0"/>
              <a:t>Extended school...</a:t>
            </a:r>
            <a:endParaRPr lang="en-GB"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r>
              <a:rPr lang="en-GB" dirty="0" smtClean="0"/>
              <a:t>Cycling </a:t>
            </a:r>
            <a:r>
              <a:rPr lang="en-GB" dirty="0" err="1" smtClean="0"/>
              <a:t>Proficency</a:t>
            </a:r>
            <a:endParaRPr lang="en-GB" dirty="0"/>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0077" t="9597" r="17955" b="11420"/>
          <a:stretch/>
        </p:blipFill>
        <p:spPr bwMode="auto">
          <a:xfrm>
            <a:off x="0" y="-171400"/>
            <a:ext cx="9209429" cy="6822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66779" y="1196752"/>
            <a:ext cx="8964488" cy="954107"/>
          </a:xfrm>
          <a:prstGeom prst="rect">
            <a:avLst/>
          </a:prstGeom>
          <a:noFill/>
        </p:spPr>
        <p:txBody>
          <a:bodyPr wrap="square" rtlCol="0">
            <a:spAutoFit/>
          </a:bodyPr>
          <a:lstStyle/>
          <a:p>
            <a:r>
              <a:rPr lang="en-GB" sz="2800" dirty="0" smtClean="0"/>
              <a:t>Your child MUST be able to ride a bicycle competently</a:t>
            </a:r>
            <a:endParaRPr lang="en-GB" sz="2800" dirty="0"/>
          </a:p>
        </p:txBody>
      </p:sp>
      <p:sp>
        <p:nvSpPr>
          <p:cNvPr id="5" name="TextBox 4"/>
          <p:cNvSpPr txBox="1"/>
          <p:nvPr/>
        </p:nvSpPr>
        <p:spPr>
          <a:xfrm>
            <a:off x="288483" y="376668"/>
            <a:ext cx="7905621" cy="830997"/>
          </a:xfrm>
          <a:prstGeom prst="rect">
            <a:avLst/>
          </a:prstGeom>
          <a:solidFill>
            <a:schemeClr val="bg1"/>
          </a:solidFill>
        </p:spPr>
        <p:txBody>
          <a:bodyPr wrap="square" rtlCol="0">
            <a:spAutoFit/>
          </a:bodyPr>
          <a:lstStyle/>
          <a:p>
            <a:r>
              <a:rPr lang="en-GB" sz="4800" b="1" dirty="0" smtClean="0">
                <a:solidFill>
                  <a:schemeClr val="accent4"/>
                </a:solidFill>
              </a:rPr>
              <a:t>Cycling Proficiency</a:t>
            </a:r>
            <a:endParaRPr lang="en-GB" sz="4800" b="1" dirty="0">
              <a:solidFill>
                <a:schemeClr val="accent4"/>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r>
              <a:rPr lang="en-GB" dirty="0" smtClean="0"/>
              <a:t>Sex and relationships</a:t>
            </a:r>
            <a:endParaRPr lang="en-GB" dirty="0"/>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9593" t="10317" r="17674" b="4356"/>
          <a:stretch/>
        </p:blipFill>
        <p:spPr bwMode="auto">
          <a:xfrm>
            <a:off x="5716" y="10039"/>
            <a:ext cx="9144000" cy="6992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910745" y="4679908"/>
            <a:ext cx="8007513" cy="1569660"/>
          </a:xfrm>
          <a:prstGeom prst="rect">
            <a:avLst/>
          </a:prstGeom>
          <a:noFill/>
        </p:spPr>
        <p:txBody>
          <a:bodyPr wrap="none" rtlCol="0">
            <a:spAutoFit/>
          </a:bodyPr>
          <a:lstStyle/>
          <a:p>
            <a:r>
              <a:rPr lang="en-GB" sz="3200" dirty="0" smtClean="0">
                <a:latin typeface="Calibri" panose="020F0502020204030204" pitchFamily="34" charset="0"/>
              </a:rPr>
              <a:t>Behaviour and attitude to learning throughout </a:t>
            </a:r>
          </a:p>
          <a:p>
            <a:r>
              <a:rPr lang="en-GB" sz="3200" dirty="0" smtClean="0">
                <a:latin typeface="Calibri" panose="020F0502020204030204" pitchFamily="34" charset="0"/>
              </a:rPr>
              <a:t>the year will be taken into account when </a:t>
            </a:r>
          </a:p>
          <a:p>
            <a:r>
              <a:rPr lang="en-GB" sz="3200" dirty="0" smtClean="0">
                <a:latin typeface="Calibri" panose="020F0502020204030204" pitchFamily="34" charset="0"/>
              </a:rPr>
              <a:t>allocating parts</a:t>
            </a:r>
            <a:endParaRPr lang="en-GB" sz="3200" dirty="0">
              <a:latin typeface="Calibri" panose="020F0502020204030204"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r>
              <a:rPr lang="en-GB" dirty="0" smtClean="0"/>
              <a:t>School Production</a:t>
            </a:r>
            <a:endParaRPr lang="en-GB" dirty="0"/>
          </a:p>
        </p:txBody>
      </p:sp>
      <p:pic>
        <p:nvPicPr>
          <p:cNvPr id="5123"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9333" t="10133" r="17949" b="5398"/>
          <a:stretch/>
        </p:blipFill>
        <p:spPr bwMode="auto">
          <a:xfrm>
            <a:off x="0" y="-65979"/>
            <a:ext cx="9144000" cy="6923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buNone/>
            </a:pPr>
            <a:r>
              <a:rPr lang="en-GB" dirty="0" smtClean="0">
                <a:hlinkClick r:id="rId2"/>
              </a:rPr>
              <a:t>www.stsavioursjunior.com</a:t>
            </a:r>
            <a:endParaRPr lang="en-GB" dirty="0" smtClean="0"/>
          </a:p>
          <a:p>
            <a:pPr>
              <a:buNone/>
            </a:pPr>
            <a:endParaRPr lang="en-GB" dirty="0" smtClean="0"/>
          </a:p>
          <a:p>
            <a:pPr>
              <a:buNone/>
            </a:pPr>
            <a:r>
              <a:rPr lang="en-GB" dirty="0" smtClean="0"/>
              <a:t>Term dates (don’t refer to KCC website as they don’t include training days)</a:t>
            </a:r>
          </a:p>
          <a:p>
            <a:pPr>
              <a:buNone/>
            </a:pPr>
            <a:endParaRPr lang="en-GB" dirty="0" smtClean="0"/>
          </a:p>
          <a:p>
            <a:pPr>
              <a:buNone/>
            </a:pPr>
            <a:r>
              <a:rPr lang="en-GB" dirty="0" smtClean="0"/>
              <a:t>Calendar</a:t>
            </a:r>
          </a:p>
          <a:p>
            <a:pPr>
              <a:buNone/>
            </a:pPr>
            <a:endParaRPr lang="en-GB" dirty="0"/>
          </a:p>
          <a:p>
            <a:pPr>
              <a:buNone/>
            </a:pPr>
            <a:r>
              <a:rPr lang="en-GB" dirty="0" smtClean="0"/>
              <a:t>Uniform</a:t>
            </a:r>
          </a:p>
          <a:p>
            <a:pPr>
              <a:buNone/>
            </a:pPr>
            <a:endParaRPr lang="en-GB" dirty="0"/>
          </a:p>
          <a:p>
            <a:pPr>
              <a:buNone/>
            </a:pPr>
            <a:r>
              <a:rPr lang="en-GB" dirty="0" smtClean="0"/>
              <a:t>Christian Values, British Values, Core Values</a:t>
            </a:r>
          </a:p>
          <a:p>
            <a:pPr>
              <a:buNone/>
            </a:pPr>
            <a:endParaRPr lang="en-GB" dirty="0" smtClean="0"/>
          </a:p>
          <a:p>
            <a:pPr>
              <a:buNone/>
            </a:pPr>
            <a:endParaRPr lang="en-GB" dirty="0"/>
          </a:p>
        </p:txBody>
      </p:sp>
      <p:sp>
        <p:nvSpPr>
          <p:cNvPr id="3" name="Title 2"/>
          <p:cNvSpPr>
            <a:spLocks noGrp="1"/>
          </p:cNvSpPr>
          <p:nvPr>
            <p:ph type="title"/>
          </p:nvPr>
        </p:nvSpPr>
        <p:spPr/>
        <p:txBody>
          <a:bodyPr/>
          <a:lstStyle/>
          <a:p>
            <a:r>
              <a:rPr lang="en-GB" dirty="0" smtClean="0"/>
              <a:t>Website</a:t>
            </a:r>
            <a:endParaRPr lang="en-GB"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en-GB" dirty="0" smtClean="0"/>
              <a:t>Generally concerns should be raised in this</a:t>
            </a:r>
          </a:p>
          <a:p>
            <a:pPr>
              <a:buNone/>
            </a:pPr>
            <a:r>
              <a:rPr lang="en-GB" dirty="0" smtClean="0"/>
              <a:t>order...</a:t>
            </a:r>
          </a:p>
          <a:p>
            <a:endParaRPr lang="en-GB" dirty="0" smtClean="0"/>
          </a:p>
          <a:p>
            <a:r>
              <a:rPr lang="en-GB" dirty="0" smtClean="0"/>
              <a:t>Class or set teacher</a:t>
            </a:r>
          </a:p>
          <a:p>
            <a:r>
              <a:rPr lang="en-GB" dirty="0" smtClean="0"/>
              <a:t>Year group leader (Mrs Gray)</a:t>
            </a:r>
          </a:p>
          <a:p>
            <a:r>
              <a:rPr lang="en-GB" dirty="0" smtClean="0"/>
              <a:t>Mr Arnold</a:t>
            </a:r>
          </a:p>
          <a:p>
            <a:r>
              <a:rPr lang="en-GB" dirty="0" smtClean="0"/>
              <a:t>Mr </a:t>
            </a:r>
            <a:r>
              <a:rPr lang="en-GB" dirty="0" err="1" smtClean="0"/>
              <a:t>Bonell</a:t>
            </a:r>
            <a:endParaRPr lang="en-GB" dirty="0" smtClean="0"/>
          </a:p>
          <a:p>
            <a:pPr>
              <a:buNone/>
            </a:pPr>
            <a:endParaRPr lang="en-GB" dirty="0"/>
          </a:p>
        </p:txBody>
      </p:sp>
      <p:sp>
        <p:nvSpPr>
          <p:cNvPr id="3" name="Title 2"/>
          <p:cNvSpPr>
            <a:spLocks noGrp="1"/>
          </p:cNvSpPr>
          <p:nvPr>
            <p:ph type="title"/>
          </p:nvPr>
        </p:nvSpPr>
        <p:spPr/>
        <p:txBody>
          <a:bodyPr/>
          <a:lstStyle/>
          <a:p>
            <a:r>
              <a:rPr lang="en-GB" dirty="0" smtClean="0"/>
              <a:t>If you have concerns...</a:t>
            </a:r>
            <a:endParaRPr lang="en-GB"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8596" y="1428736"/>
            <a:ext cx="8229600" cy="4525963"/>
          </a:xfrm>
        </p:spPr>
        <p:txBody>
          <a:bodyPr/>
          <a:lstStyle/>
          <a:p>
            <a:pPr>
              <a:buNone/>
            </a:pPr>
            <a:r>
              <a:rPr lang="en-GB" dirty="0" smtClean="0"/>
              <a:t>We don’t always get it right...but we never,</a:t>
            </a:r>
          </a:p>
          <a:p>
            <a:pPr>
              <a:buNone/>
            </a:pPr>
            <a:r>
              <a:rPr lang="en-GB" dirty="0" smtClean="0"/>
              <a:t>ever set out to get it wrong ‘</a:t>
            </a:r>
            <a:r>
              <a:rPr lang="en-GB" dirty="0" err="1" smtClean="0"/>
              <a:t>cos</a:t>
            </a:r>
            <a:r>
              <a:rPr lang="en-GB" dirty="0" smtClean="0"/>
              <a:t> that just</a:t>
            </a:r>
          </a:p>
          <a:p>
            <a:pPr>
              <a:buNone/>
            </a:pPr>
            <a:r>
              <a:rPr lang="en-GB" dirty="0" smtClean="0"/>
              <a:t>would just be plain silly! </a:t>
            </a:r>
          </a:p>
          <a:p>
            <a:endParaRPr lang="en-GB" dirty="0"/>
          </a:p>
        </p:txBody>
      </p:sp>
      <p:sp>
        <p:nvSpPr>
          <p:cNvPr id="3" name="Title 2"/>
          <p:cNvSpPr>
            <a:spLocks noGrp="1"/>
          </p:cNvSpPr>
          <p:nvPr>
            <p:ph type="title"/>
          </p:nvPr>
        </p:nvSpPr>
        <p:spPr/>
        <p:txBody>
          <a:bodyPr/>
          <a:lstStyle/>
          <a:p>
            <a:r>
              <a:rPr lang="en-GB" dirty="0" smtClean="0"/>
              <a:t>And finally...</a:t>
            </a:r>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1031</TotalTime>
  <Words>1097</Words>
  <Application>Microsoft Office PowerPoint</Application>
  <PresentationFormat>On-screen Show (4:3)</PresentationFormat>
  <Paragraphs>158</Paragraphs>
  <Slides>34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Aharoni</vt:lpstr>
      <vt:lpstr>Calibri</vt:lpstr>
      <vt:lpstr>Lucida Sans Unicode</vt:lpstr>
      <vt:lpstr>Verdana</vt:lpstr>
      <vt:lpstr>Wingdings</vt:lpstr>
      <vt:lpstr>Wingdings 2</vt:lpstr>
      <vt:lpstr>Wingdings 3</vt:lpstr>
      <vt:lpstr>Concourse</vt:lpstr>
      <vt:lpstr>Information evening for Year 6</vt:lpstr>
      <vt:lpstr>Year 6 Staff...</vt:lpstr>
      <vt:lpstr>Christian Values</vt:lpstr>
      <vt:lpstr>Rewards and sanctions</vt:lpstr>
      <vt:lpstr>What we would like from you!</vt:lpstr>
      <vt:lpstr>What we would like from you!</vt:lpstr>
      <vt:lpstr>PowerPoint Presentation</vt:lpstr>
      <vt:lpstr>PowerPoint Presentation</vt:lpstr>
      <vt:lpstr>PowerPoint Presentation</vt:lpstr>
      <vt:lpstr>A typical day</vt:lpstr>
      <vt:lpstr>School Library</vt:lpstr>
      <vt:lpstr>PowerPoint Presentation</vt:lpstr>
      <vt:lpstr>PowerPoint Presentation</vt:lpstr>
      <vt:lpstr>PowerPoint Presentation</vt:lpstr>
      <vt:lpstr>e-Safety </vt:lpstr>
      <vt:lpstr> SMART rules </vt:lpstr>
      <vt:lpstr>Parents Resource www.thinkuknow.co.uk/parents  </vt:lpstr>
      <vt:lpstr>Homework</vt:lpstr>
      <vt:lpstr>Year 6: Transfer to secondary school</vt:lpstr>
      <vt:lpstr>Year 7 transition</vt:lpstr>
      <vt:lpstr>Year 6 SATs</vt:lpstr>
      <vt:lpstr>PowerPoint Presentation</vt:lpstr>
      <vt:lpstr>Questions from the 2017 GPS paper</vt:lpstr>
      <vt:lpstr>Questions from the 2017 Reading paper</vt:lpstr>
      <vt:lpstr>Questions from the 2017 Maths Arithmetic paper (Paper 1)</vt:lpstr>
      <vt:lpstr>A question from the 2017 Reasoning Paper 2</vt:lpstr>
      <vt:lpstr>Residential trip</vt:lpstr>
      <vt:lpstr>Extended school...</vt:lpstr>
      <vt:lpstr>Cycling Proficency</vt:lpstr>
      <vt:lpstr>Sex and relationships</vt:lpstr>
      <vt:lpstr>School Production</vt:lpstr>
      <vt:lpstr>Website</vt:lpstr>
      <vt:lpstr>If you have concerns...</vt:lpstr>
      <vt:lpstr>And finally...</vt:lpstr>
    </vt:vector>
  </TitlesOfParts>
  <Company>St. Saviour's C.E. Junior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evening for Year 4</dc:title>
  <dc:creator>jt</dc:creator>
  <cp:lastModifiedBy>Natasha Kemp</cp:lastModifiedBy>
  <cp:revision>90</cp:revision>
  <cp:lastPrinted>2013-09-19T12:55:06Z</cp:lastPrinted>
  <dcterms:created xsi:type="dcterms:W3CDTF">2010-09-06T09:40:16Z</dcterms:created>
  <dcterms:modified xsi:type="dcterms:W3CDTF">2017-09-12T13:20:42Z</dcterms:modified>
</cp:coreProperties>
</file>