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38"/>
  </p:handoutMasterIdLst>
  <p:sldIdLst>
    <p:sldId id="256" r:id="rId2"/>
    <p:sldId id="265" r:id="rId3"/>
    <p:sldId id="261" r:id="rId4"/>
    <p:sldId id="267" r:id="rId5"/>
    <p:sldId id="297" r:id="rId6"/>
    <p:sldId id="298" r:id="rId7"/>
    <p:sldId id="308" r:id="rId8"/>
    <p:sldId id="317" r:id="rId9"/>
    <p:sldId id="299" r:id="rId10"/>
    <p:sldId id="310" r:id="rId11"/>
    <p:sldId id="311" r:id="rId12"/>
    <p:sldId id="313" r:id="rId13"/>
    <p:sldId id="314" r:id="rId14"/>
    <p:sldId id="300" r:id="rId15"/>
    <p:sldId id="318" r:id="rId16"/>
    <p:sldId id="319" r:id="rId17"/>
    <p:sldId id="301" r:id="rId18"/>
    <p:sldId id="302" r:id="rId19"/>
    <p:sldId id="303" r:id="rId20"/>
    <p:sldId id="320" r:id="rId21"/>
    <p:sldId id="305" r:id="rId22"/>
    <p:sldId id="306" r:id="rId23"/>
    <p:sldId id="307" r:id="rId24"/>
    <p:sldId id="270" r:id="rId25"/>
    <p:sldId id="304" r:id="rId26"/>
    <p:sldId id="315" r:id="rId27"/>
    <p:sldId id="316" r:id="rId28"/>
    <p:sldId id="273" r:id="rId29"/>
    <p:sldId id="275" r:id="rId30"/>
    <p:sldId id="286" r:id="rId31"/>
    <p:sldId id="278" r:id="rId32"/>
    <p:sldId id="312" r:id="rId33"/>
    <p:sldId id="290" r:id="rId34"/>
    <p:sldId id="282" r:id="rId35"/>
    <p:sldId id="279" r:id="rId36"/>
    <p:sldId id="281"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9" d="100"/>
          <a:sy n="79" d="100"/>
        </p:scale>
        <p:origin x="274"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3DD7D05-C58E-46CD-BACA-F01094C68DD6}" type="datetimeFigureOut">
              <a:rPr lang="en-GB" smtClean="0"/>
              <a:t>14/09/2017</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381CEA1-DC2C-4CE7-B521-8839AD03A15E}" type="slidenum">
              <a:rPr lang="en-GB" smtClean="0"/>
              <a:t>‹#›</a:t>
            </a:fld>
            <a:endParaRPr lang="en-GB"/>
          </a:p>
        </p:txBody>
      </p:sp>
    </p:spTree>
    <p:extLst>
      <p:ext uri="{BB962C8B-B14F-4D97-AF65-F5344CB8AC3E}">
        <p14:creationId xmlns:p14="http://schemas.microsoft.com/office/powerpoint/2010/main" val="225445542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87D94821-F06E-4717-9895-5D9A2A510E17}" type="datetimeFigureOut">
              <a:rPr lang="en-US" smtClean="0"/>
              <a:pPr/>
              <a:t>9/14/2017</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C5981A46-0B67-449E-A2A1-CF1E208CE7D4}"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7D94821-F06E-4717-9895-5D9A2A510E17}" type="datetimeFigureOut">
              <a:rPr lang="en-US" smtClean="0"/>
              <a:pPr/>
              <a:t>9/14/2017</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C5981A46-0B67-449E-A2A1-CF1E208CE7D4}" type="slidenum">
              <a:rPr lang="en-GB" smtClean="0"/>
              <a:pPr/>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87D94821-F06E-4717-9895-5D9A2A510E17}" type="datetimeFigureOut">
              <a:rPr lang="en-US" smtClean="0"/>
              <a:pPr/>
              <a:t>9/14/2017</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C5981A46-0B67-449E-A2A1-CF1E208CE7D4}"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7D94821-F06E-4717-9895-5D9A2A510E17}" type="datetimeFigureOut">
              <a:rPr lang="en-US" smtClean="0"/>
              <a:pPr/>
              <a:t>9/14/2017</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C5981A46-0B67-449E-A2A1-CF1E208CE7D4}" type="slidenum">
              <a:rPr lang="en-GB" smtClean="0"/>
              <a:pPr/>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87D94821-F06E-4717-9895-5D9A2A510E17}" type="datetimeFigureOut">
              <a:rPr lang="en-US" smtClean="0"/>
              <a:pPr/>
              <a:t>9/14/2017</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C5981A46-0B67-449E-A2A1-CF1E208CE7D4}"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87D94821-F06E-4717-9895-5D9A2A510E17}" type="datetimeFigureOut">
              <a:rPr lang="en-US" smtClean="0"/>
              <a:pPr/>
              <a:t>9/14/2017</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C5981A46-0B67-449E-A2A1-CF1E208CE7D4}" type="slidenum">
              <a:rPr lang="en-GB" smtClean="0"/>
              <a:pPr/>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87D94821-F06E-4717-9895-5D9A2A510E17}" type="datetimeFigureOut">
              <a:rPr lang="en-US" smtClean="0"/>
              <a:pPr/>
              <a:t>9/14/2017</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C5981A46-0B67-449E-A2A1-CF1E208CE7D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87D94821-F06E-4717-9895-5D9A2A510E17}" type="datetimeFigureOut">
              <a:rPr lang="en-US" smtClean="0"/>
              <a:pPr/>
              <a:t>9/14/2017</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C5981A46-0B67-449E-A2A1-CF1E208CE7D4}"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87D94821-F06E-4717-9895-5D9A2A510E17}" type="datetimeFigureOut">
              <a:rPr lang="en-US" smtClean="0"/>
              <a:pPr/>
              <a:t>9/14/2017</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C5981A46-0B67-449E-A2A1-CF1E208CE7D4}"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7D94821-F06E-4717-9895-5D9A2A510E17}" type="datetimeFigureOut">
              <a:rPr lang="en-US" smtClean="0"/>
              <a:pPr/>
              <a:t>9/14/2017</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C5981A46-0B67-449E-A2A1-CF1E208CE7D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7D94821-F06E-4717-9895-5D9A2A510E17}" type="datetimeFigureOut">
              <a:rPr lang="en-US" smtClean="0"/>
              <a:pPr/>
              <a:t>9/14/2017</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C5981A46-0B67-449E-A2A1-CF1E208CE7D4}"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87D94821-F06E-4717-9895-5D9A2A510E17}" type="datetimeFigureOut">
              <a:rPr lang="en-US" smtClean="0"/>
              <a:pPr/>
              <a:t>9/14/2017</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C5981A46-0B67-449E-A2A1-CF1E208CE7D4}"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hyperlink" Target="http://www.google.co.uk/url?sa=i&amp;rct=j&amp;q=Accelerated+Reader&amp;source=images&amp;cd=&amp;docid=HO698qeXWg1dhM&amp;tbnid=2vNaNkRhJlPj9M:&amp;ved=0CAUQjRw&amp;url=http://www.gillbrookacademy.org/page/accelerated-reader&amp;ei=GCIyUoyBNsGm0QWP4oDQCQ&amp;bvm=bv.52109249,d.ZGU&amp;psig=AFQjCNE_WiDMUqn0VWiFF34o3vFjy82NNQ&amp;ust=1379103633851905"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www.stsavioursjunior.com/"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a:spLocks noGrp="1"/>
          </p:cNvSpPr>
          <p:nvPr>
            <p:ph type="ctrTitle"/>
          </p:nvPr>
        </p:nvSpPr>
        <p:spPr>
          <a:xfrm>
            <a:off x="685800" y="1752601"/>
            <a:ext cx="7772400" cy="1829761"/>
          </a:xfrm>
        </p:spPr>
        <p:txBody>
          <a:bodyPr/>
          <a:lstStyle/>
          <a:p>
            <a:r>
              <a:rPr lang="en-GB" dirty="0" smtClean="0"/>
              <a:t>Information evening for Year </a:t>
            </a:r>
            <a:r>
              <a:rPr lang="en-GB" dirty="0"/>
              <a:t>5</a:t>
            </a:r>
          </a:p>
        </p:txBody>
      </p:sp>
      <p:sp>
        <p:nvSpPr>
          <p:cNvPr id="12" name="Subtitle 2"/>
          <p:cNvSpPr>
            <a:spLocks noGrp="1"/>
          </p:cNvSpPr>
          <p:nvPr>
            <p:ph type="subTitle" idx="1"/>
          </p:nvPr>
        </p:nvSpPr>
        <p:spPr>
          <a:xfrm>
            <a:off x="685800" y="3611607"/>
            <a:ext cx="7772400" cy="1199704"/>
          </a:xfrm>
        </p:spPr>
        <p:txBody>
          <a:bodyPr>
            <a:normAutofit/>
          </a:bodyPr>
          <a:lstStyle/>
          <a:p>
            <a:r>
              <a:rPr lang="en-GB" sz="4000" dirty="0" smtClean="0"/>
              <a:t>2017-2018</a:t>
            </a:r>
            <a:endParaRPr lang="en-GB" sz="4000" dirty="0"/>
          </a:p>
        </p:txBody>
      </p:sp>
      <p:sp>
        <p:nvSpPr>
          <p:cNvPr id="2" name="Rectangle 1"/>
          <p:cNvSpPr/>
          <p:nvPr/>
        </p:nvSpPr>
        <p:spPr>
          <a:xfrm>
            <a:off x="2881086" y="4417543"/>
            <a:ext cx="6246440" cy="369332"/>
          </a:xfrm>
          <a:prstGeom prst="rect">
            <a:avLst/>
          </a:prstGeom>
        </p:spPr>
        <p:txBody>
          <a:bodyPr wrap="square">
            <a:spAutoFit/>
          </a:bodyPr>
          <a:lstStyle/>
          <a:p>
            <a:r>
              <a:rPr lang="en-GB" dirty="0">
                <a:solidFill>
                  <a:srgbClr val="FF0000"/>
                </a:solidFill>
              </a:rPr>
              <a:t>All slides will be available on the school’s website</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4900000"/>
          </a:xfrm>
        </p:spPr>
        <p:txBody>
          <a:bodyPr>
            <a:normAutofit/>
          </a:bodyPr>
          <a:lstStyle/>
          <a:p>
            <a:pPr>
              <a:buNone/>
            </a:pPr>
            <a:r>
              <a:rPr lang="en-GB" b="1" dirty="0" smtClean="0"/>
              <a:t>Year Group Leader : Miss Kemp (5K)</a:t>
            </a:r>
          </a:p>
          <a:p>
            <a:pPr>
              <a:buNone/>
            </a:pPr>
            <a:endParaRPr lang="en-GB" dirty="0" smtClean="0"/>
          </a:p>
          <a:p>
            <a:pPr>
              <a:buNone/>
            </a:pPr>
            <a:r>
              <a:rPr lang="en-GB" b="1" dirty="0" smtClean="0"/>
              <a:t>Teaching Staff :	Miss Hudson (5H)</a:t>
            </a:r>
          </a:p>
          <a:p>
            <a:pPr>
              <a:buNone/>
            </a:pPr>
            <a:r>
              <a:rPr lang="en-GB" b="1" dirty="0" smtClean="0"/>
              <a:t>		</a:t>
            </a:r>
            <a:r>
              <a:rPr lang="en-GB" b="1" dirty="0"/>
              <a:t>	</a:t>
            </a:r>
            <a:r>
              <a:rPr lang="en-GB" b="1" dirty="0" smtClean="0"/>
              <a:t>	</a:t>
            </a:r>
            <a:r>
              <a:rPr lang="en-GB" b="1" dirty="0"/>
              <a:t>Mrs </a:t>
            </a:r>
            <a:r>
              <a:rPr lang="en-GB" b="1" dirty="0" err="1" smtClean="0"/>
              <a:t>VanPoppel</a:t>
            </a:r>
            <a:r>
              <a:rPr lang="en-GB" b="1" dirty="0" smtClean="0"/>
              <a:t> (5P)</a:t>
            </a:r>
          </a:p>
          <a:p>
            <a:pPr>
              <a:buNone/>
            </a:pPr>
            <a:r>
              <a:rPr lang="en-GB" b="1" dirty="0"/>
              <a:t>	</a:t>
            </a:r>
          </a:p>
          <a:p>
            <a:pPr>
              <a:buNone/>
            </a:pPr>
            <a:r>
              <a:rPr lang="en-GB" b="1" dirty="0" smtClean="0"/>
              <a:t>Set Teachers: Miss Tanner</a:t>
            </a:r>
          </a:p>
          <a:p>
            <a:pPr>
              <a:buNone/>
            </a:pPr>
            <a:r>
              <a:rPr lang="en-GB" b="1" dirty="0"/>
              <a:t>	</a:t>
            </a:r>
            <a:r>
              <a:rPr lang="en-GB" b="1" dirty="0" smtClean="0"/>
              <a:t>	</a:t>
            </a:r>
            <a:endParaRPr lang="en-GB" dirty="0" smtClean="0"/>
          </a:p>
          <a:p>
            <a:pPr>
              <a:buNone/>
            </a:pPr>
            <a:r>
              <a:rPr lang="en-GB" b="1" dirty="0" smtClean="0"/>
              <a:t>Teaching Assistants: 	Mr Whitehead</a:t>
            </a:r>
          </a:p>
          <a:p>
            <a:pPr>
              <a:buNone/>
            </a:pPr>
            <a:r>
              <a:rPr lang="en-GB" b="1" dirty="0"/>
              <a:t>	</a:t>
            </a:r>
            <a:r>
              <a:rPr lang="en-GB" b="1" dirty="0" smtClean="0"/>
              <a:t>			</a:t>
            </a:r>
            <a:r>
              <a:rPr lang="en-GB" b="1" dirty="0"/>
              <a:t>	</a:t>
            </a:r>
            <a:r>
              <a:rPr lang="en-GB" b="1" dirty="0" smtClean="0"/>
              <a:t>Mrs Dally	</a:t>
            </a:r>
            <a:endParaRPr lang="en-GB" dirty="0" smtClean="0"/>
          </a:p>
          <a:p>
            <a:pPr>
              <a:buNone/>
            </a:pPr>
            <a:endParaRPr lang="en-GB" dirty="0"/>
          </a:p>
        </p:txBody>
      </p:sp>
      <p:sp>
        <p:nvSpPr>
          <p:cNvPr id="3" name="Title 2"/>
          <p:cNvSpPr>
            <a:spLocks noGrp="1"/>
          </p:cNvSpPr>
          <p:nvPr>
            <p:ph type="title"/>
          </p:nvPr>
        </p:nvSpPr>
        <p:spPr/>
        <p:txBody>
          <a:bodyPr/>
          <a:lstStyle/>
          <a:p>
            <a:r>
              <a:rPr lang="en-GB" dirty="0" smtClean="0"/>
              <a:t>Year 5 Staff</a:t>
            </a: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320" y="2132856"/>
            <a:ext cx="9144000" cy="6643710"/>
          </a:xfrm>
        </p:spPr>
        <p:txBody>
          <a:bodyPr>
            <a:normAutofit/>
          </a:bodyPr>
          <a:lstStyle/>
          <a:p>
            <a:pPr algn="l"/>
            <a:r>
              <a:rPr lang="en-GB" sz="3500" dirty="0" smtClean="0">
                <a:solidFill>
                  <a:schemeClr val="tx1"/>
                </a:solidFill>
              </a:rPr>
              <a:t>Reverence</a:t>
            </a:r>
          </a:p>
          <a:p>
            <a:pPr algn="l"/>
            <a:r>
              <a:rPr lang="en-GB" sz="3500" dirty="0" smtClean="0">
                <a:solidFill>
                  <a:schemeClr val="tx1"/>
                </a:solidFill>
              </a:rPr>
              <a:t>Wisdom</a:t>
            </a:r>
          </a:p>
          <a:p>
            <a:pPr algn="l"/>
            <a:r>
              <a:rPr lang="en-GB" sz="3500" dirty="0" smtClean="0">
                <a:solidFill>
                  <a:schemeClr val="tx1"/>
                </a:solidFill>
              </a:rPr>
              <a:t>Thankfulness</a:t>
            </a:r>
          </a:p>
          <a:p>
            <a:pPr algn="l"/>
            <a:r>
              <a:rPr lang="en-GB" sz="3500" dirty="0" smtClean="0">
                <a:solidFill>
                  <a:schemeClr val="tx1"/>
                </a:solidFill>
              </a:rPr>
              <a:t>Humility</a:t>
            </a:r>
          </a:p>
          <a:p>
            <a:pPr algn="l"/>
            <a:r>
              <a:rPr lang="en-GB" sz="3500" dirty="0" smtClean="0">
                <a:solidFill>
                  <a:schemeClr val="tx1"/>
                </a:solidFill>
              </a:rPr>
              <a:t>Endurance </a:t>
            </a:r>
            <a:endParaRPr lang="en-GB" sz="3500" dirty="0">
              <a:solidFill>
                <a:schemeClr val="tx1"/>
              </a:solidFill>
            </a:endParaRPr>
          </a:p>
          <a:p>
            <a:endParaRPr lang="en-GB" sz="3500" dirty="0" smtClean="0">
              <a:solidFill>
                <a:srgbClr val="FF0000"/>
              </a:solidFill>
            </a:endParaRPr>
          </a:p>
        </p:txBody>
      </p:sp>
      <p:sp>
        <p:nvSpPr>
          <p:cNvPr id="4" name="TextBox 3"/>
          <p:cNvSpPr txBox="1"/>
          <p:nvPr/>
        </p:nvSpPr>
        <p:spPr>
          <a:xfrm>
            <a:off x="428596" y="214290"/>
            <a:ext cx="6929486" cy="769441"/>
          </a:xfrm>
          <a:prstGeom prst="rect">
            <a:avLst/>
          </a:prstGeom>
          <a:noFill/>
        </p:spPr>
        <p:txBody>
          <a:bodyPr wrap="square" rtlCol="0">
            <a:spAutoFit/>
          </a:bodyPr>
          <a:lstStyle/>
          <a:p>
            <a:r>
              <a:rPr lang="en-GB" sz="4400" b="1" dirty="0" smtClean="0">
                <a:solidFill>
                  <a:schemeClr val="tx1">
                    <a:lumMod val="65000"/>
                    <a:lumOff val="35000"/>
                  </a:schemeClr>
                </a:solidFill>
                <a:effectLst>
                  <a:outerShdw blurRad="38100" dist="38100" dir="2700000" algn="tl">
                    <a:srgbClr val="000000">
                      <a:alpha val="43137"/>
                    </a:srgbClr>
                  </a:outerShdw>
                </a:effectLst>
              </a:rPr>
              <a:t>Christian Values</a:t>
            </a:r>
            <a:endParaRPr lang="en-GB" sz="4400" b="1" dirty="0">
              <a:solidFill>
                <a:schemeClr val="tx1">
                  <a:lumMod val="65000"/>
                  <a:lumOff val="35000"/>
                </a:schemeClr>
              </a:solidFill>
              <a:effectLst>
                <a:outerShdw blurRad="38100" dist="38100" dir="2700000" algn="tl">
                  <a:srgbClr val="000000">
                    <a:alpha val="43137"/>
                  </a:srgbClr>
                </a:outerShdw>
              </a:effectLst>
            </a:endParaRPr>
          </a:p>
        </p:txBody>
      </p:sp>
      <p:sp>
        <p:nvSpPr>
          <p:cNvPr id="2" name="Rectangle 1"/>
          <p:cNvSpPr/>
          <p:nvPr/>
        </p:nvSpPr>
        <p:spPr>
          <a:xfrm>
            <a:off x="3233880" y="2187917"/>
            <a:ext cx="4572000" cy="2785378"/>
          </a:xfrm>
          <a:prstGeom prst="rect">
            <a:avLst/>
          </a:prstGeom>
        </p:spPr>
        <p:txBody>
          <a:bodyPr>
            <a:spAutoFit/>
          </a:bodyPr>
          <a:lstStyle/>
          <a:p>
            <a:r>
              <a:rPr lang="en-GB" sz="3500" dirty="0" smtClean="0"/>
              <a:t>Friendship</a:t>
            </a:r>
            <a:endParaRPr lang="en-GB" sz="3500" dirty="0"/>
          </a:p>
          <a:p>
            <a:r>
              <a:rPr lang="en-GB" sz="3500" dirty="0"/>
              <a:t>Justice</a:t>
            </a:r>
          </a:p>
          <a:p>
            <a:r>
              <a:rPr lang="en-GB" sz="3500" dirty="0"/>
              <a:t>Hope</a:t>
            </a:r>
          </a:p>
          <a:p>
            <a:r>
              <a:rPr lang="en-GB" sz="3500" dirty="0"/>
              <a:t>Creation</a:t>
            </a:r>
          </a:p>
          <a:p>
            <a:r>
              <a:rPr lang="en-GB" sz="3500" dirty="0"/>
              <a:t>Community</a:t>
            </a:r>
          </a:p>
        </p:txBody>
      </p:sp>
      <p:sp>
        <p:nvSpPr>
          <p:cNvPr id="5" name="Rectangle 4"/>
          <p:cNvSpPr/>
          <p:nvPr/>
        </p:nvSpPr>
        <p:spPr>
          <a:xfrm>
            <a:off x="6289872" y="2187917"/>
            <a:ext cx="4572000" cy="2785378"/>
          </a:xfrm>
          <a:prstGeom prst="rect">
            <a:avLst/>
          </a:prstGeom>
        </p:spPr>
        <p:txBody>
          <a:bodyPr>
            <a:spAutoFit/>
          </a:bodyPr>
          <a:lstStyle/>
          <a:p>
            <a:r>
              <a:rPr lang="en-GB" sz="3500" dirty="0" smtClean="0"/>
              <a:t>Service</a:t>
            </a:r>
            <a:endParaRPr lang="en-GB" sz="3500" dirty="0"/>
          </a:p>
          <a:p>
            <a:r>
              <a:rPr lang="en-GB" sz="3500" dirty="0" smtClean="0"/>
              <a:t>Trust</a:t>
            </a:r>
          </a:p>
          <a:p>
            <a:r>
              <a:rPr lang="en-GB" sz="3500" dirty="0"/>
              <a:t>Compassion </a:t>
            </a:r>
            <a:endParaRPr lang="en-GB" sz="3500" dirty="0" smtClean="0"/>
          </a:p>
          <a:p>
            <a:r>
              <a:rPr lang="en-GB" sz="3500" dirty="0" smtClean="0"/>
              <a:t>Peace</a:t>
            </a:r>
            <a:endParaRPr lang="en-GB" sz="3500" dirty="0"/>
          </a:p>
          <a:p>
            <a:r>
              <a:rPr lang="en-GB" sz="3500" dirty="0" smtClean="0"/>
              <a:t>Forgiveness</a:t>
            </a:r>
            <a:endParaRPr lang="en-GB" sz="3500" dirty="0"/>
          </a:p>
        </p:txBody>
      </p:sp>
      <p:sp>
        <p:nvSpPr>
          <p:cNvPr id="6" name="Rectangle 5"/>
          <p:cNvSpPr/>
          <p:nvPr/>
        </p:nvSpPr>
        <p:spPr>
          <a:xfrm>
            <a:off x="251520" y="1070800"/>
            <a:ext cx="8568952" cy="1077218"/>
          </a:xfrm>
          <a:prstGeom prst="rect">
            <a:avLst/>
          </a:prstGeom>
        </p:spPr>
        <p:txBody>
          <a:bodyPr wrap="square">
            <a:spAutoFit/>
          </a:bodyPr>
          <a:lstStyle/>
          <a:p>
            <a:r>
              <a:rPr lang="en-GB" sz="3200" b="1" dirty="0" smtClean="0">
                <a:effectLst>
                  <a:outerShdw blurRad="38100" dist="38100" dir="2700000" algn="tl">
                    <a:srgbClr val="000000">
                      <a:alpha val="43137"/>
                    </a:srgbClr>
                  </a:outerShdw>
                </a:effectLst>
              </a:rPr>
              <a:t>The Christian Values inform </a:t>
            </a:r>
            <a:r>
              <a:rPr lang="en-GB" sz="3200" b="1" dirty="0">
                <a:effectLst>
                  <a:outerShdw blurRad="38100" dist="38100" dir="2700000" algn="tl">
                    <a:srgbClr val="000000">
                      <a:alpha val="43137"/>
                    </a:srgbClr>
                  </a:outerShdw>
                </a:effectLst>
              </a:rPr>
              <a:t>our </a:t>
            </a:r>
            <a:r>
              <a:rPr lang="en-GB" sz="3200" b="1" dirty="0" smtClean="0">
                <a:effectLst>
                  <a:outerShdw blurRad="38100" dist="38100" dir="2700000" algn="tl">
                    <a:srgbClr val="000000">
                      <a:alpha val="43137"/>
                    </a:srgbClr>
                  </a:outerShdw>
                </a:effectLst>
              </a:rPr>
              <a:t>actions </a:t>
            </a:r>
            <a:r>
              <a:rPr lang="en-GB" sz="3200" b="1" dirty="0">
                <a:effectLst>
                  <a:outerShdw blurRad="38100" dist="38100" dir="2700000" algn="tl">
                    <a:srgbClr val="000000">
                      <a:alpha val="43137"/>
                    </a:srgbClr>
                  </a:outerShdw>
                </a:effectLst>
              </a:rPr>
              <a:t>and thoughts </a:t>
            </a:r>
            <a:r>
              <a:rPr lang="en-GB" sz="3200" b="1" dirty="0" smtClean="0">
                <a:effectLst>
                  <a:outerShdw blurRad="38100" dist="38100" dir="2700000" algn="tl">
                    <a:srgbClr val="000000">
                      <a:alpha val="43137"/>
                    </a:srgbClr>
                  </a:outerShdw>
                </a:effectLst>
              </a:rPr>
              <a:t>on </a:t>
            </a:r>
            <a:r>
              <a:rPr lang="en-GB" sz="3200" b="1" dirty="0">
                <a:effectLst>
                  <a:outerShdw blurRad="38100" dist="38100" dir="2700000" algn="tl">
                    <a:srgbClr val="000000">
                      <a:alpha val="43137"/>
                    </a:srgbClr>
                  </a:outerShdw>
                </a:effectLst>
              </a:rPr>
              <a:t>a daily basis.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a:buNone/>
            </a:pPr>
            <a:r>
              <a:rPr lang="en-GB" b="1" dirty="0" smtClean="0">
                <a:solidFill>
                  <a:schemeClr val="bg2">
                    <a:lumMod val="50000"/>
                  </a:schemeClr>
                </a:solidFill>
              </a:rPr>
              <a:t>Behaviour in and around the school is exemplary</a:t>
            </a:r>
          </a:p>
          <a:p>
            <a:pPr>
              <a:buNone/>
            </a:pPr>
            <a:r>
              <a:rPr lang="en-GB" b="1" dirty="0" smtClean="0">
                <a:solidFill>
                  <a:schemeClr val="bg2">
                    <a:lumMod val="50000"/>
                  </a:schemeClr>
                </a:solidFill>
              </a:rPr>
              <a:t>from 99% of our children...</a:t>
            </a:r>
          </a:p>
          <a:p>
            <a:pPr>
              <a:buNone/>
            </a:pPr>
            <a:r>
              <a:rPr lang="en-GB" dirty="0" smtClean="0"/>
              <a:t>There are a number of privileges in school which children have including:</a:t>
            </a:r>
          </a:p>
          <a:p>
            <a:pPr lvl="0"/>
            <a:r>
              <a:rPr lang="en-GB" dirty="0" smtClean="0"/>
              <a:t>After school clubs</a:t>
            </a:r>
          </a:p>
          <a:p>
            <a:pPr lvl="0"/>
            <a:r>
              <a:rPr lang="en-GB" dirty="0" smtClean="0"/>
              <a:t>Representing their class/school in events such as sports tournaments, music festivals</a:t>
            </a:r>
          </a:p>
          <a:p>
            <a:pPr lvl="0"/>
            <a:r>
              <a:rPr lang="en-GB" dirty="0" smtClean="0"/>
              <a:t>Being a monitor</a:t>
            </a:r>
          </a:p>
          <a:p>
            <a:pPr lvl="0"/>
            <a:r>
              <a:rPr lang="en-GB" dirty="0" smtClean="0"/>
              <a:t>Showing new parents around the school</a:t>
            </a:r>
          </a:p>
          <a:p>
            <a:pPr lvl="0"/>
            <a:r>
              <a:rPr lang="en-GB" dirty="0" smtClean="0"/>
              <a:t>Taking part in a year group event</a:t>
            </a:r>
          </a:p>
          <a:p>
            <a:pPr lvl="0">
              <a:buNone/>
            </a:pPr>
            <a:r>
              <a:rPr lang="en-GB" dirty="0" smtClean="0">
                <a:solidFill>
                  <a:schemeClr val="bg2">
                    <a:lumMod val="50000"/>
                  </a:schemeClr>
                </a:solidFill>
              </a:rPr>
              <a:t>These privileges may be removed in addition to</a:t>
            </a:r>
          </a:p>
          <a:p>
            <a:pPr>
              <a:buNone/>
            </a:pPr>
            <a:r>
              <a:rPr lang="en-GB" dirty="0" smtClean="0">
                <a:solidFill>
                  <a:schemeClr val="bg2">
                    <a:lumMod val="50000"/>
                  </a:schemeClr>
                </a:solidFill>
              </a:rPr>
              <a:t>missing playtime. </a:t>
            </a:r>
            <a:r>
              <a:rPr lang="en-GB" dirty="0">
                <a:solidFill>
                  <a:schemeClr val="bg2">
                    <a:lumMod val="50000"/>
                  </a:schemeClr>
                </a:solidFill>
              </a:rPr>
              <a:t>Our job is to ensure that all children are kept happy and safe.</a:t>
            </a:r>
          </a:p>
          <a:p>
            <a:pPr lvl="0">
              <a:buNone/>
            </a:pPr>
            <a:endParaRPr lang="en-GB" dirty="0" smtClean="0">
              <a:solidFill>
                <a:schemeClr val="bg2">
                  <a:lumMod val="50000"/>
                </a:schemeClr>
              </a:solidFill>
            </a:endParaRPr>
          </a:p>
          <a:p>
            <a:pPr>
              <a:buNone/>
            </a:pPr>
            <a:endParaRPr lang="en-GB" dirty="0"/>
          </a:p>
        </p:txBody>
      </p:sp>
      <p:sp>
        <p:nvSpPr>
          <p:cNvPr id="3" name="Title 2"/>
          <p:cNvSpPr>
            <a:spLocks noGrp="1"/>
          </p:cNvSpPr>
          <p:nvPr>
            <p:ph type="title"/>
          </p:nvPr>
        </p:nvSpPr>
        <p:spPr/>
        <p:txBody>
          <a:bodyPr/>
          <a:lstStyle/>
          <a:p>
            <a:r>
              <a:rPr lang="en-GB" dirty="0" smtClean="0"/>
              <a:t>Rewards and sanctions</a:t>
            </a: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sz="4400" dirty="0" smtClean="0"/>
              <a:t>What we would like from you!</a:t>
            </a:r>
            <a:endParaRPr lang="en-GB" dirty="0"/>
          </a:p>
        </p:txBody>
      </p:sp>
      <p:sp>
        <p:nvSpPr>
          <p:cNvPr id="4" name="Rectangle 3"/>
          <p:cNvSpPr/>
          <p:nvPr/>
        </p:nvSpPr>
        <p:spPr>
          <a:xfrm>
            <a:off x="678629" y="1196752"/>
            <a:ext cx="7786742" cy="4770537"/>
          </a:xfrm>
          <a:prstGeom prst="rect">
            <a:avLst/>
          </a:prstGeom>
        </p:spPr>
        <p:txBody>
          <a:bodyPr wrap="square">
            <a:spAutoFit/>
          </a:bodyPr>
          <a:lstStyle/>
          <a:p>
            <a:r>
              <a:rPr lang="en-GB" sz="2400" dirty="0" smtClean="0"/>
              <a:t/>
            </a:r>
            <a:br>
              <a:rPr lang="en-GB" sz="2400" dirty="0" smtClean="0"/>
            </a:br>
            <a:r>
              <a:rPr lang="en-GB" sz="2800" b="1" dirty="0" smtClean="0"/>
              <a:t>Essential...</a:t>
            </a:r>
          </a:p>
          <a:p>
            <a:pPr>
              <a:buClr>
                <a:schemeClr val="bg2">
                  <a:lumMod val="50000"/>
                </a:schemeClr>
              </a:buClr>
              <a:buFont typeface="Wingdings" pitchFamily="2" charset="2"/>
              <a:buChar char="ü"/>
            </a:pPr>
            <a:r>
              <a:rPr lang="en-GB" sz="2800" dirty="0" smtClean="0"/>
              <a:t>Children who arrive at school on time</a:t>
            </a:r>
          </a:p>
          <a:p>
            <a:pPr>
              <a:buClr>
                <a:schemeClr val="bg2">
                  <a:lumMod val="50000"/>
                </a:schemeClr>
              </a:buClr>
              <a:buFont typeface="Wingdings" pitchFamily="2" charset="2"/>
              <a:buChar char="ü"/>
            </a:pPr>
            <a:r>
              <a:rPr lang="en-GB" sz="2800" dirty="0" smtClean="0"/>
              <a:t>Children always in school uniform/PE kit</a:t>
            </a:r>
          </a:p>
          <a:p>
            <a:pPr>
              <a:buClr>
                <a:schemeClr val="bg2">
                  <a:lumMod val="50000"/>
                </a:schemeClr>
              </a:buClr>
              <a:buFont typeface="Wingdings" pitchFamily="2" charset="2"/>
              <a:buChar char="ü"/>
            </a:pPr>
            <a:r>
              <a:rPr lang="en-GB" sz="2800" dirty="0" smtClean="0"/>
              <a:t>To attend all parent consultation evenings</a:t>
            </a:r>
          </a:p>
          <a:p>
            <a:pPr>
              <a:buClr>
                <a:schemeClr val="bg2">
                  <a:lumMod val="50000"/>
                </a:schemeClr>
              </a:buClr>
              <a:buFont typeface="Wingdings" pitchFamily="2" charset="2"/>
              <a:buChar char="ü"/>
            </a:pPr>
            <a:r>
              <a:rPr lang="en-GB" sz="2800" dirty="0" smtClean="0"/>
              <a:t>Read regularly with your child (at least     three times a week), </a:t>
            </a:r>
            <a:r>
              <a:rPr lang="en-GB" sz="2800" dirty="0" smtClean="0">
                <a:solidFill>
                  <a:srgbClr val="FF0000"/>
                </a:solidFill>
              </a:rPr>
              <a:t>preferably aloud  </a:t>
            </a:r>
          </a:p>
          <a:p>
            <a:pPr>
              <a:buClr>
                <a:schemeClr val="bg2">
                  <a:lumMod val="50000"/>
                </a:schemeClr>
              </a:buClr>
              <a:buFont typeface="Wingdings" pitchFamily="2" charset="2"/>
              <a:buChar char="ü"/>
            </a:pPr>
            <a:r>
              <a:rPr lang="en-GB" sz="2800" dirty="0" smtClean="0"/>
              <a:t>Support homework and home learning</a:t>
            </a:r>
          </a:p>
          <a:p>
            <a:pPr>
              <a:buClr>
                <a:schemeClr val="bg2">
                  <a:lumMod val="50000"/>
                </a:schemeClr>
              </a:buClr>
              <a:buFont typeface="Wingdings" pitchFamily="2" charset="2"/>
              <a:buChar char="ü"/>
            </a:pPr>
            <a:r>
              <a:rPr lang="en-GB" sz="2800" dirty="0" smtClean="0"/>
              <a:t>Keep contact details up to date</a:t>
            </a:r>
          </a:p>
          <a:p>
            <a:pPr>
              <a:buClr>
                <a:schemeClr val="bg2">
                  <a:lumMod val="50000"/>
                </a:schemeClr>
              </a:buClr>
              <a:buFont typeface="Wingdings" pitchFamily="2" charset="2"/>
              <a:buChar char="ü"/>
            </a:pPr>
            <a:r>
              <a:rPr lang="en-GB" sz="2800" dirty="0" smtClean="0"/>
              <a:t>Tell us if there are circumstances which may affect your child</a:t>
            </a:r>
          </a:p>
        </p:txBody>
      </p:sp>
    </p:spTree>
    <p:extLst>
      <p:ext uri="{BB962C8B-B14F-4D97-AF65-F5344CB8AC3E}">
        <p14:creationId xmlns:p14="http://schemas.microsoft.com/office/powerpoint/2010/main" val="37123235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96752"/>
            <a:ext cx="8229600" cy="5040560"/>
          </a:xfrm>
        </p:spPr>
        <p:txBody>
          <a:bodyPr>
            <a:normAutofit fontScale="77500" lnSpcReduction="20000"/>
          </a:bodyPr>
          <a:lstStyle/>
          <a:p>
            <a:pPr>
              <a:buNone/>
            </a:pPr>
            <a:r>
              <a:rPr lang="en-GB" sz="2600" b="1" dirty="0" smtClean="0"/>
              <a:t>Desirable...</a:t>
            </a:r>
          </a:p>
          <a:p>
            <a:r>
              <a:rPr lang="en-GB" sz="2800" dirty="0" smtClean="0"/>
              <a:t>Children have breakfast every morning</a:t>
            </a:r>
          </a:p>
          <a:p>
            <a:r>
              <a:rPr lang="en-GB" sz="2800" dirty="0" smtClean="0"/>
              <a:t>Children watch appropriate TV, especially if they have unrestricted TV/Sky in their bedroom</a:t>
            </a:r>
          </a:p>
          <a:p>
            <a:r>
              <a:rPr lang="en-GB" sz="2800" dirty="0" smtClean="0"/>
              <a:t>Children do not use 18 rated games on PSP/X Box etc (they are 18 for a reason)</a:t>
            </a:r>
          </a:p>
          <a:p>
            <a:r>
              <a:rPr lang="en-GB" sz="2800" dirty="0" smtClean="0"/>
              <a:t>Parental monitoring of internet, including apps and social media – children are curious and don’t always recognise dangers</a:t>
            </a:r>
          </a:p>
          <a:p>
            <a:r>
              <a:rPr lang="en-GB" sz="2800" dirty="0" smtClean="0"/>
              <a:t>Children get a good night’s sleep (</a:t>
            </a:r>
            <a:r>
              <a:rPr lang="en-GB" sz="2800" u="sng" dirty="0" smtClean="0">
                <a:solidFill>
                  <a:schemeClr val="bg2">
                    <a:lumMod val="50000"/>
                  </a:schemeClr>
                </a:solidFill>
              </a:rPr>
              <a:t>minimum</a:t>
            </a:r>
            <a:r>
              <a:rPr lang="en-GB" sz="2800" dirty="0" smtClean="0"/>
              <a:t>10 hours for an 8 year old)</a:t>
            </a:r>
          </a:p>
          <a:p>
            <a:r>
              <a:rPr lang="en-GB" sz="2800" dirty="0" smtClean="0"/>
              <a:t>Speak favourably about the school and your child’s teacher and respect our professional judgement, even on those rare occasions when we have to agree to disagree</a:t>
            </a:r>
          </a:p>
          <a:p>
            <a:r>
              <a:rPr lang="en-GB" sz="2800" dirty="0" smtClean="0"/>
              <a:t>Please attend information sessions</a:t>
            </a:r>
          </a:p>
          <a:p>
            <a:pPr>
              <a:buNone/>
            </a:pPr>
            <a:endParaRPr lang="en-GB" dirty="0"/>
          </a:p>
        </p:txBody>
      </p:sp>
      <p:sp>
        <p:nvSpPr>
          <p:cNvPr id="3" name="Title 2"/>
          <p:cNvSpPr>
            <a:spLocks noGrp="1"/>
          </p:cNvSpPr>
          <p:nvPr>
            <p:ph type="title"/>
          </p:nvPr>
        </p:nvSpPr>
        <p:spPr/>
        <p:txBody>
          <a:bodyPr/>
          <a:lstStyle/>
          <a:p>
            <a:r>
              <a:rPr lang="en-GB" dirty="0" smtClean="0"/>
              <a:t>What we would like from you!</a:t>
            </a:r>
            <a:endParaRPr lang="en-GB" dirty="0"/>
          </a:p>
        </p:txBody>
      </p:sp>
    </p:spTree>
    <p:extLst>
      <p:ext uri="{BB962C8B-B14F-4D97-AF65-F5344CB8AC3E}">
        <p14:creationId xmlns:p14="http://schemas.microsoft.com/office/powerpoint/2010/main" val="13374060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a:buFont typeface="Wingdings" pitchFamily="2" charset="2"/>
              <a:buChar char="Ø"/>
            </a:pPr>
            <a:r>
              <a:rPr lang="en-GB" dirty="0"/>
              <a:t>We have a mixture of more traditional homework tasks and ‘home learning’ </a:t>
            </a:r>
            <a:r>
              <a:rPr lang="en-GB" dirty="0" smtClean="0"/>
              <a:t>projects.</a:t>
            </a:r>
            <a:endParaRPr lang="en-GB" dirty="0"/>
          </a:p>
          <a:p>
            <a:pPr>
              <a:buFont typeface="Wingdings" pitchFamily="2" charset="2"/>
              <a:buChar char="Ø"/>
            </a:pPr>
            <a:r>
              <a:rPr lang="en-GB" dirty="0"/>
              <a:t>Children are expected to read every night for at least ten </a:t>
            </a:r>
            <a:r>
              <a:rPr lang="en-GB" dirty="0" smtClean="0"/>
              <a:t>minutes.</a:t>
            </a:r>
            <a:endParaRPr lang="en-GB" dirty="0"/>
          </a:p>
          <a:p>
            <a:pPr>
              <a:buFont typeface="Wingdings" pitchFamily="2" charset="2"/>
              <a:buChar char="Ø"/>
            </a:pPr>
            <a:r>
              <a:rPr lang="en-GB" dirty="0"/>
              <a:t>We have decided not to set formal written English homework this year. Key spellings for year 5 children will be available on the website.</a:t>
            </a:r>
          </a:p>
          <a:p>
            <a:pPr>
              <a:buFont typeface="Wingdings" pitchFamily="2" charset="2"/>
              <a:buChar char="Ø"/>
            </a:pPr>
            <a:r>
              <a:rPr lang="en-GB" dirty="0"/>
              <a:t>Maths homework will be set on ‘Manga High’ website from </a:t>
            </a:r>
            <a:r>
              <a:rPr lang="en-GB" dirty="0" smtClean="0"/>
              <a:t>October.</a:t>
            </a:r>
            <a:endParaRPr lang="en-GB" dirty="0"/>
          </a:p>
          <a:p>
            <a:pPr>
              <a:buFont typeface="Wingdings" pitchFamily="2" charset="2"/>
              <a:buChar char="Ø"/>
            </a:pPr>
            <a:r>
              <a:rPr lang="en-GB" dirty="0"/>
              <a:t>To run alongside the topics we are covering in the foundation subjects children will have a home learning sheet with a range of activities to involve other family members</a:t>
            </a:r>
            <a:r>
              <a:rPr lang="en-GB" dirty="0" smtClean="0"/>
              <a:t>.</a:t>
            </a:r>
            <a:endParaRPr lang="en-GB" dirty="0"/>
          </a:p>
        </p:txBody>
      </p:sp>
      <p:sp>
        <p:nvSpPr>
          <p:cNvPr id="3" name="Title 2"/>
          <p:cNvSpPr>
            <a:spLocks noGrp="1"/>
          </p:cNvSpPr>
          <p:nvPr>
            <p:ph type="title"/>
          </p:nvPr>
        </p:nvSpPr>
        <p:spPr/>
        <p:txBody>
          <a:bodyPr/>
          <a:lstStyle/>
          <a:p>
            <a:r>
              <a:rPr lang="en-GB" dirty="0">
                <a:solidFill>
                  <a:schemeClr val="bg1">
                    <a:lumMod val="50000"/>
                  </a:schemeClr>
                </a:solidFill>
              </a:rPr>
              <a:t>Homework</a:t>
            </a:r>
            <a:endParaRPr lang="en-GB" dirty="0"/>
          </a:p>
        </p:txBody>
      </p:sp>
    </p:spTree>
    <p:extLst>
      <p:ext uri="{BB962C8B-B14F-4D97-AF65-F5344CB8AC3E}">
        <p14:creationId xmlns:p14="http://schemas.microsoft.com/office/powerpoint/2010/main" val="2459622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3754" t="18002" r="34743" b="9990"/>
          <a:stretch/>
        </p:blipFill>
        <p:spPr>
          <a:xfrm>
            <a:off x="1907704" y="35439"/>
            <a:ext cx="5328592" cy="6851047"/>
          </a:xfrm>
          <a:prstGeom prst="rect">
            <a:avLst/>
          </a:prstGeom>
        </p:spPr>
      </p:pic>
    </p:spTree>
    <p:extLst>
      <p:ext uri="{BB962C8B-B14F-4D97-AF65-F5344CB8AC3E}">
        <p14:creationId xmlns:p14="http://schemas.microsoft.com/office/powerpoint/2010/main" val="24494710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smtClean="0"/>
              <a:t>8:45 – Wake and shake</a:t>
            </a:r>
          </a:p>
          <a:p>
            <a:r>
              <a:rPr lang="en-GB" dirty="0" smtClean="0"/>
              <a:t>8:50 </a:t>
            </a:r>
            <a:r>
              <a:rPr lang="en-GB" dirty="0" smtClean="0"/>
              <a:t>– Registration</a:t>
            </a:r>
          </a:p>
          <a:p>
            <a:r>
              <a:rPr lang="en-GB" dirty="0" smtClean="0"/>
              <a:t>9:00 – Maths</a:t>
            </a:r>
          </a:p>
          <a:p>
            <a:r>
              <a:rPr lang="en-GB" dirty="0" smtClean="0"/>
              <a:t>10.20 - Assembly</a:t>
            </a:r>
          </a:p>
          <a:p>
            <a:r>
              <a:rPr lang="en-GB" dirty="0" smtClean="0"/>
              <a:t>10:35 – Break</a:t>
            </a:r>
          </a:p>
          <a:p>
            <a:r>
              <a:rPr lang="en-GB" dirty="0" smtClean="0"/>
              <a:t>10:50 – English (including guided reading)</a:t>
            </a:r>
          </a:p>
          <a:p>
            <a:r>
              <a:rPr lang="en-GB" dirty="0" smtClean="0"/>
              <a:t>12:20 – Lunchtime</a:t>
            </a:r>
          </a:p>
          <a:p>
            <a:r>
              <a:rPr lang="en-GB" dirty="0" smtClean="0"/>
              <a:t>1:20 – Afternoon lessons</a:t>
            </a:r>
          </a:p>
          <a:p>
            <a:r>
              <a:rPr lang="en-GB" dirty="0" smtClean="0"/>
              <a:t>3:15 – End of day</a:t>
            </a:r>
          </a:p>
        </p:txBody>
      </p:sp>
      <p:sp>
        <p:nvSpPr>
          <p:cNvPr id="3" name="Title 2"/>
          <p:cNvSpPr>
            <a:spLocks noGrp="1"/>
          </p:cNvSpPr>
          <p:nvPr>
            <p:ph type="title"/>
          </p:nvPr>
        </p:nvSpPr>
        <p:spPr/>
        <p:txBody>
          <a:bodyPr/>
          <a:lstStyle/>
          <a:p>
            <a:r>
              <a:rPr lang="en-GB" dirty="0" smtClean="0"/>
              <a:t>A typical day</a:t>
            </a:r>
            <a:endParaRPr lang="en-GB" dirty="0"/>
          </a:p>
        </p:txBody>
      </p:sp>
    </p:spTree>
    <p:extLst>
      <p:ext uri="{BB962C8B-B14F-4D97-AF65-F5344CB8AC3E}">
        <p14:creationId xmlns:p14="http://schemas.microsoft.com/office/powerpoint/2010/main" val="10746345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68760"/>
            <a:ext cx="8229600" cy="5173459"/>
          </a:xfrm>
        </p:spPr>
        <p:txBody>
          <a:bodyPr>
            <a:normAutofit lnSpcReduction="10000"/>
          </a:bodyPr>
          <a:lstStyle/>
          <a:p>
            <a:pPr>
              <a:buFont typeface="Wingdings" pitchFamily="2" charset="2"/>
              <a:buChar char="ü"/>
            </a:pPr>
            <a:r>
              <a:rPr lang="en-GB" dirty="0"/>
              <a:t>Breakfast Club 7.45-8.45am  £2.50 per day</a:t>
            </a:r>
          </a:p>
          <a:p>
            <a:pPr>
              <a:buFont typeface="Wingdings" pitchFamily="2" charset="2"/>
              <a:buChar char="ü"/>
            </a:pPr>
            <a:r>
              <a:rPr lang="en-GB" dirty="0"/>
              <a:t>Coffee mornings: 29</a:t>
            </a:r>
            <a:r>
              <a:rPr lang="en-GB" baseline="30000" dirty="0"/>
              <a:t>th</a:t>
            </a:r>
            <a:r>
              <a:rPr lang="en-GB" dirty="0"/>
              <a:t> Sept, 23</a:t>
            </a:r>
            <a:r>
              <a:rPr lang="en-GB" baseline="30000" dirty="0"/>
              <a:t>rd</a:t>
            </a:r>
            <a:r>
              <a:rPr lang="en-GB" dirty="0"/>
              <a:t> Nov,  15</a:t>
            </a:r>
            <a:r>
              <a:rPr lang="en-GB" baseline="30000" dirty="0"/>
              <a:t>th</a:t>
            </a:r>
            <a:r>
              <a:rPr lang="en-GB" dirty="0"/>
              <a:t> Dec</a:t>
            </a:r>
          </a:p>
          <a:p>
            <a:pPr>
              <a:buFont typeface="Wingdings" pitchFamily="2" charset="2"/>
              <a:buChar char="ü"/>
            </a:pPr>
            <a:r>
              <a:rPr lang="en-GB" dirty="0"/>
              <a:t>You will need to register in the office</a:t>
            </a:r>
          </a:p>
          <a:p>
            <a:pPr>
              <a:buNone/>
            </a:pPr>
            <a:r>
              <a:rPr lang="en-GB" dirty="0"/>
              <a:t>Family passport activities will continue during the holidays this year.</a:t>
            </a:r>
          </a:p>
          <a:p>
            <a:pPr>
              <a:buNone/>
            </a:pPr>
            <a:r>
              <a:rPr lang="en-GB" dirty="0"/>
              <a:t>Activities so far have included Beach Hut days, Day trip to Brighton, Environmental day, Science days and many more</a:t>
            </a:r>
          </a:p>
          <a:p>
            <a:pPr>
              <a:buNone/>
            </a:pPr>
            <a:endParaRPr lang="en-GB" dirty="0"/>
          </a:p>
          <a:p>
            <a:pPr>
              <a:buNone/>
            </a:pPr>
            <a:r>
              <a:rPr lang="en-GB" dirty="0"/>
              <a:t>Please see Mrs Hearn or Mrs Biggs for more</a:t>
            </a:r>
          </a:p>
          <a:p>
            <a:pPr>
              <a:buNone/>
            </a:pPr>
            <a:r>
              <a:rPr lang="en-GB" dirty="0"/>
              <a:t>information</a:t>
            </a:r>
          </a:p>
          <a:p>
            <a:pPr>
              <a:buFont typeface="Wingdings" pitchFamily="2" charset="2"/>
              <a:buChar char="ü"/>
            </a:pPr>
            <a:endParaRPr lang="en-GB" dirty="0" smtClean="0"/>
          </a:p>
        </p:txBody>
      </p:sp>
      <p:sp>
        <p:nvSpPr>
          <p:cNvPr id="3" name="Title 2"/>
          <p:cNvSpPr>
            <a:spLocks noGrp="1"/>
          </p:cNvSpPr>
          <p:nvPr>
            <p:ph type="title"/>
          </p:nvPr>
        </p:nvSpPr>
        <p:spPr/>
        <p:txBody>
          <a:bodyPr/>
          <a:lstStyle/>
          <a:p>
            <a:r>
              <a:rPr lang="en-GB" dirty="0" smtClean="0"/>
              <a:t>Extended school...</a:t>
            </a:r>
            <a:endParaRPr lang="en-GB" dirty="0"/>
          </a:p>
        </p:txBody>
      </p:sp>
    </p:spTree>
    <p:extLst>
      <p:ext uri="{BB962C8B-B14F-4D97-AF65-F5344CB8AC3E}">
        <p14:creationId xmlns:p14="http://schemas.microsoft.com/office/powerpoint/2010/main" val="1269741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smtClean="0"/>
              <a:t>There are many after school clubs running on a two termly basis.</a:t>
            </a:r>
          </a:p>
          <a:p>
            <a:r>
              <a:rPr lang="en-GB" dirty="0" smtClean="0"/>
              <a:t>In addition to these there are also clubs that run at lunchtimes.</a:t>
            </a:r>
          </a:p>
          <a:p>
            <a:r>
              <a:rPr lang="en-GB" dirty="0" smtClean="0"/>
              <a:t>Instrumental tuition is available – guitar, strings, woodwind and brass.</a:t>
            </a:r>
          </a:p>
          <a:p>
            <a:r>
              <a:rPr lang="en-GB" dirty="0" smtClean="0"/>
              <a:t>The whole of the year group are </a:t>
            </a:r>
          </a:p>
          <a:p>
            <a:pPr marL="109728" indent="0">
              <a:buNone/>
            </a:pPr>
            <a:r>
              <a:rPr lang="en-GB" dirty="0" smtClean="0"/>
              <a:t>learning the recorder this year.</a:t>
            </a:r>
            <a:endParaRPr lang="en-GB" dirty="0"/>
          </a:p>
        </p:txBody>
      </p:sp>
      <p:sp>
        <p:nvSpPr>
          <p:cNvPr id="3" name="Title 2"/>
          <p:cNvSpPr>
            <a:spLocks noGrp="1"/>
          </p:cNvSpPr>
          <p:nvPr>
            <p:ph type="title"/>
          </p:nvPr>
        </p:nvSpPr>
        <p:spPr/>
        <p:txBody>
          <a:bodyPr/>
          <a:lstStyle/>
          <a:p>
            <a:r>
              <a:rPr lang="en-GB" dirty="0" smtClean="0"/>
              <a:t>Clubs</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72200" y="4725144"/>
            <a:ext cx="2699407" cy="2016224"/>
          </a:xfrm>
          <a:prstGeom prst="rect">
            <a:avLst/>
          </a:prstGeom>
        </p:spPr>
      </p:pic>
    </p:spTree>
    <p:extLst>
      <p:ext uri="{BB962C8B-B14F-4D97-AF65-F5344CB8AC3E}">
        <p14:creationId xmlns:p14="http://schemas.microsoft.com/office/powerpoint/2010/main" val="33912001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047454"/>
            <a:ext cx="8229600" cy="4405882"/>
          </a:xfrm>
        </p:spPr>
        <p:txBody>
          <a:bodyPr>
            <a:normAutofit fontScale="85000" lnSpcReduction="20000"/>
          </a:bodyPr>
          <a:lstStyle/>
          <a:p>
            <a:r>
              <a:rPr lang="en-GB" dirty="0" smtClean="0"/>
              <a:t>In Term 2 children will take part in a Victorian Experience Day, they will need a </a:t>
            </a:r>
            <a:r>
              <a:rPr lang="en-GB" b="1" dirty="0" smtClean="0"/>
              <a:t>Victorian costume </a:t>
            </a:r>
            <a:r>
              <a:rPr lang="en-GB" dirty="0" smtClean="0"/>
              <a:t>for this trip- this trip has been booked for Thursday 7</a:t>
            </a:r>
            <a:r>
              <a:rPr lang="en-GB" baseline="30000" dirty="0" smtClean="0"/>
              <a:t>th</a:t>
            </a:r>
            <a:r>
              <a:rPr lang="en-GB" dirty="0" smtClean="0"/>
              <a:t> December. A letter will be sent home closer to the time.</a:t>
            </a:r>
          </a:p>
          <a:p>
            <a:r>
              <a:rPr lang="en-GB" dirty="0" smtClean="0"/>
              <a:t>During Term 3 we hold a Pirate Day to link with an English unit of work on Treasure Island. </a:t>
            </a:r>
            <a:r>
              <a:rPr lang="en-GB" b="1" dirty="0" smtClean="0"/>
              <a:t>A simple costume will be required.</a:t>
            </a:r>
          </a:p>
          <a:p>
            <a:r>
              <a:rPr lang="en-GB" dirty="0" smtClean="0"/>
              <a:t>In Term 5 we visit Wildwood as part of a Science topic on Life Cycles. </a:t>
            </a:r>
          </a:p>
          <a:p>
            <a:r>
              <a:rPr lang="en-GB" dirty="0" smtClean="0"/>
              <a:t>Term 6 Puberty.</a:t>
            </a:r>
          </a:p>
          <a:p>
            <a:r>
              <a:rPr lang="en-GB" dirty="0" smtClean="0"/>
              <a:t>Over the course of the year children will spend time at St Saviours church and the surrounding town as part of our local history unit. </a:t>
            </a:r>
          </a:p>
        </p:txBody>
      </p:sp>
      <p:sp>
        <p:nvSpPr>
          <p:cNvPr id="3" name="Title 2"/>
          <p:cNvSpPr>
            <a:spLocks noGrp="1"/>
          </p:cNvSpPr>
          <p:nvPr>
            <p:ph type="title"/>
          </p:nvPr>
        </p:nvSpPr>
        <p:spPr/>
        <p:txBody>
          <a:bodyPr>
            <a:normAutofit fontScale="90000"/>
          </a:bodyPr>
          <a:lstStyle/>
          <a:p>
            <a:r>
              <a:rPr lang="en-GB" dirty="0" smtClean="0"/>
              <a:t>   Trips, Visits and </a:t>
            </a:r>
            <a:br>
              <a:rPr lang="en-GB" dirty="0" smtClean="0"/>
            </a:br>
            <a:r>
              <a:rPr lang="en-GB" dirty="0" smtClean="0"/>
              <a:t>      Themed Days</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28184" y="116632"/>
            <a:ext cx="2664296" cy="1772816"/>
          </a:xfrm>
          <a:prstGeom prst="rect">
            <a:avLst/>
          </a:prstGeom>
        </p:spPr>
      </p:pic>
    </p:spTree>
    <p:extLst>
      <p:ext uri="{BB962C8B-B14F-4D97-AF65-F5344CB8AC3E}">
        <p14:creationId xmlns:p14="http://schemas.microsoft.com/office/powerpoint/2010/main" val="26458383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sz="3600" dirty="0" smtClean="0"/>
              <a:t>This trip will be Spring/Summer 2019.</a:t>
            </a:r>
          </a:p>
          <a:p>
            <a:r>
              <a:rPr lang="en-GB" sz="3600" dirty="0" smtClean="0"/>
              <a:t>Letters to sign up will be sent home June/July 2018.</a:t>
            </a:r>
          </a:p>
          <a:p>
            <a:r>
              <a:rPr lang="en-GB" sz="3600" dirty="0" smtClean="0"/>
              <a:t>There are limited spaces.</a:t>
            </a:r>
          </a:p>
          <a:p>
            <a:r>
              <a:rPr lang="en-GB" sz="3600" dirty="0" smtClean="0"/>
              <a:t>Payment throughout academic year 2018/2019.</a:t>
            </a:r>
          </a:p>
          <a:p>
            <a:endParaRPr lang="en-GB" dirty="0"/>
          </a:p>
        </p:txBody>
      </p:sp>
      <p:sp>
        <p:nvSpPr>
          <p:cNvPr id="3" name="Title 2"/>
          <p:cNvSpPr>
            <a:spLocks noGrp="1"/>
          </p:cNvSpPr>
          <p:nvPr>
            <p:ph type="title"/>
          </p:nvPr>
        </p:nvSpPr>
        <p:spPr/>
        <p:txBody>
          <a:bodyPr>
            <a:normAutofit fontScale="90000"/>
          </a:bodyPr>
          <a:lstStyle/>
          <a:p>
            <a:r>
              <a:rPr lang="en-GB" dirty="0" smtClean="0"/>
              <a:t>Year 6 Residential to Kingswood</a:t>
            </a:r>
            <a:endParaRPr lang="en-GB" dirty="0"/>
          </a:p>
        </p:txBody>
      </p:sp>
    </p:spTree>
    <p:extLst>
      <p:ext uri="{BB962C8B-B14F-4D97-AF65-F5344CB8AC3E}">
        <p14:creationId xmlns:p14="http://schemas.microsoft.com/office/powerpoint/2010/main" val="15294547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School Library</a:t>
            </a:r>
            <a:endParaRPr lang="en-GB" dirty="0"/>
          </a:p>
        </p:txBody>
      </p:sp>
      <p:sp>
        <p:nvSpPr>
          <p:cNvPr id="3" name="Content Placeholder 2"/>
          <p:cNvSpPr>
            <a:spLocks noGrp="1"/>
          </p:cNvSpPr>
          <p:nvPr>
            <p:ph idx="1"/>
          </p:nvPr>
        </p:nvSpPr>
        <p:spPr/>
        <p:txBody>
          <a:bodyPr>
            <a:normAutofit fontScale="92500"/>
          </a:bodyPr>
          <a:lstStyle/>
          <a:p>
            <a:pPr>
              <a:buFont typeface="Wingdings" pitchFamily="2" charset="2"/>
              <a:buChar char="Ø"/>
            </a:pPr>
            <a:r>
              <a:rPr lang="en-GB" dirty="0" smtClean="0"/>
              <a:t>Children can have up to 2 books at a time</a:t>
            </a:r>
          </a:p>
          <a:p>
            <a:pPr>
              <a:buFont typeface="Wingdings" pitchFamily="2" charset="2"/>
              <a:buChar char="Ø"/>
            </a:pPr>
            <a:r>
              <a:rPr lang="en-GB" dirty="0" smtClean="0"/>
              <a:t>Books are lent out via a computerised system and assigned to your child through their unique barcode</a:t>
            </a:r>
          </a:p>
          <a:p>
            <a:pPr>
              <a:buFont typeface="Wingdings" pitchFamily="2" charset="2"/>
              <a:buChar char="Ø"/>
            </a:pPr>
            <a:r>
              <a:rPr lang="en-GB" dirty="0" smtClean="0"/>
              <a:t>If books remain missing when we audit the library each term, parents will be asked for the full replacement cost.  In the meantime, your child will not be able to borrow another book</a:t>
            </a:r>
          </a:p>
          <a:p>
            <a:pPr>
              <a:buFont typeface="Wingdings" pitchFamily="2" charset="2"/>
              <a:buChar char="Ø"/>
            </a:pPr>
            <a:r>
              <a:rPr lang="en-GB" dirty="0" smtClean="0"/>
              <a:t>There are library sessions timetabled before school and at lunchtimes every week – please encourage your child to come along</a:t>
            </a:r>
            <a:endParaRPr lang="en-GB" dirty="0"/>
          </a:p>
        </p:txBody>
      </p:sp>
    </p:spTree>
    <p:extLst>
      <p:ext uri="{BB962C8B-B14F-4D97-AF65-F5344CB8AC3E}">
        <p14:creationId xmlns:p14="http://schemas.microsoft.com/office/powerpoint/2010/main" val="37943241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512" y="476672"/>
            <a:ext cx="4394473" cy="692497"/>
          </a:xfrm>
          <a:prstGeom prst="rect">
            <a:avLst/>
          </a:prstGeom>
          <a:noFill/>
        </p:spPr>
        <p:txBody>
          <a:bodyPr wrap="none" lIns="68580" tIns="34290" rIns="68580" bIns="34290">
            <a:spAutoFit/>
          </a:bodyPr>
          <a:lstStyle/>
          <a:p>
            <a:pPr algn="ctr"/>
            <a:r>
              <a:rPr lang="en-US" sz="4050" u="sng" dirty="0">
                <a:ln w="0"/>
                <a:effectLst>
                  <a:outerShdw blurRad="38100" dist="19050" dir="2700000" algn="tl" rotWithShape="0">
                    <a:schemeClr val="dk1">
                      <a:alpha val="40000"/>
                    </a:schemeClr>
                  </a:outerShdw>
                </a:effectLst>
              </a:rPr>
              <a:t>Reading at home</a:t>
            </a:r>
          </a:p>
        </p:txBody>
      </p:sp>
      <p:sp>
        <p:nvSpPr>
          <p:cNvPr id="5" name="Rectangle 4"/>
          <p:cNvSpPr/>
          <p:nvPr/>
        </p:nvSpPr>
        <p:spPr>
          <a:xfrm>
            <a:off x="2123728" y="1185193"/>
            <a:ext cx="6801173" cy="5909310"/>
          </a:xfrm>
          <a:prstGeom prst="rect">
            <a:avLst/>
          </a:prstGeom>
        </p:spPr>
        <p:txBody>
          <a:bodyPr wrap="square">
            <a:spAutoFit/>
          </a:bodyPr>
          <a:lstStyle/>
          <a:p>
            <a:r>
              <a:rPr lang="en-GB" sz="2400" dirty="0">
                <a:latin typeface="Calibri" panose="020F0502020204030204" pitchFamily="34" charset="0"/>
                <a:ea typeface="Calibri" panose="020F0502020204030204" pitchFamily="34" charset="0"/>
              </a:rPr>
              <a:t>Ability in reading has a huge impact on what children achieve in future – far more than economic background.  </a:t>
            </a:r>
          </a:p>
          <a:p>
            <a:endParaRPr lang="en-GB" sz="2400" dirty="0">
              <a:latin typeface="Calibri" panose="020F0502020204030204" pitchFamily="34" charset="0"/>
              <a:ea typeface="Calibri" panose="020F0502020204030204" pitchFamily="34" charset="0"/>
            </a:endParaRPr>
          </a:p>
          <a:p>
            <a:r>
              <a:rPr lang="en-GB" sz="2400" dirty="0">
                <a:latin typeface="Calibri" panose="020F0502020204030204" pitchFamily="34" charset="0"/>
                <a:ea typeface="Calibri" panose="020F0502020204030204" pitchFamily="34" charset="0"/>
              </a:rPr>
              <a:t>We ask that all children read at home </a:t>
            </a:r>
            <a:r>
              <a:rPr lang="en-GB" sz="2400" b="1" u="sng" dirty="0">
                <a:latin typeface="Calibri" panose="020F0502020204030204" pitchFamily="34" charset="0"/>
                <a:ea typeface="Calibri" panose="020F0502020204030204" pitchFamily="34" charset="0"/>
              </a:rPr>
              <a:t>at least three times a week</a:t>
            </a:r>
            <a:r>
              <a:rPr lang="en-GB" sz="2400" dirty="0">
                <a:latin typeface="Calibri" panose="020F0502020204030204" pitchFamily="34" charset="0"/>
                <a:ea typeface="Calibri" panose="020F0502020204030204" pitchFamily="34" charset="0"/>
              </a:rPr>
              <a:t>. </a:t>
            </a:r>
          </a:p>
          <a:p>
            <a:endParaRPr lang="en-GB" sz="2400" dirty="0">
              <a:latin typeface="Calibri" panose="020F0502020204030204" pitchFamily="34" charset="0"/>
            </a:endParaRPr>
          </a:p>
          <a:p>
            <a:r>
              <a:rPr lang="en-GB" sz="2400" dirty="0"/>
              <a:t>This could be reading with an adult or by themselves. </a:t>
            </a:r>
          </a:p>
          <a:p>
            <a:endParaRPr lang="en-GB" sz="2400" dirty="0"/>
          </a:p>
          <a:p>
            <a:r>
              <a:rPr lang="en-GB" sz="2400" dirty="0"/>
              <a:t>Children record reading at home on a wall chart in their classroom – with weekly certificates for whoever has impressed their teacher the most!  </a:t>
            </a:r>
          </a:p>
          <a:p>
            <a:endParaRPr lang="en-GB" sz="2100" dirty="0"/>
          </a:p>
          <a:p>
            <a:endParaRPr lang="en-GB" sz="21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721" y="2571750"/>
            <a:ext cx="1736819" cy="19773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781426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2"/>
          <a:srcRect l="19333" t="20052" r="58084" b="17760"/>
          <a:stretch/>
        </p:blipFill>
        <p:spPr>
          <a:xfrm rot="20796287">
            <a:off x="634263" y="1300255"/>
            <a:ext cx="1770351" cy="3899999"/>
          </a:xfrm>
          <a:prstGeom prst="rect">
            <a:avLst/>
          </a:prstGeom>
        </p:spPr>
      </p:pic>
      <p:pic>
        <p:nvPicPr>
          <p:cNvPr id="20" name="Picture 19"/>
          <p:cNvPicPr>
            <a:picLocks noChangeAspect="1"/>
          </p:cNvPicPr>
          <p:nvPr/>
        </p:nvPicPr>
        <p:blipFill rotWithShape="1">
          <a:blip r:embed="rId3"/>
          <a:srcRect l="25583" t="20156" r="51417" b="17552"/>
          <a:stretch/>
        </p:blipFill>
        <p:spPr>
          <a:xfrm rot="754085">
            <a:off x="2392679" y="1948339"/>
            <a:ext cx="1722633" cy="3732371"/>
          </a:xfrm>
          <a:prstGeom prst="rect">
            <a:avLst/>
          </a:prstGeom>
        </p:spPr>
      </p:pic>
      <p:sp>
        <p:nvSpPr>
          <p:cNvPr id="30" name="Rectangle 29"/>
          <p:cNvSpPr/>
          <p:nvPr/>
        </p:nvSpPr>
        <p:spPr>
          <a:xfrm>
            <a:off x="460017" y="330845"/>
            <a:ext cx="3094438" cy="692497"/>
          </a:xfrm>
          <a:prstGeom prst="rect">
            <a:avLst/>
          </a:prstGeom>
          <a:noFill/>
        </p:spPr>
        <p:txBody>
          <a:bodyPr wrap="none" lIns="68580" tIns="34290" rIns="68580" bIns="34290">
            <a:spAutoFit/>
          </a:bodyPr>
          <a:lstStyle/>
          <a:p>
            <a:pPr algn="ctr"/>
            <a:r>
              <a:rPr lang="en-US" sz="4050" u="sng" dirty="0">
                <a:ln w="0"/>
                <a:effectLst>
                  <a:outerShdw blurRad="38100" dist="19050" dir="2700000" algn="tl" rotWithShape="0">
                    <a:schemeClr val="dk1">
                      <a:alpha val="40000"/>
                    </a:schemeClr>
                  </a:outerShdw>
                </a:effectLst>
              </a:rPr>
              <a:t>Bookmarks!</a:t>
            </a:r>
          </a:p>
        </p:txBody>
      </p:sp>
      <p:sp>
        <p:nvSpPr>
          <p:cNvPr id="32" name="Rectangle 31"/>
          <p:cNvSpPr/>
          <p:nvPr/>
        </p:nvSpPr>
        <p:spPr>
          <a:xfrm>
            <a:off x="4355976" y="1340768"/>
            <a:ext cx="4381649" cy="692497"/>
          </a:xfrm>
          <a:prstGeom prst="rect">
            <a:avLst/>
          </a:prstGeom>
          <a:noFill/>
        </p:spPr>
        <p:txBody>
          <a:bodyPr wrap="none" lIns="68580" tIns="34290" rIns="68580" bIns="34290">
            <a:spAutoFit/>
          </a:bodyPr>
          <a:lstStyle/>
          <a:p>
            <a:pPr algn="ctr"/>
            <a:r>
              <a:rPr lang="en-US" sz="4050" dirty="0">
                <a:ln w="0"/>
                <a:effectLst>
                  <a:outerShdw blurRad="38100" dist="19050" dir="2700000" algn="tl" rotWithShape="0">
                    <a:schemeClr val="dk1">
                      <a:alpha val="40000"/>
                    </a:schemeClr>
                  </a:outerShdw>
                </a:effectLst>
              </a:rPr>
              <a:t>5 different levels</a:t>
            </a:r>
          </a:p>
        </p:txBody>
      </p:sp>
      <p:sp>
        <p:nvSpPr>
          <p:cNvPr id="33" name="Rectangle 32"/>
          <p:cNvSpPr/>
          <p:nvPr/>
        </p:nvSpPr>
        <p:spPr>
          <a:xfrm>
            <a:off x="4553363" y="2386774"/>
            <a:ext cx="3986878" cy="2285241"/>
          </a:xfrm>
          <a:prstGeom prst="rect">
            <a:avLst/>
          </a:prstGeom>
          <a:noFill/>
        </p:spPr>
        <p:txBody>
          <a:bodyPr wrap="square" lIns="68580" tIns="34290" rIns="68580" bIns="34290">
            <a:spAutoFit/>
          </a:bodyPr>
          <a:lstStyle/>
          <a:p>
            <a:pPr algn="ctr"/>
            <a:r>
              <a:rPr lang="en-US" sz="3600" dirty="0">
                <a:ln w="0"/>
                <a:effectLst>
                  <a:outerShdw blurRad="38100" dist="19050" dir="2700000" algn="tl" rotWithShape="0">
                    <a:schemeClr val="dk1">
                      <a:alpha val="40000"/>
                    </a:schemeClr>
                  </a:outerShdw>
                </a:effectLst>
              </a:rPr>
              <a:t>How you can support word reading and understanding</a:t>
            </a:r>
          </a:p>
        </p:txBody>
      </p:sp>
      <p:sp>
        <p:nvSpPr>
          <p:cNvPr id="7" name="Rectangle 6"/>
          <p:cNvSpPr/>
          <p:nvPr/>
        </p:nvSpPr>
        <p:spPr>
          <a:xfrm>
            <a:off x="5001198" y="410707"/>
            <a:ext cx="3533661" cy="415498"/>
          </a:xfrm>
          <a:prstGeom prst="rect">
            <a:avLst/>
          </a:prstGeom>
          <a:noFill/>
        </p:spPr>
        <p:txBody>
          <a:bodyPr wrap="none" lIns="68580" tIns="34290" rIns="68580" bIns="34290">
            <a:spAutoFit/>
          </a:bodyPr>
          <a:lstStyle/>
          <a:p>
            <a:pPr algn="ctr"/>
            <a:r>
              <a:rPr lang="en-US" sz="2250" u="sng" dirty="0">
                <a:ln w="0"/>
                <a:effectLst>
                  <a:outerShdw blurRad="38100" dist="19050" dir="2700000" algn="tl" rotWithShape="0">
                    <a:schemeClr val="dk1">
                      <a:alpha val="40000"/>
                    </a:schemeClr>
                  </a:outerShdw>
                </a:effectLst>
              </a:rPr>
              <a:t>(To go home next week)</a:t>
            </a:r>
          </a:p>
        </p:txBody>
      </p:sp>
    </p:spTree>
    <p:extLst>
      <p:ext uri="{BB962C8B-B14F-4D97-AF65-F5344CB8AC3E}">
        <p14:creationId xmlns:p14="http://schemas.microsoft.com/office/powerpoint/2010/main" val="18521838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endParaRPr lang="en-GB" dirty="0"/>
          </a:p>
        </p:txBody>
      </p:sp>
      <p:pic>
        <p:nvPicPr>
          <p:cNvPr id="4" name="Picture 2" descr="http://gillbrookacademy.org/sites/gba.aetweb.org/files/imgs/AR%2520logo.gif">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1916832"/>
            <a:ext cx="7924800" cy="2038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7226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pic>
        <p:nvPicPr>
          <p:cNvPr id="4" name="Content Placeholder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43608" y="0"/>
            <a:ext cx="7047732" cy="6485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199427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pic>
        <p:nvPicPr>
          <p:cNvPr id="4" name="Content Placeholder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7504" y="31545"/>
            <a:ext cx="4486275" cy="364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5855" y="1336443"/>
            <a:ext cx="4345158" cy="51168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969011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p:cNvSpPr/>
          <p:nvPr/>
        </p:nvSpPr>
        <p:spPr>
          <a:xfrm>
            <a:off x="179512" y="260648"/>
            <a:ext cx="5851602" cy="692497"/>
          </a:xfrm>
          <a:prstGeom prst="rect">
            <a:avLst/>
          </a:prstGeom>
          <a:noFill/>
        </p:spPr>
        <p:txBody>
          <a:bodyPr wrap="none" lIns="68580" tIns="34290" rIns="68580" bIns="34290">
            <a:spAutoFit/>
          </a:bodyPr>
          <a:lstStyle/>
          <a:p>
            <a:pPr algn="ctr"/>
            <a:r>
              <a:rPr lang="en-US" sz="4050" u="sng" dirty="0">
                <a:ln w="0"/>
                <a:effectLst>
                  <a:outerShdw blurRad="38100" dist="19050" dir="2700000" algn="tl" rotWithShape="0">
                    <a:schemeClr val="dk1">
                      <a:alpha val="40000"/>
                    </a:schemeClr>
                  </a:outerShdw>
                </a:effectLst>
              </a:rPr>
              <a:t>Spelling at St </a:t>
            </a:r>
            <a:r>
              <a:rPr lang="en-US" sz="4050" u="sng" dirty="0" err="1">
                <a:ln w="0"/>
                <a:effectLst>
                  <a:outerShdw blurRad="38100" dist="19050" dir="2700000" algn="tl" rotWithShape="0">
                    <a:schemeClr val="dk1">
                      <a:alpha val="40000"/>
                    </a:schemeClr>
                  </a:outerShdw>
                </a:effectLst>
              </a:rPr>
              <a:t>Saviour’s</a:t>
            </a:r>
            <a:endParaRPr lang="en-US" sz="4050" u="sng" dirty="0">
              <a:ln w="0"/>
              <a:effectLst>
                <a:outerShdw blurRad="38100" dist="19050" dir="2700000" algn="tl" rotWithShape="0">
                  <a:schemeClr val="dk1">
                    <a:alpha val="40000"/>
                  </a:schemeClr>
                </a:outerShdw>
              </a:effectLst>
            </a:endParaRPr>
          </a:p>
        </p:txBody>
      </p:sp>
      <p:sp>
        <p:nvSpPr>
          <p:cNvPr id="32" name="Rectangle 31"/>
          <p:cNvSpPr/>
          <p:nvPr/>
        </p:nvSpPr>
        <p:spPr>
          <a:xfrm>
            <a:off x="940965" y="1128494"/>
            <a:ext cx="4247536" cy="2146742"/>
          </a:xfrm>
          <a:prstGeom prst="rect">
            <a:avLst/>
          </a:prstGeom>
          <a:noFill/>
        </p:spPr>
        <p:txBody>
          <a:bodyPr wrap="square" lIns="68580" tIns="34290" rIns="68580" bIns="34290">
            <a:spAutoFit/>
          </a:bodyPr>
          <a:lstStyle/>
          <a:p>
            <a:pPr algn="ctr"/>
            <a:r>
              <a:rPr lang="en-US" sz="3375" dirty="0">
                <a:ln w="0"/>
                <a:effectLst>
                  <a:outerShdw blurRad="38100" dist="19050" dir="2700000" algn="tl" rotWithShape="0">
                    <a:schemeClr val="dk1">
                      <a:alpha val="40000"/>
                    </a:schemeClr>
                  </a:outerShdw>
                </a:effectLst>
              </a:rPr>
              <a:t>Children will be learning </a:t>
            </a:r>
            <a:r>
              <a:rPr lang="en-US" sz="3375" u="sng" dirty="0">
                <a:ln w="0"/>
                <a:effectLst>
                  <a:outerShdw blurRad="38100" dist="19050" dir="2700000" algn="tl" rotWithShape="0">
                    <a:schemeClr val="dk1">
                      <a:alpha val="40000"/>
                    </a:schemeClr>
                  </a:outerShdw>
                </a:effectLst>
              </a:rPr>
              <a:t>CLUES</a:t>
            </a:r>
            <a:r>
              <a:rPr lang="en-US" sz="3375" dirty="0">
                <a:ln w="0"/>
                <a:effectLst>
                  <a:outerShdw blurRad="38100" dist="19050" dir="2700000" algn="tl" rotWithShape="0">
                    <a:schemeClr val="dk1">
                      <a:alpha val="40000"/>
                    </a:schemeClr>
                  </a:outerShdw>
                </a:effectLst>
              </a:rPr>
              <a:t> to help with new spellings.</a:t>
            </a:r>
          </a:p>
        </p:txBody>
      </p:sp>
      <p:sp>
        <p:nvSpPr>
          <p:cNvPr id="33" name="Rectangle 32"/>
          <p:cNvSpPr/>
          <p:nvPr/>
        </p:nvSpPr>
        <p:spPr>
          <a:xfrm>
            <a:off x="984736" y="3078694"/>
            <a:ext cx="4203765" cy="2146742"/>
          </a:xfrm>
          <a:prstGeom prst="rect">
            <a:avLst/>
          </a:prstGeom>
          <a:noFill/>
        </p:spPr>
        <p:txBody>
          <a:bodyPr wrap="square" lIns="68580" tIns="34290" rIns="68580" bIns="34290">
            <a:spAutoFit/>
          </a:bodyPr>
          <a:lstStyle/>
          <a:p>
            <a:pPr algn="ctr"/>
            <a:r>
              <a:rPr lang="en-US" sz="2700" dirty="0">
                <a:ln w="0"/>
                <a:effectLst>
                  <a:outerShdw blurRad="38100" dist="19050" dir="2700000" algn="tl" rotWithShape="0">
                    <a:schemeClr val="dk1">
                      <a:alpha val="40000"/>
                    </a:schemeClr>
                  </a:outerShdw>
                </a:effectLst>
              </a:rPr>
              <a:t>We will send some at you child’s level home later this term – they will be able to teach you how to help them!</a:t>
            </a:r>
          </a:p>
        </p:txBody>
      </p:sp>
      <p:sp>
        <p:nvSpPr>
          <p:cNvPr id="2" name="Rectangle 1"/>
          <p:cNvSpPr/>
          <p:nvPr/>
        </p:nvSpPr>
        <p:spPr>
          <a:xfrm>
            <a:off x="6014412" y="953145"/>
            <a:ext cx="2868561" cy="14461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n w="0"/>
                <a:solidFill>
                  <a:schemeClr val="tx1"/>
                </a:solidFill>
                <a:effectLst>
                  <a:outerShdw blurRad="38100" dist="19050" dir="2700000" algn="tl" rotWithShape="0">
                    <a:schemeClr val="dk1">
                      <a:alpha val="40000"/>
                    </a:schemeClr>
                  </a:outerShdw>
                </a:effectLst>
              </a:rPr>
              <a:t>which</a:t>
            </a:r>
          </a:p>
          <a:p>
            <a:pPr algn="ctr"/>
            <a:endParaRPr lang="en-GB" sz="900" dirty="0">
              <a:ln w="0"/>
              <a:solidFill>
                <a:schemeClr val="tx1"/>
              </a:solidFill>
              <a:effectLst>
                <a:outerShdw blurRad="38100" dist="19050" dir="2700000" algn="tl" rotWithShape="0">
                  <a:schemeClr val="dk1">
                    <a:alpha val="40000"/>
                  </a:schemeClr>
                </a:outerShdw>
              </a:effectLst>
            </a:endParaRPr>
          </a:p>
          <a:p>
            <a:pPr algn="ctr"/>
            <a:r>
              <a:rPr lang="en-GB" sz="3600" dirty="0">
                <a:ln w="0"/>
                <a:solidFill>
                  <a:srgbClr val="FF0000"/>
                </a:solidFill>
                <a:effectLst>
                  <a:outerShdw blurRad="38100" dist="19050" dir="2700000" algn="tl" rotWithShape="0">
                    <a:schemeClr val="dk1">
                      <a:alpha val="40000"/>
                    </a:schemeClr>
                  </a:outerShdw>
                </a:effectLst>
              </a:rPr>
              <a:t>w </a:t>
            </a:r>
            <a:r>
              <a:rPr lang="en-GB" sz="3600" u="sng" dirty="0">
                <a:ln w="0"/>
                <a:solidFill>
                  <a:srgbClr val="FF0000"/>
                </a:solidFill>
                <a:effectLst>
                  <a:outerShdw blurRad="38100" dist="19050" dir="2700000" algn="tl" rotWithShape="0">
                    <a:schemeClr val="dk1">
                      <a:alpha val="40000"/>
                    </a:schemeClr>
                  </a:outerShdw>
                </a:effectLst>
              </a:rPr>
              <a:t>HIC</a:t>
            </a:r>
            <a:r>
              <a:rPr lang="en-GB" sz="3600" dirty="0">
                <a:ln w="0"/>
                <a:solidFill>
                  <a:srgbClr val="FF0000"/>
                </a:solidFill>
                <a:effectLst>
                  <a:outerShdw blurRad="38100" dist="19050" dir="2700000" algn="tl" rotWithShape="0">
                    <a:schemeClr val="dk1">
                      <a:alpha val="40000"/>
                    </a:schemeClr>
                  </a:outerShdw>
                </a:effectLst>
              </a:rPr>
              <a:t> h</a:t>
            </a:r>
          </a:p>
        </p:txBody>
      </p:sp>
      <p:sp>
        <p:nvSpPr>
          <p:cNvPr id="9" name="Rectangle 8"/>
          <p:cNvSpPr/>
          <p:nvPr/>
        </p:nvSpPr>
        <p:spPr>
          <a:xfrm>
            <a:off x="6014412" y="2929430"/>
            <a:ext cx="2868561" cy="1880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n w="0"/>
                <a:solidFill>
                  <a:schemeClr val="tx1"/>
                </a:solidFill>
                <a:effectLst>
                  <a:outerShdw blurRad="38100" dist="19050" dir="2700000" algn="tl" rotWithShape="0">
                    <a:schemeClr val="dk1">
                      <a:alpha val="40000"/>
                    </a:schemeClr>
                  </a:outerShdw>
                </a:effectLst>
              </a:rPr>
              <a:t>grammar</a:t>
            </a:r>
          </a:p>
          <a:p>
            <a:pPr algn="ctr"/>
            <a:endParaRPr lang="en-GB" sz="900" dirty="0">
              <a:ln w="0"/>
              <a:solidFill>
                <a:schemeClr val="tx1"/>
              </a:solidFill>
              <a:effectLst>
                <a:outerShdw blurRad="38100" dist="19050" dir="2700000" algn="tl" rotWithShape="0">
                  <a:schemeClr val="dk1">
                    <a:alpha val="40000"/>
                  </a:schemeClr>
                </a:outerShdw>
              </a:effectLst>
            </a:endParaRPr>
          </a:p>
          <a:p>
            <a:pPr algn="ctr"/>
            <a:r>
              <a:rPr lang="en-GB" sz="3600" dirty="0">
                <a:ln w="0"/>
                <a:solidFill>
                  <a:srgbClr val="FF0000"/>
                </a:solidFill>
                <a:effectLst>
                  <a:outerShdw blurRad="38100" dist="19050" dir="2700000" algn="tl" rotWithShape="0">
                    <a:schemeClr val="dk1">
                      <a:alpha val="40000"/>
                    </a:schemeClr>
                  </a:outerShdw>
                </a:effectLst>
              </a:rPr>
              <a:t>Pirates like </a:t>
            </a:r>
            <a:r>
              <a:rPr lang="en-GB" sz="3600" dirty="0" err="1">
                <a:ln w="0"/>
                <a:solidFill>
                  <a:srgbClr val="FF0000"/>
                </a:solidFill>
                <a:effectLst>
                  <a:outerShdw blurRad="38100" dist="19050" dir="2700000" algn="tl" rotWithShape="0">
                    <a:schemeClr val="dk1">
                      <a:alpha val="40000"/>
                    </a:schemeClr>
                  </a:outerShdw>
                </a:effectLst>
              </a:rPr>
              <a:t>gramm</a:t>
            </a:r>
            <a:r>
              <a:rPr lang="en-GB" sz="3600" dirty="0">
                <a:ln w="0"/>
                <a:solidFill>
                  <a:srgbClr val="FF0000"/>
                </a:solidFill>
                <a:effectLst>
                  <a:outerShdw blurRad="38100" dist="19050" dir="2700000" algn="tl" rotWithShape="0">
                    <a:schemeClr val="dk1">
                      <a:alpha val="40000"/>
                    </a:schemeClr>
                  </a:outerShdw>
                </a:effectLst>
              </a:rPr>
              <a:t> – </a:t>
            </a:r>
            <a:r>
              <a:rPr lang="en-GB" sz="3600" u="sng" dirty="0" err="1">
                <a:ln w="0"/>
                <a:solidFill>
                  <a:srgbClr val="FF0000"/>
                </a:solidFill>
                <a:effectLst>
                  <a:outerShdw blurRad="38100" dist="19050" dir="2700000" algn="tl" rotWithShape="0">
                    <a:schemeClr val="dk1">
                      <a:alpha val="40000"/>
                    </a:schemeClr>
                  </a:outerShdw>
                </a:effectLst>
              </a:rPr>
              <a:t>ar</a:t>
            </a:r>
            <a:r>
              <a:rPr lang="en-GB" sz="3600" dirty="0">
                <a:ln w="0"/>
                <a:solidFill>
                  <a:srgbClr val="FF0000"/>
                </a:solidFill>
                <a:effectLst>
                  <a:outerShdw blurRad="38100" dist="19050" dir="2700000" algn="tl" rotWithShape="0">
                    <a:schemeClr val="dk1">
                      <a:alpha val="40000"/>
                    </a:schemeClr>
                  </a:outerShdw>
                </a:effectLst>
              </a:rPr>
              <a:t>!</a:t>
            </a:r>
            <a:endParaRPr lang="en-GB" sz="3600" u="sng"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1860938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08720"/>
            <a:ext cx="8229600" cy="5400600"/>
          </a:xfrm>
        </p:spPr>
        <p:txBody>
          <a:bodyPr>
            <a:normAutofit fontScale="70000" lnSpcReduction="20000"/>
          </a:bodyPr>
          <a:lstStyle/>
          <a:p>
            <a:r>
              <a:rPr lang="en-GB" sz="2400" b="1" dirty="0">
                <a:latin typeface="Calibri" pitchFamily="34" charset="0"/>
                <a:cs typeface="Calibri" pitchFamily="34" charset="0"/>
              </a:rPr>
              <a:t>Key Advice for Parents/Carers </a:t>
            </a:r>
          </a:p>
          <a:p>
            <a:endParaRPr lang="en-GB" sz="1600" dirty="0">
              <a:latin typeface="Calibri" pitchFamily="34" charset="0"/>
              <a:cs typeface="Calibri" pitchFamily="34" charset="0"/>
            </a:endParaRPr>
          </a:p>
          <a:p>
            <a:pPr marL="285750" indent="-285750" algn="just">
              <a:buFont typeface="Wingdings" pitchFamily="2" charset="2"/>
              <a:buChar char="§"/>
            </a:pPr>
            <a:r>
              <a:rPr lang="en-GB" b="1" dirty="0" smtClean="0">
                <a:latin typeface="Calibri" pitchFamily="34" charset="0"/>
                <a:cs typeface="Calibri" pitchFamily="34" charset="0"/>
              </a:rPr>
              <a:t>Talk </a:t>
            </a:r>
            <a:r>
              <a:rPr lang="en-GB" b="1" dirty="0">
                <a:latin typeface="Calibri" pitchFamily="34" charset="0"/>
                <a:cs typeface="Calibri" pitchFamily="34" charset="0"/>
              </a:rPr>
              <a:t>to your child and understand how they are using the internet and their phone </a:t>
            </a:r>
          </a:p>
          <a:p>
            <a:pPr marL="285750" indent="-285750" algn="just">
              <a:buFont typeface="Wingdings" pitchFamily="2" charset="2"/>
              <a:buChar char="§"/>
            </a:pPr>
            <a:r>
              <a:rPr lang="en-GB" b="1" dirty="0">
                <a:latin typeface="Calibri" pitchFamily="34" charset="0"/>
                <a:cs typeface="Calibri" pitchFamily="34" charset="0"/>
              </a:rPr>
              <a:t>Use safety tools and parental controls – if you’re not sure how contact your service provider: </a:t>
            </a:r>
          </a:p>
          <a:p>
            <a:pPr marL="285750" indent="-285750" algn="just"/>
            <a:r>
              <a:rPr lang="en-GB" b="1" dirty="0">
                <a:latin typeface="Calibri" pitchFamily="34" charset="0"/>
                <a:cs typeface="Calibri" pitchFamily="34" charset="0"/>
              </a:rPr>
              <a:t>         - Please note tools are not always 100% </a:t>
            </a:r>
            <a:r>
              <a:rPr lang="en-GB" b="1" dirty="0" smtClean="0">
                <a:latin typeface="Calibri" pitchFamily="34" charset="0"/>
                <a:cs typeface="Calibri" pitchFamily="34" charset="0"/>
              </a:rPr>
              <a:t>effective</a:t>
            </a:r>
          </a:p>
          <a:p>
            <a:pPr marL="285750" indent="-285750" algn="just"/>
            <a:r>
              <a:rPr lang="en-GB" b="1" dirty="0" smtClean="0">
                <a:latin typeface="Calibri" pitchFamily="34" charset="0"/>
                <a:cs typeface="Calibri" pitchFamily="34" charset="0"/>
              </a:rPr>
              <a:t>Facebook and Instagram– Accounts for over 13s only. </a:t>
            </a:r>
          </a:p>
          <a:p>
            <a:pPr marL="285750" indent="-285750" algn="just"/>
            <a:r>
              <a:rPr lang="en-GB" b="1" dirty="0">
                <a:latin typeface="Calibri" pitchFamily="34" charset="0"/>
                <a:cs typeface="Calibri" pitchFamily="34" charset="0"/>
              </a:rPr>
              <a:t>Your child is just as likely to be a bully as to be a target. Be alert to your child being upset after using the internet/phones – they may be secretive, change relationships with friends </a:t>
            </a:r>
          </a:p>
          <a:p>
            <a:pPr marL="285750" indent="-285750" algn="just">
              <a:buFont typeface="Wingdings" pitchFamily="2" charset="2"/>
              <a:buChar char="§"/>
            </a:pPr>
            <a:r>
              <a:rPr lang="en-GB" b="1" dirty="0">
                <a:latin typeface="Calibri" pitchFamily="34" charset="0"/>
                <a:cs typeface="Calibri" pitchFamily="34" charset="0"/>
              </a:rPr>
              <a:t>Remind your child not to retaliate </a:t>
            </a:r>
          </a:p>
          <a:p>
            <a:pPr marL="285750" indent="-285750" algn="just">
              <a:buFont typeface="Wingdings" pitchFamily="2" charset="2"/>
              <a:buChar char="§"/>
            </a:pPr>
            <a:r>
              <a:rPr lang="en-GB" b="1" dirty="0">
                <a:latin typeface="Calibri" pitchFamily="34" charset="0"/>
                <a:cs typeface="Calibri" pitchFamily="34" charset="0"/>
              </a:rPr>
              <a:t>Keep any evidence of </a:t>
            </a:r>
            <a:r>
              <a:rPr lang="en-GB" b="1" dirty="0" err="1">
                <a:latin typeface="Calibri" pitchFamily="34" charset="0"/>
                <a:cs typeface="Calibri" pitchFamily="34" charset="0"/>
              </a:rPr>
              <a:t>Cyberbullying</a:t>
            </a:r>
            <a:r>
              <a:rPr lang="en-GB" b="1" dirty="0">
                <a:latin typeface="Calibri" pitchFamily="34" charset="0"/>
                <a:cs typeface="Calibri" pitchFamily="34" charset="0"/>
              </a:rPr>
              <a:t> – emails, Online Conversations, texts </a:t>
            </a:r>
            <a:r>
              <a:rPr lang="en-GB" b="1" dirty="0" err="1">
                <a:latin typeface="Calibri" pitchFamily="34" charset="0"/>
                <a:cs typeface="Calibri" pitchFamily="34" charset="0"/>
              </a:rPr>
              <a:t>etc</a:t>
            </a:r>
            <a:r>
              <a:rPr lang="en-GB" b="1" dirty="0">
                <a:latin typeface="Calibri" pitchFamily="34" charset="0"/>
                <a:cs typeface="Calibri" pitchFamily="34" charset="0"/>
              </a:rPr>
              <a:t> to show the school/police </a:t>
            </a:r>
            <a:r>
              <a:rPr lang="en-GB" b="1" dirty="0" err="1">
                <a:latin typeface="Calibri" pitchFamily="34" charset="0"/>
                <a:cs typeface="Calibri" pitchFamily="34" charset="0"/>
              </a:rPr>
              <a:t>etc</a:t>
            </a:r>
            <a:r>
              <a:rPr lang="en-GB" b="1" dirty="0">
                <a:latin typeface="Calibri" pitchFamily="34" charset="0"/>
                <a:cs typeface="Calibri" pitchFamily="34" charset="0"/>
              </a:rPr>
              <a:t> </a:t>
            </a:r>
            <a:endParaRPr lang="en-GB" b="1" dirty="0" smtClean="0">
              <a:latin typeface="Calibri" pitchFamily="34" charset="0"/>
              <a:cs typeface="Calibri" pitchFamily="34" charset="0"/>
            </a:endParaRPr>
          </a:p>
          <a:p>
            <a:pPr marL="285750" indent="-285750" algn="just">
              <a:buFont typeface="Wingdings" pitchFamily="2" charset="2"/>
              <a:buChar char="§"/>
            </a:pPr>
            <a:r>
              <a:rPr lang="en-GB" b="1" dirty="0" smtClean="0">
                <a:latin typeface="Calibri" pitchFamily="34" charset="0"/>
                <a:cs typeface="Calibri" pitchFamily="34" charset="0"/>
              </a:rPr>
              <a:t>Report </a:t>
            </a:r>
            <a:r>
              <a:rPr lang="en-GB" b="1" dirty="0">
                <a:latin typeface="Calibri" pitchFamily="34" charset="0"/>
                <a:cs typeface="Calibri" pitchFamily="34" charset="0"/>
              </a:rPr>
              <a:t>the </a:t>
            </a:r>
            <a:r>
              <a:rPr lang="en-GB" b="1" dirty="0" err="1">
                <a:latin typeface="Calibri" pitchFamily="34" charset="0"/>
                <a:cs typeface="Calibri" pitchFamily="34" charset="0"/>
              </a:rPr>
              <a:t>Cyberbullying</a:t>
            </a:r>
            <a:r>
              <a:rPr lang="en-GB" b="1" dirty="0">
                <a:latin typeface="Calibri" pitchFamily="34" charset="0"/>
                <a:cs typeface="Calibri" pitchFamily="34" charset="0"/>
              </a:rPr>
              <a:t>: </a:t>
            </a:r>
          </a:p>
          <a:p>
            <a:pPr lvl="1" algn="just"/>
            <a:r>
              <a:rPr lang="en-GB" b="1" dirty="0">
                <a:latin typeface="Calibri" pitchFamily="34" charset="0"/>
                <a:cs typeface="Calibri" pitchFamily="34" charset="0"/>
              </a:rPr>
              <a:t>– </a:t>
            </a:r>
            <a:r>
              <a:rPr lang="en-GB" sz="2900" b="1" dirty="0">
                <a:latin typeface="Calibri" pitchFamily="34" charset="0"/>
                <a:cs typeface="Calibri" pitchFamily="34" charset="0"/>
              </a:rPr>
              <a:t>Contact the school so they can take action if it involves another pupil </a:t>
            </a:r>
          </a:p>
          <a:p>
            <a:pPr lvl="1" algn="just"/>
            <a:r>
              <a:rPr lang="en-GB" sz="2900" b="1" dirty="0">
                <a:latin typeface="Calibri" pitchFamily="34" charset="0"/>
                <a:cs typeface="Calibri" pitchFamily="34" charset="0"/>
              </a:rPr>
              <a:t>– Contact the service provider </a:t>
            </a:r>
          </a:p>
          <a:p>
            <a:pPr marL="627063" lvl="1" indent="-180975" algn="just"/>
            <a:r>
              <a:rPr lang="en-GB" sz="2900" b="1" dirty="0">
                <a:latin typeface="Calibri" pitchFamily="34" charset="0"/>
                <a:cs typeface="Calibri" pitchFamily="34" charset="0"/>
              </a:rPr>
              <a:t>– If the Cyberbullying is serious and a potential criminal offence has been committed then consider contacting the </a:t>
            </a:r>
            <a:r>
              <a:rPr lang="en-GB" sz="2900" b="1" dirty="0" smtClean="0">
                <a:latin typeface="Calibri" pitchFamily="34" charset="0"/>
                <a:cs typeface="Calibri" pitchFamily="34" charset="0"/>
              </a:rPr>
              <a:t>police</a:t>
            </a:r>
          </a:p>
          <a:p>
            <a:pPr marL="446088" lvl="1" indent="0" algn="just">
              <a:buNone/>
            </a:pPr>
            <a:endParaRPr lang="en-GB" sz="2900" b="1" dirty="0">
              <a:latin typeface="Calibri" pitchFamily="34" charset="0"/>
              <a:cs typeface="Calibri" pitchFamily="34" charset="0"/>
            </a:endParaRPr>
          </a:p>
        </p:txBody>
      </p:sp>
      <p:sp>
        <p:nvSpPr>
          <p:cNvPr id="3" name="Title 2"/>
          <p:cNvSpPr>
            <a:spLocks noGrp="1"/>
          </p:cNvSpPr>
          <p:nvPr>
            <p:ph type="title"/>
          </p:nvPr>
        </p:nvSpPr>
        <p:spPr/>
        <p:txBody>
          <a:bodyPr>
            <a:normAutofit fontScale="90000"/>
          </a:bodyPr>
          <a:lstStyle/>
          <a:p>
            <a:pPr algn="ctr"/>
            <a:r>
              <a:rPr lang="en-US" sz="4400"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e-Safety</a:t>
            </a:r>
            <a:br>
              <a:rPr lang="en-US" sz="4400"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br>
            <a:endParaRPr lang="en-GB" dirty="0"/>
          </a:p>
        </p:txBody>
      </p:sp>
    </p:spTree>
    <p:extLst>
      <p:ext uri="{BB962C8B-B14F-4D97-AF65-F5344CB8AC3E}">
        <p14:creationId xmlns:p14="http://schemas.microsoft.com/office/powerpoint/2010/main" val="16419355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8596" y="1052736"/>
            <a:ext cx="8229600" cy="5805264"/>
          </a:xfrm>
        </p:spPr>
        <p:txBody>
          <a:bodyPr>
            <a:normAutofit fontScale="85000" lnSpcReduction="10000"/>
          </a:bodyPr>
          <a:lstStyle/>
          <a:p>
            <a:pPr>
              <a:buNone/>
            </a:pPr>
            <a:endParaRPr lang="en-GB" dirty="0" smtClean="0"/>
          </a:p>
          <a:p>
            <a:r>
              <a:rPr lang="en-GB" b="1" dirty="0" smtClean="0">
                <a:solidFill>
                  <a:srgbClr val="FF0000"/>
                </a:solidFill>
              </a:rPr>
              <a:t>S</a:t>
            </a:r>
            <a:r>
              <a:rPr lang="en-GB" b="1" dirty="0" smtClean="0"/>
              <a:t>AFE</a:t>
            </a:r>
            <a:r>
              <a:rPr lang="en-GB" dirty="0" smtClean="0"/>
              <a:t> - Staying safe involves being careful and not giving out your name, address, mobile phone number, school name or password to people online. </a:t>
            </a:r>
          </a:p>
          <a:p>
            <a:r>
              <a:rPr lang="en-GB" b="1" dirty="0" smtClean="0">
                <a:solidFill>
                  <a:srgbClr val="FF0000"/>
                </a:solidFill>
              </a:rPr>
              <a:t>M</a:t>
            </a:r>
            <a:r>
              <a:rPr lang="en-GB" b="1" dirty="0" smtClean="0"/>
              <a:t>EETING</a:t>
            </a:r>
            <a:r>
              <a:rPr lang="en-GB" dirty="0" smtClean="0"/>
              <a:t> someone you have contacted in cyberspace can be dangerous. Only do so with your parent's/carer's permission, and then when they can be present. </a:t>
            </a:r>
          </a:p>
          <a:p>
            <a:r>
              <a:rPr lang="en-GB" b="1" dirty="0" smtClean="0">
                <a:solidFill>
                  <a:srgbClr val="FF0000"/>
                </a:solidFill>
              </a:rPr>
              <a:t>A</a:t>
            </a:r>
            <a:r>
              <a:rPr lang="en-GB" b="1" dirty="0" smtClean="0"/>
              <a:t>CCEPTING</a:t>
            </a:r>
            <a:r>
              <a:rPr lang="en-GB" dirty="0" smtClean="0"/>
              <a:t> e-mails or opening files from people you don't really know or trust can get you into trouble - they may contain viruses or nasty messages. </a:t>
            </a:r>
          </a:p>
          <a:p>
            <a:r>
              <a:rPr lang="en-GB" b="1" dirty="0" smtClean="0">
                <a:solidFill>
                  <a:srgbClr val="FF0000"/>
                </a:solidFill>
              </a:rPr>
              <a:t>R</a:t>
            </a:r>
            <a:r>
              <a:rPr lang="en-GB" b="1" dirty="0" smtClean="0"/>
              <a:t>ELIABLE</a:t>
            </a:r>
            <a:r>
              <a:rPr lang="en-GB" dirty="0" smtClean="0"/>
              <a:t> - Someone online maybe lying about who they are, and information you find on the Internet may not be reliable. </a:t>
            </a:r>
          </a:p>
          <a:p>
            <a:r>
              <a:rPr lang="en-GB" b="1" dirty="0" smtClean="0">
                <a:solidFill>
                  <a:srgbClr val="FF0000"/>
                </a:solidFill>
              </a:rPr>
              <a:t>T</a:t>
            </a:r>
            <a:r>
              <a:rPr lang="en-GB" b="1" dirty="0" smtClean="0"/>
              <a:t>ELL</a:t>
            </a:r>
            <a:r>
              <a:rPr lang="en-GB" dirty="0" smtClean="0"/>
              <a:t> your parent or carer if someone or something makes you feel uncomfortable or worried. </a:t>
            </a:r>
          </a:p>
          <a:p>
            <a:pPr>
              <a:buNone/>
            </a:pPr>
            <a:endParaRPr lang="en-GB" dirty="0" smtClean="0"/>
          </a:p>
          <a:p>
            <a:pPr>
              <a:buNone/>
            </a:pPr>
            <a:endParaRPr lang="en-GB" dirty="0" smtClean="0"/>
          </a:p>
          <a:p>
            <a:pPr>
              <a:buNone/>
            </a:pPr>
            <a:endParaRPr lang="en-GB" dirty="0"/>
          </a:p>
        </p:txBody>
      </p:sp>
      <p:sp>
        <p:nvSpPr>
          <p:cNvPr id="3" name="Title 2"/>
          <p:cNvSpPr>
            <a:spLocks noGrp="1"/>
          </p:cNvSpPr>
          <p:nvPr>
            <p:ph type="title"/>
          </p:nvPr>
        </p:nvSpPr>
        <p:spPr/>
        <p:txBody>
          <a:bodyPr>
            <a:normAutofit fontScale="90000"/>
          </a:bodyPr>
          <a:lstStyle/>
          <a:p>
            <a:pPr algn="ctr"/>
            <a:r>
              <a:rPr lang="en-GB" dirty="0"/>
              <a:t/>
            </a:r>
            <a:br>
              <a:rPr lang="en-GB" dirty="0"/>
            </a:br>
            <a:r>
              <a:rPr lang="en-GB" sz="4400" dirty="0">
                <a:solidFill>
                  <a:srgbClr val="FF0000"/>
                </a:solidFill>
              </a:rPr>
              <a:t>SMART</a:t>
            </a:r>
            <a:r>
              <a:rPr lang="en-GB" sz="4400" dirty="0"/>
              <a:t> rules</a:t>
            </a:r>
            <a:br>
              <a:rPr lang="en-GB" sz="4400" dirty="0"/>
            </a:br>
            <a:endParaRPr lang="en-GB" dirty="0"/>
          </a:p>
        </p:txBody>
      </p:sp>
    </p:spTree>
    <p:extLst>
      <p:ext uri="{BB962C8B-B14F-4D97-AF65-F5344CB8AC3E}">
        <p14:creationId xmlns:p14="http://schemas.microsoft.com/office/powerpoint/2010/main" val="376718187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620688"/>
            <a:ext cx="8229600" cy="1143000"/>
          </a:xfrm>
        </p:spPr>
        <p:txBody>
          <a:bodyPr>
            <a:normAutofit fontScale="90000"/>
          </a:bodyPr>
          <a:lstStyle/>
          <a:p>
            <a:pPr algn="ctr"/>
            <a:r>
              <a:rPr lang="en-US" sz="4400" spc="300" dirty="0">
                <a:ln w="11430" cmpd="sng">
                  <a:solidFill>
                    <a:srgbClr val="2DA2BF">
                      <a:tint val="10000"/>
                    </a:srgbClr>
                  </a:solidFill>
                  <a:prstDash val="solid"/>
                  <a:miter lim="800000"/>
                </a:ln>
                <a:gradFill>
                  <a:gsLst>
                    <a:gs pos="10000">
                      <a:srgbClr val="2DA2BF">
                        <a:tint val="83000"/>
                        <a:shade val="100000"/>
                        <a:satMod val="200000"/>
                      </a:srgbClr>
                    </a:gs>
                    <a:gs pos="75000">
                      <a:srgbClr val="2DA2BF">
                        <a:tint val="100000"/>
                        <a:shade val="50000"/>
                        <a:satMod val="150000"/>
                      </a:srgbClr>
                    </a:gs>
                  </a:gsLst>
                  <a:lin ang="5400000"/>
                </a:gradFill>
                <a:effectLst>
                  <a:glow rad="45500">
                    <a:srgbClr val="2DA2BF">
                      <a:satMod val="220000"/>
                      <a:alpha val="35000"/>
                    </a:srgbClr>
                  </a:glow>
                </a:effectLst>
              </a:rPr>
              <a:t>Parents </a:t>
            </a:r>
            <a:r>
              <a:rPr lang="en-US" sz="4400" spc="300" dirty="0" smtClean="0">
                <a:ln w="11430" cmpd="sng">
                  <a:solidFill>
                    <a:srgbClr val="2DA2BF">
                      <a:tint val="10000"/>
                    </a:srgbClr>
                  </a:solidFill>
                  <a:prstDash val="solid"/>
                  <a:miter lim="800000"/>
                </a:ln>
                <a:gradFill>
                  <a:gsLst>
                    <a:gs pos="10000">
                      <a:srgbClr val="2DA2BF">
                        <a:tint val="83000"/>
                        <a:shade val="100000"/>
                        <a:satMod val="200000"/>
                      </a:srgbClr>
                    </a:gs>
                    <a:gs pos="75000">
                      <a:srgbClr val="2DA2BF">
                        <a:tint val="100000"/>
                        <a:shade val="50000"/>
                        <a:satMod val="150000"/>
                      </a:srgbClr>
                    </a:gs>
                  </a:gsLst>
                  <a:lin ang="5400000"/>
                </a:gradFill>
                <a:effectLst>
                  <a:glow rad="45500">
                    <a:srgbClr val="2DA2BF">
                      <a:satMod val="220000"/>
                      <a:alpha val="35000"/>
                    </a:srgbClr>
                  </a:glow>
                </a:effectLst>
              </a:rPr>
              <a:t>Resource</a:t>
            </a:r>
            <a:br>
              <a:rPr lang="en-US" sz="4400" spc="300" dirty="0" smtClean="0">
                <a:ln w="11430" cmpd="sng">
                  <a:solidFill>
                    <a:srgbClr val="2DA2BF">
                      <a:tint val="10000"/>
                    </a:srgbClr>
                  </a:solidFill>
                  <a:prstDash val="solid"/>
                  <a:miter lim="800000"/>
                </a:ln>
                <a:gradFill>
                  <a:gsLst>
                    <a:gs pos="10000">
                      <a:srgbClr val="2DA2BF">
                        <a:tint val="83000"/>
                        <a:shade val="100000"/>
                        <a:satMod val="200000"/>
                      </a:srgbClr>
                    </a:gs>
                    <a:gs pos="75000">
                      <a:srgbClr val="2DA2BF">
                        <a:tint val="100000"/>
                        <a:shade val="50000"/>
                        <a:satMod val="150000"/>
                      </a:srgbClr>
                    </a:gs>
                  </a:gsLst>
                  <a:lin ang="5400000"/>
                </a:gradFill>
                <a:effectLst>
                  <a:glow rad="45500">
                    <a:srgbClr val="2DA2BF">
                      <a:satMod val="220000"/>
                      <a:alpha val="35000"/>
                    </a:srgbClr>
                  </a:glow>
                </a:effectLst>
              </a:rPr>
            </a:br>
            <a:r>
              <a:rPr lang="en-GB" sz="3100" dirty="0"/>
              <a:t>www.thinkuknow.co.uk/parents</a:t>
            </a:r>
            <a:r>
              <a:rPr lang="en-GB" sz="4400" dirty="0"/>
              <a:t/>
            </a:r>
            <a:br>
              <a:rPr lang="en-GB" sz="4400" dirty="0"/>
            </a:br>
            <a:r>
              <a:rPr lang="en-US" sz="4400" spc="300" dirty="0">
                <a:ln w="11430" cmpd="sng">
                  <a:solidFill>
                    <a:srgbClr val="2DA2BF">
                      <a:tint val="10000"/>
                    </a:srgbClr>
                  </a:solidFill>
                  <a:prstDash val="solid"/>
                  <a:miter lim="800000"/>
                </a:ln>
                <a:gradFill>
                  <a:gsLst>
                    <a:gs pos="10000">
                      <a:srgbClr val="2DA2BF">
                        <a:tint val="83000"/>
                        <a:shade val="100000"/>
                        <a:satMod val="200000"/>
                      </a:srgbClr>
                    </a:gs>
                    <a:gs pos="75000">
                      <a:srgbClr val="2DA2BF">
                        <a:tint val="100000"/>
                        <a:shade val="50000"/>
                        <a:satMod val="150000"/>
                      </a:srgbClr>
                    </a:gs>
                  </a:gsLst>
                  <a:lin ang="5400000"/>
                </a:gradFill>
                <a:effectLst>
                  <a:glow rad="45500">
                    <a:srgbClr val="2DA2BF">
                      <a:satMod val="220000"/>
                      <a:alpha val="35000"/>
                    </a:srgbClr>
                  </a:glow>
                </a:effectLst>
              </a:rPr>
              <a:t/>
            </a:r>
            <a:br>
              <a:rPr lang="en-US" sz="4400" spc="300" dirty="0">
                <a:ln w="11430" cmpd="sng">
                  <a:solidFill>
                    <a:srgbClr val="2DA2BF">
                      <a:tint val="10000"/>
                    </a:srgbClr>
                  </a:solidFill>
                  <a:prstDash val="solid"/>
                  <a:miter lim="800000"/>
                </a:ln>
                <a:gradFill>
                  <a:gsLst>
                    <a:gs pos="10000">
                      <a:srgbClr val="2DA2BF">
                        <a:tint val="83000"/>
                        <a:shade val="100000"/>
                        <a:satMod val="200000"/>
                      </a:srgbClr>
                    </a:gs>
                    <a:gs pos="75000">
                      <a:srgbClr val="2DA2BF">
                        <a:tint val="100000"/>
                        <a:shade val="50000"/>
                        <a:satMod val="150000"/>
                      </a:srgbClr>
                    </a:gs>
                  </a:gsLst>
                  <a:lin ang="5400000"/>
                </a:gradFill>
                <a:effectLst>
                  <a:glow rad="45500">
                    <a:srgbClr val="2DA2BF">
                      <a:satMod val="220000"/>
                      <a:alpha val="35000"/>
                    </a:srgbClr>
                  </a:glow>
                </a:effectLst>
              </a:rPr>
            </a:br>
            <a:endParaRPr lang="en-GB" dirty="0"/>
          </a:p>
        </p:txBody>
      </p:sp>
      <p:pic>
        <p:nvPicPr>
          <p:cNvPr id="4" name="Picture 5"/>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a:stretch/>
        </p:blipFill>
        <p:spPr bwMode="auto">
          <a:xfrm>
            <a:off x="611559" y="1268760"/>
            <a:ext cx="8203443" cy="5112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73874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None/>
            </a:pPr>
            <a:r>
              <a:rPr lang="en-GB" sz="4400" dirty="0" smtClean="0"/>
              <a:t>- Reading Ages</a:t>
            </a:r>
          </a:p>
          <a:p>
            <a:pPr>
              <a:buNone/>
            </a:pPr>
            <a:r>
              <a:rPr lang="en-GB" sz="4400" dirty="0" smtClean="0"/>
              <a:t>- Spelling Ages</a:t>
            </a:r>
          </a:p>
          <a:p>
            <a:pPr>
              <a:buNone/>
            </a:pPr>
            <a:r>
              <a:rPr lang="en-GB" sz="4400" dirty="0" smtClean="0"/>
              <a:t>- QCA tests in May (Maths, Reading, GPS)</a:t>
            </a:r>
          </a:p>
          <a:p>
            <a:pPr>
              <a:buNone/>
            </a:pPr>
            <a:r>
              <a:rPr lang="en-GB" sz="4400" dirty="0" smtClean="0"/>
              <a:t>- Non-Verbal Reasoning</a:t>
            </a:r>
            <a:endParaRPr lang="en-GB" sz="4400" dirty="0"/>
          </a:p>
        </p:txBody>
      </p:sp>
      <p:sp>
        <p:nvSpPr>
          <p:cNvPr id="3" name="Title 2"/>
          <p:cNvSpPr>
            <a:spLocks noGrp="1"/>
          </p:cNvSpPr>
          <p:nvPr>
            <p:ph type="title"/>
          </p:nvPr>
        </p:nvSpPr>
        <p:spPr/>
        <p:txBody>
          <a:bodyPr/>
          <a:lstStyle/>
          <a:p>
            <a:r>
              <a:rPr lang="en-GB" dirty="0" smtClean="0"/>
              <a:t>Year 5 tests</a:t>
            </a:r>
            <a:endParaRPr lang="en-GB"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11560" y="278756"/>
            <a:ext cx="8229600" cy="1143000"/>
          </a:xfrm>
        </p:spPr>
        <p:txBody>
          <a:bodyPr/>
          <a:lstStyle/>
          <a:p>
            <a:r>
              <a:rPr lang="en-GB" dirty="0" smtClean="0"/>
              <a:t>Example test questions</a:t>
            </a:r>
            <a:endParaRPr lang="en-GB" dirty="0"/>
          </a:p>
        </p:txBody>
      </p:sp>
      <p:pic>
        <p:nvPicPr>
          <p:cNvPr id="4" name="Picture 3"/>
          <p:cNvPicPr>
            <a:picLocks noChangeAspect="1"/>
          </p:cNvPicPr>
          <p:nvPr/>
        </p:nvPicPr>
        <p:blipFill rotWithShape="1">
          <a:blip r:embed="rId2"/>
          <a:srcRect l="7343" t="20003" r="27992" b="47994"/>
          <a:stretch/>
        </p:blipFill>
        <p:spPr>
          <a:xfrm>
            <a:off x="395535" y="1405078"/>
            <a:ext cx="5718179" cy="1591874"/>
          </a:xfrm>
          <a:prstGeom prst="rect">
            <a:avLst/>
          </a:prstGeom>
          <a:ln>
            <a:solidFill>
              <a:schemeClr val="tx1"/>
            </a:solidFill>
          </a:ln>
        </p:spPr>
      </p:pic>
      <p:pic>
        <p:nvPicPr>
          <p:cNvPr id="5" name="Picture 4"/>
          <p:cNvPicPr>
            <a:picLocks noChangeAspect="1"/>
          </p:cNvPicPr>
          <p:nvPr/>
        </p:nvPicPr>
        <p:blipFill rotWithShape="1">
          <a:blip r:embed="rId3"/>
          <a:srcRect l="6750" t="32003" r="27992" b="33993"/>
          <a:stretch/>
        </p:blipFill>
        <p:spPr>
          <a:xfrm>
            <a:off x="2662030" y="2708920"/>
            <a:ext cx="5896184" cy="1728192"/>
          </a:xfrm>
          <a:prstGeom prst="rect">
            <a:avLst/>
          </a:prstGeom>
          <a:ln>
            <a:solidFill>
              <a:schemeClr val="tx1"/>
            </a:solidFill>
          </a:ln>
        </p:spPr>
      </p:pic>
      <p:pic>
        <p:nvPicPr>
          <p:cNvPr id="6" name="Picture 5"/>
          <p:cNvPicPr>
            <a:picLocks noChangeAspect="1"/>
          </p:cNvPicPr>
          <p:nvPr/>
        </p:nvPicPr>
        <p:blipFill rotWithShape="1">
          <a:blip r:embed="rId4"/>
          <a:srcRect l="6735" t="34863" r="44884" b="43135"/>
          <a:stretch/>
        </p:blipFill>
        <p:spPr>
          <a:xfrm>
            <a:off x="251520" y="4411936"/>
            <a:ext cx="5066745" cy="1296144"/>
          </a:xfrm>
          <a:prstGeom prst="rect">
            <a:avLst/>
          </a:prstGeom>
          <a:ln>
            <a:solidFill>
              <a:schemeClr val="tx1"/>
            </a:solidFill>
          </a:ln>
        </p:spPr>
      </p:pic>
    </p:spTree>
    <p:extLst>
      <p:ext uri="{BB962C8B-B14F-4D97-AF65-F5344CB8AC3E}">
        <p14:creationId xmlns:p14="http://schemas.microsoft.com/office/powerpoint/2010/main" val="20417531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Example test questions</a:t>
            </a:r>
          </a:p>
        </p:txBody>
      </p:sp>
      <p:pic>
        <p:nvPicPr>
          <p:cNvPr id="22" name="Picture 21"/>
          <p:cNvPicPr>
            <a:picLocks noChangeAspect="1"/>
          </p:cNvPicPr>
          <p:nvPr/>
        </p:nvPicPr>
        <p:blipFill rotWithShape="1">
          <a:blip r:embed="rId2"/>
          <a:srcRect l="7185" t="22470" r="28683" b="61528"/>
          <a:stretch/>
        </p:blipFill>
        <p:spPr>
          <a:xfrm>
            <a:off x="2465246" y="1362090"/>
            <a:ext cx="6517815" cy="914781"/>
          </a:xfrm>
          <a:prstGeom prst="rect">
            <a:avLst/>
          </a:prstGeom>
          <a:ln>
            <a:solidFill>
              <a:schemeClr val="tx1"/>
            </a:solidFill>
          </a:ln>
        </p:spPr>
      </p:pic>
      <p:pic>
        <p:nvPicPr>
          <p:cNvPr id="23" name="Picture 22"/>
          <p:cNvPicPr>
            <a:picLocks noChangeAspect="1"/>
          </p:cNvPicPr>
          <p:nvPr/>
        </p:nvPicPr>
        <p:blipFill rotWithShape="1">
          <a:blip r:embed="rId3"/>
          <a:srcRect l="6735" t="46864" r="28008" b="19132"/>
          <a:stretch/>
        </p:blipFill>
        <p:spPr>
          <a:xfrm>
            <a:off x="179511" y="2204864"/>
            <a:ext cx="6775021" cy="1985782"/>
          </a:xfrm>
          <a:prstGeom prst="rect">
            <a:avLst/>
          </a:prstGeom>
          <a:ln>
            <a:solidFill>
              <a:schemeClr val="tx1"/>
            </a:solidFill>
          </a:ln>
        </p:spPr>
      </p:pic>
      <p:pic>
        <p:nvPicPr>
          <p:cNvPr id="25" name="Picture 24"/>
          <p:cNvPicPr>
            <a:picLocks noChangeAspect="1"/>
          </p:cNvPicPr>
          <p:nvPr/>
        </p:nvPicPr>
        <p:blipFill rotWithShape="1">
          <a:blip r:embed="rId4"/>
          <a:srcRect l="6735" t="40863" r="26882" b="23133"/>
          <a:stretch/>
        </p:blipFill>
        <p:spPr>
          <a:xfrm>
            <a:off x="2358684" y="3496144"/>
            <a:ext cx="6388648" cy="1949079"/>
          </a:xfrm>
          <a:prstGeom prst="rect">
            <a:avLst/>
          </a:prstGeom>
          <a:ln>
            <a:solidFill>
              <a:schemeClr val="tx1"/>
            </a:solidFill>
          </a:ln>
        </p:spPr>
      </p:pic>
      <p:pic>
        <p:nvPicPr>
          <p:cNvPr id="24" name="Picture 23"/>
          <p:cNvPicPr>
            <a:picLocks noChangeAspect="1"/>
          </p:cNvPicPr>
          <p:nvPr/>
        </p:nvPicPr>
        <p:blipFill rotWithShape="1">
          <a:blip r:embed="rId5"/>
          <a:srcRect l="6735" t="46864" r="30258" b="27133"/>
          <a:stretch/>
        </p:blipFill>
        <p:spPr>
          <a:xfrm>
            <a:off x="179511" y="4606708"/>
            <a:ext cx="6352838" cy="1474766"/>
          </a:xfrm>
          <a:prstGeom prst="rect">
            <a:avLst/>
          </a:prstGeom>
          <a:ln>
            <a:solidFill>
              <a:schemeClr val="tx1"/>
            </a:solidFill>
          </a:ln>
        </p:spPr>
      </p:pic>
    </p:spTree>
    <p:extLst>
      <p:ext uri="{BB962C8B-B14F-4D97-AF65-F5344CB8AC3E}">
        <p14:creationId xmlns:p14="http://schemas.microsoft.com/office/powerpoint/2010/main" val="96082481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Example test questions</a:t>
            </a:r>
          </a:p>
        </p:txBody>
      </p:sp>
      <p:pic>
        <p:nvPicPr>
          <p:cNvPr id="4" name="Picture 3"/>
          <p:cNvPicPr>
            <a:picLocks noChangeAspect="1"/>
          </p:cNvPicPr>
          <p:nvPr/>
        </p:nvPicPr>
        <p:blipFill rotWithShape="1">
          <a:blip r:embed="rId2"/>
          <a:srcRect l="25862" t="18861" r="32508" b="43134"/>
          <a:stretch/>
        </p:blipFill>
        <p:spPr>
          <a:xfrm>
            <a:off x="1691680" y="1196752"/>
            <a:ext cx="5904656" cy="3032120"/>
          </a:xfrm>
          <a:prstGeom prst="rect">
            <a:avLst/>
          </a:prstGeom>
          <a:ln>
            <a:solidFill>
              <a:schemeClr val="tx1"/>
            </a:solidFill>
          </a:ln>
        </p:spPr>
      </p:pic>
      <p:pic>
        <p:nvPicPr>
          <p:cNvPr id="5" name="Picture 4"/>
          <p:cNvPicPr>
            <a:picLocks noChangeAspect="1"/>
          </p:cNvPicPr>
          <p:nvPr/>
        </p:nvPicPr>
        <p:blipFill rotWithShape="1">
          <a:blip r:embed="rId3"/>
          <a:srcRect l="12376" t="26003" r="27993" b="23992"/>
          <a:stretch/>
        </p:blipFill>
        <p:spPr>
          <a:xfrm>
            <a:off x="470944" y="2727644"/>
            <a:ext cx="5495651" cy="2592288"/>
          </a:xfrm>
          <a:prstGeom prst="rect">
            <a:avLst/>
          </a:prstGeom>
          <a:ln>
            <a:solidFill>
              <a:schemeClr val="tx1"/>
            </a:solidFill>
          </a:ln>
        </p:spPr>
      </p:pic>
      <p:pic>
        <p:nvPicPr>
          <p:cNvPr id="6" name="Picture 5"/>
          <p:cNvPicPr>
            <a:picLocks noChangeAspect="1"/>
          </p:cNvPicPr>
          <p:nvPr/>
        </p:nvPicPr>
        <p:blipFill rotWithShape="1">
          <a:blip r:embed="rId4"/>
          <a:srcRect l="12361" t="36863" r="28008" b="13131"/>
          <a:stretch/>
        </p:blipFill>
        <p:spPr>
          <a:xfrm>
            <a:off x="3131840" y="4049688"/>
            <a:ext cx="5953622" cy="2808312"/>
          </a:xfrm>
          <a:prstGeom prst="rect">
            <a:avLst/>
          </a:prstGeom>
          <a:ln>
            <a:solidFill>
              <a:schemeClr val="tx1"/>
            </a:solidFill>
          </a:ln>
        </p:spPr>
      </p:pic>
    </p:spTree>
    <p:extLst>
      <p:ext uri="{BB962C8B-B14F-4D97-AF65-F5344CB8AC3E}">
        <p14:creationId xmlns:p14="http://schemas.microsoft.com/office/powerpoint/2010/main" val="17685942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4683976"/>
          </a:xfrm>
        </p:spPr>
        <p:txBody>
          <a:bodyPr>
            <a:normAutofit fontScale="92500" lnSpcReduction="10000"/>
          </a:bodyPr>
          <a:lstStyle/>
          <a:p>
            <a:pPr>
              <a:buNone/>
            </a:pPr>
            <a:r>
              <a:rPr lang="en-GB" dirty="0" smtClean="0"/>
              <a:t>What are the tests like? (different from a few years ago!)</a:t>
            </a:r>
          </a:p>
          <a:p>
            <a:pPr>
              <a:buNone/>
            </a:pPr>
            <a:r>
              <a:rPr lang="en-GB" dirty="0" smtClean="0"/>
              <a:t>…apart from </a:t>
            </a:r>
            <a:r>
              <a:rPr lang="en-GB" dirty="0"/>
              <a:t>M</a:t>
            </a:r>
            <a:r>
              <a:rPr lang="en-GB" dirty="0" smtClean="0"/>
              <a:t>aths and English, nothing like they have in school!</a:t>
            </a:r>
          </a:p>
          <a:p>
            <a:r>
              <a:rPr lang="en-GB" dirty="0" smtClean="0"/>
              <a:t>Four tests of approximately 25 minutes each:</a:t>
            </a:r>
          </a:p>
          <a:p>
            <a:pPr>
              <a:buFont typeface="Wingdings 3" pitchFamily="18" charset="2"/>
              <a:buNone/>
            </a:pPr>
            <a:r>
              <a:rPr lang="en-GB" dirty="0" smtClean="0"/>
              <a:t>Verbal Reasoning (VR)</a:t>
            </a:r>
          </a:p>
          <a:p>
            <a:pPr>
              <a:buFont typeface="Wingdings 3" pitchFamily="18" charset="2"/>
              <a:buNone/>
            </a:pPr>
            <a:r>
              <a:rPr lang="en-GB" dirty="0" smtClean="0"/>
              <a:t>Non-Verbal Reasoning/Spatial Reasoning</a:t>
            </a:r>
          </a:p>
          <a:p>
            <a:pPr>
              <a:buFont typeface="Wingdings 3" pitchFamily="18" charset="2"/>
              <a:buNone/>
            </a:pPr>
            <a:r>
              <a:rPr lang="en-GB" dirty="0" smtClean="0"/>
              <a:t>Mathematics</a:t>
            </a:r>
          </a:p>
          <a:p>
            <a:pPr>
              <a:buFont typeface="Wingdings 3" pitchFamily="18" charset="2"/>
              <a:buNone/>
            </a:pPr>
            <a:r>
              <a:rPr lang="en-GB" dirty="0" smtClean="0"/>
              <a:t>English (Comprehension, Spelling and Punctuation)</a:t>
            </a:r>
          </a:p>
          <a:p>
            <a:r>
              <a:rPr lang="en-GB" dirty="0" smtClean="0"/>
              <a:t>They are multiple choice papers</a:t>
            </a:r>
          </a:p>
          <a:p>
            <a:r>
              <a:rPr lang="en-GB" dirty="0" smtClean="0"/>
              <a:t>There is also a writing task, which can be used for those children who are borderline</a:t>
            </a:r>
          </a:p>
          <a:p>
            <a:pPr>
              <a:buNone/>
            </a:pPr>
            <a:endParaRPr lang="en-GB" dirty="0"/>
          </a:p>
        </p:txBody>
      </p:sp>
      <p:sp>
        <p:nvSpPr>
          <p:cNvPr id="3" name="Title 2"/>
          <p:cNvSpPr>
            <a:spLocks noGrp="1"/>
          </p:cNvSpPr>
          <p:nvPr>
            <p:ph type="title"/>
          </p:nvPr>
        </p:nvSpPr>
        <p:spPr/>
        <p:txBody>
          <a:bodyPr/>
          <a:lstStyle/>
          <a:p>
            <a:r>
              <a:rPr lang="en-GB" dirty="0" smtClean="0">
                <a:solidFill>
                  <a:schemeClr val="tx1"/>
                </a:solidFill>
              </a:rPr>
              <a:t>Year 5 Kent Test</a:t>
            </a:r>
            <a:endParaRPr lang="en-GB" dirty="0">
              <a:solidFill>
                <a:schemeClr val="tx1"/>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fontAlgn="auto">
              <a:spcAft>
                <a:spcPts val="0"/>
              </a:spcAft>
              <a:defRPr/>
            </a:pPr>
            <a:r>
              <a:rPr lang="en-GB" dirty="0" smtClean="0"/>
              <a:t>Year 5: Should my child take the Kent Test?</a:t>
            </a:r>
            <a:endParaRPr lang="en-GB" dirty="0"/>
          </a:p>
        </p:txBody>
      </p:sp>
      <p:sp>
        <p:nvSpPr>
          <p:cNvPr id="23555" name="Content Placeholder 4"/>
          <p:cNvSpPr>
            <a:spLocks noGrp="1"/>
          </p:cNvSpPr>
          <p:nvPr>
            <p:ph idx="1"/>
          </p:nvPr>
        </p:nvSpPr>
        <p:spPr>
          <a:xfrm>
            <a:off x="0" y="1481138"/>
            <a:ext cx="9644063" cy="4525962"/>
          </a:xfrm>
        </p:spPr>
        <p:txBody>
          <a:bodyPr>
            <a:normAutofit lnSpcReduction="10000"/>
          </a:bodyPr>
          <a:lstStyle/>
          <a:p>
            <a:pPr>
              <a:buFont typeface="Wingdings 3" pitchFamily="18" charset="2"/>
              <a:buNone/>
            </a:pPr>
            <a:r>
              <a:rPr lang="en-GB" i="1" u="sng" dirty="0" smtClean="0"/>
              <a:t>Indicators include</a:t>
            </a:r>
            <a:r>
              <a:rPr lang="en-GB" i="1" dirty="0" smtClean="0"/>
              <a:t>:</a:t>
            </a:r>
          </a:p>
          <a:p>
            <a:pPr>
              <a:buFont typeface="Wingdings 3" pitchFamily="18" charset="2"/>
              <a:buNone/>
            </a:pPr>
            <a:r>
              <a:rPr lang="en-GB" dirty="0" smtClean="0"/>
              <a:t>- Key Stage 1 scores</a:t>
            </a:r>
          </a:p>
          <a:p>
            <a:pPr>
              <a:buFont typeface="Wingdings 3" pitchFamily="18" charset="2"/>
              <a:buNone/>
            </a:pPr>
            <a:r>
              <a:rPr lang="en-GB" dirty="0" smtClean="0"/>
              <a:t>- Year 4 scores</a:t>
            </a:r>
          </a:p>
          <a:p>
            <a:pPr>
              <a:buFont typeface="Wingdings 3" pitchFamily="18" charset="2"/>
              <a:buNone/>
            </a:pPr>
            <a:r>
              <a:rPr lang="en-GB" dirty="0" smtClean="0"/>
              <a:t>- Child with high self-motivation</a:t>
            </a:r>
          </a:p>
          <a:p>
            <a:pPr>
              <a:buFont typeface="Wingdings 3" pitchFamily="18" charset="2"/>
              <a:buNone/>
            </a:pPr>
            <a:r>
              <a:rPr lang="en-GB" dirty="0" smtClean="0"/>
              <a:t>- Tasks are completed in lessons to a good standard</a:t>
            </a:r>
          </a:p>
          <a:p>
            <a:pPr>
              <a:buFont typeface="Wingdings 3" pitchFamily="18" charset="2"/>
              <a:buNone/>
            </a:pPr>
            <a:r>
              <a:rPr lang="en-GB" dirty="0" smtClean="0"/>
              <a:t>- Reading/spelling age above chronological age </a:t>
            </a:r>
          </a:p>
          <a:p>
            <a:pPr>
              <a:buFont typeface="Wingdings 3" pitchFamily="18" charset="2"/>
              <a:buNone/>
            </a:pPr>
            <a:r>
              <a:rPr lang="en-GB" dirty="0" smtClean="0"/>
              <a:t>- Current Year 5 Maths and/or English set</a:t>
            </a:r>
          </a:p>
          <a:p>
            <a:pPr>
              <a:buFont typeface="Wingdings 3" pitchFamily="18" charset="2"/>
              <a:buNone/>
            </a:pPr>
            <a:r>
              <a:rPr lang="en-GB" dirty="0" smtClean="0"/>
              <a:t>- Teacher recommendation in June 2017</a:t>
            </a:r>
          </a:p>
          <a:p>
            <a:pPr>
              <a:buFont typeface="Wingdings 3" pitchFamily="18" charset="2"/>
              <a:buNone/>
            </a:pPr>
            <a:r>
              <a:rPr lang="en-GB" dirty="0" smtClean="0"/>
              <a:t>- Predicted Year 6 grades (generally need to be ‘exceeding’)</a:t>
            </a:r>
          </a:p>
          <a:p>
            <a:pPr>
              <a:buFont typeface="Wingdings 3" pitchFamily="18" charset="2"/>
              <a:buNone/>
            </a:pPr>
            <a:endParaRPr lang="en-GB" dirty="0" smtClean="0"/>
          </a:p>
          <a:p>
            <a:pPr>
              <a:buFont typeface="Wingdings 3" pitchFamily="18" charset="2"/>
              <a:buNone/>
            </a:pPr>
            <a:endParaRPr lang="en-GB" dirty="0" smtClean="0"/>
          </a:p>
          <a:p>
            <a:pPr>
              <a:buFont typeface="Wingdings 3" pitchFamily="18" charset="2"/>
              <a:buNone/>
            </a:pPr>
            <a:endParaRPr lang="en-GB" dirty="0" smtClean="0"/>
          </a:p>
        </p:txBody>
      </p:sp>
      <p:sp>
        <p:nvSpPr>
          <p:cNvPr id="5" name="Title 2"/>
          <p:cNvSpPr txBox="1">
            <a:spLocks/>
          </p:cNvSpPr>
          <p:nvPr/>
        </p:nvSpPr>
        <p:spPr>
          <a:xfrm>
            <a:off x="2627784" y="5426968"/>
            <a:ext cx="5925344" cy="1431032"/>
          </a:xfrm>
          <a:prstGeom prst="rect">
            <a:avLst/>
          </a:prstGeom>
        </p:spPr>
        <p:txBody>
          <a:bodyPr vert="horz" rtlCol="0" anchor="ctr">
            <a:normAutofit fontScale="82500" lnSpcReduction="20000"/>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defRPr/>
            </a:pPr>
            <a:r>
              <a:rPr lang="en-GB" dirty="0" smtClean="0"/>
              <a:t>Consider how would they/you feel if they were unsuccessful? </a:t>
            </a:r>
            <a:endParaRPr lang="en-GB"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r>
              <a:rPr lang="en-GB" dirty="0" smtClean="0"/>
              <a:t>Do they enjoy school and want to learn?</a:t>
            </a:r>
          </a:p>
          <a:p>
            <a:r>
              <a:rPr lang="en-GB" dirty="0" smtClean="0"/>
              <a:t>Do they get on with their homework without a big battle? (There can be up to two hours homework a night at grammar schools.)</a:t>
            </a:r>
          </a:p>
          <a:p>
            <a:r>
              <a:rPr lang="en-GB" dirty="0" smtClean="0"/>
              <a:t>Do they do consistently well across the curriculum? </a:t>
            </a:r>
          </a:p>
          <a:p>
            <a:r>
              <a:rPr lang="en-GB" dirty="0" smtClean="0"/>
              <a:t>Do they enjoy the challenge of being in top sets?</a:t>
            </a:r>
          </a:p>
          <a:p>
            <a:r>
              <a:rPr lang="en-GB" dirty="0"/>
              <a:t>We recommend familiarisation and the sooner the better. Whether you decide to get a tutor or help your child yourself is up to you. Papers can be bought in </a:t>
            </a:r>
            <a:r>
              <a:rPr lang="en-GB" dirty="0" err="1"/>
              <a:t>WHSmith</a:t>
            </a:r>
            <a:r>
              <a:rPr lang="en-GB" dirty="0"/>
              <a:t>, Staples etc. </a:t>
            </a:r>
          </a:p>
        </p:txBody>
      </p:sp>
      <p:sp>
        <p:nvSpPr>
          <p:cNvPr id="3" name="Title 2"/>
          <p:cNvSpPr>
            <a:spLocks noGrp="1"/>
          </p:cNvSpPr>
          <p:nvPr>
            <p:ph type="title"/>
          </p:nvPr>
        </p:nvSpPr>
        <p:spPr/>
        <p:txBody>
          <a:bodyPr>
            <a:normAutofit fontScale="90000"/>
          </a:bodyPr>
          <a:lstStyle/>
          <a:p>
            <a:r>
              <a:rPr lang="en-GB" dirty="0" smtClean="0"/>
              <a:t>Would my child be suited to a grammar school?</a:t>
            </a:r>
            <a:endParaRPr lang="en-GB" dirty="0"/>
          </a:p>
        </p:txBody>
      </p:sp>
    </p:spTree>
    <p:extLst>
      <p:ext uri="{BB962C8B-B14F-4D97-AF65-F5344CB8AC3E}">
        <p14:creationId xmlns:p14="http://schemas.microsoft.com/office/powerpoint/2010/main" val="252429812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7158" y="1142984"/>
            <a:ext cx="8543925" cy="4948258"/>
          </a:xfrm>
        </p:spPr>
        <p:txBody>
          <a:bodyPr>
            <a:normAutofit/>
          </a:bodyPr>
          <a:lstStyle/>
          <a:p>
            <a:r>
              <a:rPr lang="en-GB" sz="2400" dirty="0"/>
              <a:t>The pass mark is different every year. </a:t>
            </a:r>
            <a:r>
              <a:rPr lang="en-GB" sz="2400" dirty="0" smtClean="0"/>
              <a:t>It is set </a:t>
            </a:r>
            <a:r>
              <a:rPr lang="en-GB" sz="2400" dirty="0"/>
              <a:t>depending upon the range of results children achieve. </a:t>
            </a:r>
          </a:p>
          <a:p>
            <a:r>
              <a:rPr lang="en-GB" sz="2400" dirty="0" smtClean="0"/>
              <a:t>The </a:t>
            </a:r>
            <a:r>
              <a:rPr lang="en-GB" sz="2400" dirty="0"/>
              <a:t>pass mark is adjusted very slightly to allow for a child's age when they take the test. </a:t>
            </a:r>
            <a:endParaRPr lang="en-GB" sz="2400" dirty="0" smtClean="0"/>
          </a:p>
          <a:p>
            <a:r>
              <a:rPr lang="en-GB" sz="2400" dirty="0" smtClean="0"/>
              <a:t>A </a:t>
            </a:r>
            <a:r>
              <a:rPr lang="en-GB" sz="2400" dirty="0"/>
              <a:t>standardised score of 100 represents an average performance for a child of a given age, with the lowest standardised score normally around 70 and the highest around 140</a:t>
            </a:r>
            <a:r>
              <a:rPr lang="en-GB" sz="2400" dirty="0" smtClean="0"/>
              <a:t>.</a:t>
            </a:r>
            <a:endParaRPr lang="en-GB" sz="2200" dirty="0" smtClean="0"/>
          </a:p>
          <a:p>
            <a:pPr>
              <a:lnSpc>
                <a:spcPct val="90000"/>
              </a:lnSpc>
              <a:buFont typeface="Wingdings 3" pitchFamily="18" charset="2"/>
              <a:buNone/>
            </a:pPr>
            <a:endParaRPr lang="en-GB" sz="2200" dirty="0" smtClean="0"/>
          </a:p>
        </p:txBody>
      </p:sp>
      <p:sp>
        <p:nvSpPr>
          <p:cNvPr id="3" name="Title 2"/>
          <p:cNvSpPr>
            <a:spLocks noGrp="1"/>
          </p:cNvSpPr>
          <p:nvPr>
            <p:ph type="title"/>
          </p:nvPr>
        </p:nvSpPr>
        <p:spPr/>
        <p:txBody>
          <a:bodyPr/>
          <a:lstStyle/>
          <a:p>
            <a:pPr fontAlgn="auto">
              <a:spcAft>
                <a:spcPts val="0"/>
              </a:spcAft>
              <a:defRPr/>
            </a:pPr>
            <a:r>
              <a:rPr lang="en-GB" dirty="0" smtClean="0">
                <a:solidFill>
                  <a:schemeClr val="tx1"/>
                </a:solidFill>
              </a:rPr>
              <a:t>Year 5: 2016 results</a:t>
            </a:r>
            <a:endParaRPr lang="en-GB" dirty="0">
              <a:solidFill>
                <a:schemeClr val="tx1"/>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r>
              <a:rPr lang="en-GB" dirty="0"/>
              <a:t>Income Support </a:t>
            </a:r>
          </a:p>
          <a:p>
            <a:r>
              <a:rPr lang="en-GB" dirty="0"/>
              <a:t>Income-based Jobseekers Allowance</a:t>
            </a:r>
          </a:p>
          <a:p>
            <a:r>
              <a:rPr lang="en-GB" dirty="0"/>
              <a:t>Income-related Employment and Support Allowance </a:t>
            </a:r>
          </a:p>
          <a:p>
            <a:r>
              <a:rPr lang="en-GB" dirty="0"/>
              <a:t>Support under Part VI of the Immigration and Asylum Act 1999</a:t>
            </a:r>
          </a:p>
          <a:p>
            <a:r>
              <a:rPr lang="en-GB" dirty="0"/>
              <a:t>the guaranteed element of State Pension Credit</a:t>
            </a:r>
          </a:p>
          <a:p>
            <a:r>
              <a:rPr lang="en-GB" dirty="0"/>
              <a:t>Child Tax Credit (provided you’re not also entitled to Working Tax Credit and have an annual gross income of no more than £16,190)</a:t>
            </a:r>
          </a:p>
          <a:p>
            <a:r>
              <a:rPr lang="en-GB" dirty="0"/>
              <a:t>Working Tax Credit run-on - paid for 4 weeks after you stop qualifying for Working Tax Credit</a:t>
            </a:r>
          </a:p>
          <a:p>
            <a:r>
              <a:rPr lang="en-GB" dirty="0"/>
              <a:t>Universal Credit</a:t>
            </a:r>
          </a:p>
          <a:p>
            <a:endParaRPr lang="en-GB" dirty="0"/>
          </a:p>
        </p:txBody>
      </p:sp>
      <p:sp>
        <p:nvSpPr>
          <p:cNvPr id="3" name="Title 2"/>
          <p:cNvSpPr>
            <a:spLocks noGrp="1"/>
          </p:cNvSpPr>
          <p:nvPr>
            <p:ph type="title"/>
          </p:nvPr>
        </p:nvSpPr>
        <p:spPr/>
        <p:txBody>
          <a:bodyPr/>
          <a:lstStyle/>
          <a:p>
            <a:r>
              <a:rPr lang="en-GB" dirty="0" smtClean="0"/>
              <a:t>Free School Meals</a:t>
            </a:r>
            <a:endParaRPr lang="en-GB" dirty="0"/>
          </a:p>
        </p:txBody>
      </p:sp>
    </p:spTree>
    <p:extLst>
      <p:ext uri="{BB962C8B-B14F-4D97-AF65-F5344CB8AC3E}">
        <p14:creationId xmlns:p14="http://schemas.microsoft.com/office/powerpoint/2010/main" val="182606642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There is no different food, different tables, different treatment – in short no difference! </a:t>
            </a:r>
          </a:p>
          <a:p>
            <a:r>
              <a:rPr lang="en-GB" dirty="0" smtClean="0"/>
              <a:t>Everyone is finding times hard at the moment – one less thing to pay for can make a big difference. </a:t>
            </a:r>
          </a:p>
          <a:p>
            <a:r>
              <a:rPr lang="en-GB" dirty="0" smtClean="0"/>
              <a:t>Hot meal or school packed lunch. </a:t>
            </a:r>
          </a:p>
          <a:p>
            <a:r>
              <a:rPr lang="en-GB" dirty="0" smtClean="0"/>
              <a:t>Everyday or only once in the whole year. </a:t>
            </a:r>
            <a:endParaRPr lang="en-GB" dirty="0"/>
          </a:p>
        </p:txBody>
      </p:sp>
      <p:sp>
        <p:nvSpPr>
          <p:cNvPr id="3" name="Title 2"/>
          <p:cNvSpPr>
            <a:spLocks noGrp="1"/>
          </p:cNvSpPr>
          <p:nvPr>
            <p:ph type="title"/>
          </p:nvPr>
        </p:nvSpPr>
        <p:spPr/>
        <p:txBody>
          <a:bodyPr>
            <a:normAutofit fontScale="90000"/>
          </a:bodyPr>
          <a:lstStyle/>
          <a:p>
            <a:r>
              <a:rPr lang="en-GB" dirty="0" smtClean="0"/>
              <a:t>If you are unsure, apply anyway!</a:t>
            </a:r>
            <a:endParaRPr lang="en-GB" dirty="0"/>
          </a:p>
        </p:txBody>
      </p:sp>
    </p:spTree>
    <p:extLst>
      <p:ext uri="{BB962C8B-B14F-4D97-AF65-F5344CB8AC3E}">
        <p14:creationId xmlns:p14="http://schemas.microsoft.com/office/powerpoint/2010/main" val="132367010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en-GB" dirty="0" smtClean="0">
                <a:hlinkClick r:id="rId2"/>
              </a:rPr>
              <a:t>www.stsavioursjunior.com</a:t>
            </a:r>
            <a:endParaRPr lang="en-GB" dirty="0" smtClean="0"/>
          </a:p>
          <a:p>
            <a:pPr>
              <a:buNone/>
            </a:pPr>
            <a:endParaRPr lang="en-GB" dirty="0" smtClean="0"/>
          </a:p>
          <a:p>
            <a:pPr>
              <a:buNone/>
            </a:pPr>
            <a:r>
              <a:rPr lang="en-GB" dirty="0" smtClean="0"/>
              <a:t>Term dates (don’t refer to KCC website as they don’t include training days)</a:t>
            </a:r>
          </a:p>
          <a:p>
            <a:pPr>
              <a:buNone/>
            </a:pPr>
            <a:endParaRPr lang="en-GB" dirty="0"/>
          </a:p>
          <a:p>
            <a:pPr>
              <a:buNone/>
            </a:pPr>
            <a:r>
              <a:rPr lang="en-GB" dirty="0" smtClean="0"/>
              <a:t>Remember we can no longer grant </a:t>
            </a:r>
            <a:r>
              <a:rPr lang="en-GB" i="1" dirty="0" smtClean="0"/>
              <a:t>any</a:t>
            </a:r>
            <a:r>
              <a:rPr lang="en-GB" dirty="0" smtClean="0"/>
              <a:t> holiday during term times. </a:t>
            </a:r>
          </a:p>
          <a:p>
            <a:pPr>
              <a:buNone/>
            </a:pPr>
            <a:endParaRPr lang="en-GB" dirty="0" smtClean="0"/>
          </a:p>
          <a:p>
            <a:pPr>
              <a:buNone/>
            </a:pPr>
            <a:endParaRPr lang="en-GB" dirty="0"/>
          </a:p>
        </p:txBody>
      </p:sp>
      <p:sp>
        <p:nvSpPr>
          <p:cNvPr id="3" name="Title 2"/>
          <p:cNvSpPr>
            <a:spLocks noGrp="1"/>
          </p:cNvSpPr>
          <p:nvPr>
            <p:ph type="title"/>
          </p:nvPr>
        </p:nvSpPr>
        <p:spPr/>
        <p:txBody>
          <a:bodyPr/>
          <a:lstStyle/>
          <a:p>
            <a:r>
              <a:rPr lang="en-GB" dirty="0" smtClean="0"/>
              <a:t>Website</a:t>
            </a:r>
            <a:endParaRPr lang="en-GB"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en-GB" dirty="0" smtClean="0"/>
              <a:t>Generally, concerns should be raised in this</a:t>
            </a:r>
          </a:p>
          <a:p>
            <a:pPr>
              <a:buNone/>
            </a:pPr>
            <a:r>
              <a:rPr lang="en-GB" dirty="0" smtClean="0"/>
              <a:t>order...</a:t>
            </a:r>
          </a:p>
          <a:p>
            <a:endParaRPr lang="en-GB" dirty="0" smtClean="0"/>
          </a:p>
          <a:p>
            <a:r>
              <a:rPr lang="en-GB" dirty="0" smtClean="0"/>
              <a:t>Class or set teacher</a:t>
            </a:r>
          </a:p>
          <a:p>
            <a:r>
              <a:rPr lang="en-GB" dirty="0" smtClean="0"/>
              <a:t>Year group leader</a:t>
            </a:r>
          </a:p>
          <a:p>
            <a:r>
              <a:rPr lang="en-GB" dirty="0" smtClean="0"/>
              <a:t>Mr Arnold</a:t>
            </a:r>
          </a:p>
          <a:p>
            <a:r>
              <a:rPr lang="en-GB" dirty="0" smtClean="0"/>
              <a:t>Mr </a:t>
            </a:r>
            <a:r>
              <a:rPr lang="en-GB" dirty="0" err="1" smtClean="0"/>
              <a:t>Bonell</a:t>
            </a:r>
            <a:endParaRPr lang="en-GB" dirty="0"/>
          </a:p>
          <a:p>
            <a:endParaRPr lang="en-GB" dirty="0"/>
          </a:p>
        </p:txBody>
      </p:sp>
      <p:sp>
        <p:nvSpPr>
          <p:cNvPr id="3" name="Title 2"/>
          <p:cNvSpPr>
            <a:spLocks noGrp="1"/>
          </p:cNvSpPr>
          <p:nvPr>
            <p:ph type="title"/>
          </p:nvPr>
        </p:nvSpPr>
        <p:spPr/>
        <p:txBody>
          <a:bodyPr/>
          <a:lstStyle/>
          <a:p>
            <a:r>
              <a:rPr lang="en-GB" dirty="0" smtClean="0"/>
              <a:t>If you have concerns...</a:t>
            </a:r>
            <a:endParaRPr lang="en-GB"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8596" y="1428736"/>
            <a:ext cx="8229600" cy="4525963"/>
          </a:xfrm>
        </p:spPr>
        <p:txBody>
          <a:bodyPr/>
          <a:lstStyle/>
          <a:p>
            <a:pPr>
              <a:buNone/>
            </a:pPr>
            <a:r>
              <a:rPr lang="en-GB" dirty="0" smtClean="0"/>
              <a:t>We don’t always get it right...but we never,</a:t>
            </a:r>
          </a:p>
          <a:p>
            <a:pPr>
              <a:buNone/>
            </a:pPr>
            <a:r>
              <a:rPr lang="en-GB" dirty="0" smtClean="0"/>
              <a:t>ever set out to get it wrong ‘</a:t>
            </a:r>
            <a:r>
              <a:rPr lang="en-GB" dirty="0" err="1" smtClean="0"/>
              <a:t>cos</a:t>
            </a:r>
            <a:r>
              <a:rPr lang="en-GB" dirty="0" smtClean="0"/>
              <a:t> that</a:t>
            </a:r>
          </a:p>
          <a:p>
            <a:pPr>
              <a:buNone/>
            </a:pPr>
            <a:r>
              <a:rPr lang="en-GB" dirty="0" smtClean="0"/>
              <a:t>would just be plain silly! </a:t>
            </a:r>
          </a:p>
          <a:p>
            <a:endParaRPr lang="en-GB" dirty="0"/>
          </a:p>
        </p:txBody>
      </p:sp>
      <p:sp>
        <p:nvSpPr>
          <p:cNvPr id="3" name="Title 2"/>
          <p:cNvSpPr>
            <a:spLocks noGrp="1"/>
          </p:cNvSpPr>
          <p:nvPr>
            <p:ph type="title"/>
          </p:nvPr>
        </p:nvSpPr>
        <p:spPr/>
        <p:txBody>
          <a:bodyPr/>
          <a:lstStyle/>
          <a:p>
            <a:r>
              <a:rPr lang="en-GB" dirty="0" smtClean="0"/>
              <a:t>And finally...</a:t>
            </a:r>
            <a:endParaRPr lang="en-GB"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1727</TotalTime>
  <Words>1793</Words>
  <Application>Microsoft Office PowerPoint</Application>
  <PresentationFormat>On-screen Show (4:3)</PresentationFormat>
  <Paragraphs>222</Paragraphs>
  <Slides>36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Calibri</vt:lpstr>
      <vt:lpstr>Lucida Sans Unicode</vt:lpstr>
      <vt:lpstr>Verdana</vt:lpstr>
      <vt:lpstr>Wingdings</vt:lpstr>
      <vt:lpstr>Wingdings 2</vt:lpstr>
      <vt:lpstr>Wingdings 3</vt:lpstr>
      <vt:lpstr>Concourse</vt:lpstr>
      <vt:lpstr>Information evening for Year 5</vt:lpstr>
      <vt:lpstr>Year 5 Staff</vt:lpstr>
      <vt:lpstr>PowerPoint Presentation</vt:lpstr>
      <vt:lpstr>Rewards and sanctions</vt:lpstr>
      <vt:lpstr>What we would like from you!</vt:lpstr>
      <vt:lpstr>What we would like from you!</vt:lpstr>
      <vt:lpstr>Homework</vt:lpstr>
      <vt:lpstr>PowerPoint Presentation</vt:lpstr>
      <vt:lpstr>A typical day</vt:lpstr>
      <vt:lpstr>Extended school...</vt:lpstr>
      <vt:lpstr>Clubs</vt:lpstr>
      <vt:lpstr>   Trips, Visits and        Themed Days</vt:lpstr>
      <vt:lpstr>Year 6 Residential to Kingswood</vt:lpstr>
      <vt:lpstr>School Library</vt:lpstr>
      <vt:lpstr>PowerPoint Presentation</vt:lpstr>
      <vt:lpstr>PowerPoint Presentation</vt:lpstr>
      <vt:lpstr>PowerPoint Presentation</vt:lpstr>
      <vt:lpstr>PowerPoint Presentation</vt:lpstr>
      <vt:lpstr>PowerPoint Presentation</vt:lpstr>
      <vt:lpstr>PowerPoint Presentation</vt:lpstr>
      <vt:lpstr>e-Safety </vt:lpstr>
      <vt:lpstr> SMART rules </vt:lpstr>
      <vt:lpstr>Parents Resource www.thinkuknow.co.uk/parents  </vt:lpstr>
      <vt:lpstr>Year 5 tests</vt:lpstr>
      <vt:lpstr>Example test questions</vt:lpstr>
      <vt:lpstr>Example test questions</vt:lpstr>
      <vt:lpstr>Example test questions</vt:lpstr>
      <vt:lpstr>Year 5 Kent Test</vt:lpstr>
      <vt:lpstr>Year 5: Should my child take the Kent Test?</vt:lpstr>
      <vt:lpstr>Would my child be suited to a grammar school?</vt:lpstr>
      <vt:lpstr>Year 5: 2016 results</vt:lpstr>
      <vt:lpstr>Free School Meals</vt:lpstr>
      <vt:lpstr>If you are unsure, apply anyway!</vt:lpstr>
      <vt:lpstr>Website</vt:lpstr>
      <vt:lpstr>If you have concerns...</vt:lpstr>
      <vt:lpstr>And finally...</vt:lpstr>
    </vt:vector>
  </TitlesOfParts>
  <Company>St. Saviour's C.E. Junior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evening for Year 4</dc:title>
  <dc:creator>jt</dc:creator>
  <cp:lastModifiedBy>Natasha Kemp</cp:lastModifiedBy>
  <cp:revision>85</cp:revision>
  <cp:lastPrinted>2015-09-11T11:12:27Z</cp:lastPrinted>
  <dcterms:created xsi:type="dcterms:W3CDTF">2010-09-06T09:40:16Z</dcterms:created>
  <dcterms:modified xsi:type="dcterms:W3CDTF">2017-09-14T14:30:24Z</dcterms:modified>
</cp:coreProperties>
</file>