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89" r:id="rId3"/>
    <p:sldId id="291" r:id="rId4"/>
    <p:sldId id="287" r:id="rId5"/>
    <p:sldId id="261" r:id="rId6"/>
    <p:sldId id="262" r:id="rId7"/>
    <p:sldId id="265" r:id="rId8"/>
    <p:sldId id="285" r:id="rId9"/>
    <p:sldId id="299" r:id="rId10"/>
    <p:sldId id="270" r:id="rId11"/>
    <p:sldId id="273" r:id="rId12"/>
    <p:sldId id="274" r:id="rId13"/>
    <p:sldId id="297" r:id="rId14"/>
    <p:sldId id="276" r:id="rId15"/>
    <p:sldId id="277" r:id="rId16"/>
    <p:sldId id="278" r:id="rId17"/>
    <p:sldId id="279" r:id="rId18"/>
    <p:sldId id="280" r:id="rId19"/>
    <p:sldId id="281" r:id="rId20"/>
    <p:sldId id="283" r:id="rId21"/>
    <p:sldId id="294" r:id="rId22"/>
    <p:sldId id="298" r:id="rId23"/>
    <p:sldId id="295" r:id="rId24"/>
    <p:sldId id="296" r:id="rId25"/>
    <p:sldId id="284" r:id="rId2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FFCC66"/>
    <a:srgbClr val="FF0000"/>
    <a:srgbClr val="FF66FF"/>
    <a:srgbClr val="33CC33"/>
    <a:srgbClr val="006600"/>
    <a:srgbClr val="99FF3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09" autoAdjust="0"/>
  </p:normalViewPr>
  <p:slideViewPr>
    <p:cSldViewPr>
      <p:cViewPr varScale="1">
        <p:scale>
          <a:sx n="79" d="100"/>
          <a:sy n="79" d="100"/>
        </p:scale>
        <p:origin x="274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3722B86F-29A7-4C0B-AB1B-AA9FF8A385B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111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21CD4D-4A45-4060-BBBB-16E7E92BC3D2}" type="slidenum">
              <a:rPr lang="en-US"/>
              <a:pPr/>
              <a:t>1</a:t>
            </a:fld>
            <a:endParaRPr lang="en-US"/>
          </a:p>
        </p:txBody>
      </p:sp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179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F22E8-A9B8-49B8-8C03-4C2CD4F7A4C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121933-6B86-4235-96C3-76B37745036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4015C5-629D-44EB-8A16-967E24BDA9F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B47410-8693-4C36-878E-B6AF84FAB5B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F7B117-DBAB-40BF-A58C-2323F593611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FE7CA1-1F65-48AF-AC92-7BA360E201E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4AB4B5-2408-4EA8-89BE-DBAE8EA00CA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9FE823-4F79-471A-88CA-83C48D30BF3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B4C82D-9E77-49A1-A282-B44C3AC3E67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5449E6-8140-4390-9063-B893D9F6BA1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F4F70C-DDF7-45A7-9F73-013E67B8CC1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CE70799-6EB1-417B-829B-E7D1417D7A0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newsflash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216C61A-8F85-48D6-801B-5B65AC19616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newsflash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45546C5-5140-4B37-994C-2E6E457DA3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FF66"/>
            </a:gs>
            <a:gs pos="100000">
              <a:srgbClr val="99FF3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3A03506A-467B-42BD-A8D9-5D353A54A52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 spd="med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7" name="WordArt 15"/>
          <p:cNvSpPr>
            <a:spLocks noChangeArrowheads="1" noChangeShapeType="1" noTextEdit="1"/>
          </p:cNvSpPr>
          <p:nvPr/>
        </p:nvSpPr>
        <p:spPr bwMode="auto">
          <a:xfrm>
            <a:off x="1331913" y="549275"/>
            <a:ext cx="6842125" cy="1871663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8000"/>
                </a:solidFill>
                <a:latin typeface="Arial Black"/>
              </a:rPr>
              <a:t>Welcome to our school...</a:t>
            </a:r>
          </a:p>
        </p:txBody>
      </p:sp>
      <p:pic>
        <p:nvPicPr>
          <p:cNvPr id="3091" name="Picture 19" descr="06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557338"/>
            <a:ext cx="2663825" cy="1593850"/>
          </a:xfrm>
          <a:prstGeom prst="rect">
            <a:avLst/>
          </a:prstGeom>
          <a:noFill/>
        </p:spPr>
      </p:pic>
      <p:pic>
        <p:nvPicPr>
          <p:cNvPr id="3095" name="Picture 23" descr="MVC-023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6325" y="1557338"/>
            <a:ext cx="2736850" cy="1584325"/>
          </a:xfrm>
          <a:prstGeom prst="rect">
            <a:avLst/>
          </a:prstGeom>
          <a:noFill/>
        </p:spPr>
      </p:pic>
      <p:sp>
        <p:nvSpPr>
          <p:cNvPr id="3098" name="Text Box 26"/>
          <p:cNvSpPr txBox="1">
            <a:spLocks noChangeArrowheads="1"/>
          </p:cNvSpPr>
          <p:nvPr/>
        </p:nvSpPr>
        <p:spPr bwMode="auto">
          <a:xfrm>
            <a:off x="3203575" y="1628775"/>
            <a:ext cx="2736850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St Saviour’s</a:t>
            </a:r>
          </a:p>
          <a:p>
            <a:pPr algn="ctr">
              <a:spcBef>
                <a:spcPct val="50000"/>
              </a:spcBef>
            </a:pPr>
            <a:r>
              <a:rPr lang="en-GB" sz="28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Church of England</a:t>
            </a:r>
          </a:p>
          <a:p>
            <a:pPr algn="ctr">
              <a:spcBef>
                <a:spcPct val="50000"/>
              </a:spcBef>
            </a:pPr>
            <a:r>
              <a:rPr lang="en-GB" sz="28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Junior School</a:t>
            </a:r>
          </a:p>
        </p:txBody>
      </p:sp>
      <p:pic>
        <p:nvPicPr>
          <p:cNvPr id="1026" name="Picture 2" descr="V:\Kingswood\kingswood 0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4714884"/>
            <a:ext cx="2786082" cy="1785950"/>
          </a:xfrm>
          <a:prstGeom prst="rect">
            <a:avLst/>
          </a:prstGeom>
          <a:noFill/>
        </p:spPr>
      </p:pic>
      <p:pic>
        <p:nvPicPr>
          <p:cNvPr id="14" name="Picture 3" descr="V:\DIG 17.05.10\SDC1232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8145284" y="785794"/>
            <a:ext cx="2880000" cy="2160000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014" y="2824773"/>
            <a:ext cx="2650101" cy="19875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74" y="1556639"/>
            <a:ext cx="3007883" cy="22559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3762" y="1488593"/>
            <a:ext cx="2859413" cy="38125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54" y="3645024"/>
            <a:ext cx="2327050" cy="31027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293" y="3944768"/>
            <a:ext cx="3617001" cy="2712751"/>
          </a:xfrm>
          <a:prstGeom prst="rect">
            <a:avLst/>
          </a:prstGeom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404813"/>
            <a:ext cx="8964612" cy="6119812"/>
          </a:xfrm>
        </p:spPr>
        <p:txBody>
          <a:bodyPr/>
          <a:lstStyle/>
          <a:p>
            <a:r>
              <a:rPr lang="en-GB" sz="2400" dirty="0" smtClean="0"/>
              <a:t>7.00pm	Welcome from Chair of Governors Mr G. </a:t>
            </a:r>
            <a:r>
              <a:rPr lang="en-GB" sz="2400" dirty="0" err="1" smtClean="0"/>
              <a:t>Neve</a:t>
            </a:r>
            <a:r>
              <a:rPr lang="en-GB" sz="2400" dirty="0"/>
              <a:t>	  </a:t>
            </a:r>
            <a:endParaRPr lang="en-GB" sz="2400" dirty="0" smtClean="0"/>
          </a:p>
          <a:p>
            <a:endParaRPr lang="en-GB" sz="2400" dirty="0" smtClean="0"/>
          </a:p>
          <a:p>
            <a:r>
              <a:rPr lang="en-GB" sz="2400" dirty="0" smtClean="0"/>
              <a:t>7.05pm	Welcome </a:t>
            </a:r>
            <a:r>
              <a:rPr lang="en-GB" sz="2400" dirty="0"/>
              <a:t>from </a:t>
            </a:r>
            <a:r>
              <a:rPr lang="en-GB" sz="2400" dirty="0" err="1" smtClean="0"/>
              <a:t>Headteacher</a:t>
            </a:r>
            <a:r>
              <a:rPr lang="en-GB" sz="2400" dirty="0" smtClean="0"/>
              <a:t>, Mr N. </a:t>
            </a:r>
            <a:r>
              <a:rPr lang="en-GB" sz="2400" dirty="0" err="1" smtClean="0"/>
              <a:t>Bonell</a:t>
            </a:r>
            <a:endParaRPr lang="en-GB" sz="2400" dirty="0" smtClean="0"/>
          </a:p>
          <a:p>
            <a:pPr marL="0" indent="0">
              <a:buNone/>
            </a:pPr>
            <a:r>
              <a:rPr lang="en-GB" sz="2400" dirty="0"/>
              <a:t>	  </a:t>
            </a:r>
            <a:r>
              <a:rPr lang="en-GB" sz="2400" dirty="0" smtClean="0"/>
              <a:t>	</a:t>
            </a: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727473"/>
            <a:ext cx="6396203" cy="4797152"/>
          </a:xfrm>
          <a:prstGeom prst="rect">
            <a:avLst/>
          </a:prstGeom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643710"/>
          </a:xfrm>
        </p:spPr>
        <p:txBody>
          <a:bodyPr>
            <a:normAutofit/>
          </a:bodyPr>
          <a:lstStyle/>
          <a:p>
            <a:endParaRPr lang="en-GB" dirty="0" smtClean="0">
              <a:solidFill>
                <a:srgbClr val="FF0000"/>
              </a:solidFill>
            </a:endParaRPr>
          </a:p>
          <a:p>
            <a:r>
              <a:rPr lang="en-GB" b="1" u="sng" dirty="0"/>
              <a:t>Christian Values</a:t>
            </a:r>
            <a:endParaRPr lang="en-GB" dirty="0"/>
          </a:p>
          <a:p>
            <a:r>
              <a:rPr lang="en-GB" b="1" dirty="0"/>
              <a:t>Christian values inform our actions and thoughts on a daily basis.</a:t>
            </a:r>
          </a:p>
          <a:p>
            <a:r>
              <a:rPr lang="en-GB" dirty="0"/>
              <a:t>Reverence,  Wisdom,  Thankfulness,  Humility,  </a:t>
            </a:r>
            <a:endParaRPr lang="en-GB" dirty="0" smtClean="0"/>
          </a:p>
          <a:p>
            <a:r>
              <a:rPr lang="en-GB" dirty="0" smtClean="0"/>
              <a:t>Endurance</a:t>
            </a:r>
            <a:r>
              <a:rPr lang="en-GB" dirty="0"/>
              <a:t>,  </a:t>
            </a:r>
          </a:p>
          <a:p>
            <a:r>
              <a:rPr lang="en-GB" dirty="0"/>
              <a:t>Service,  Compassion,  Trust,  Peace,  </a:t>
            </a:r>
            <a:endParaRPr lang="en-GB" dirty="0" smtClean="0"/>
          </a:p>
          <a:p>
            <a:r>
              <a:rPr lang="en-GB" dirty="0" smtClean="0"/>
              <a:t>Forgiveness</a:t>
            </a:r>
            <a:r>
              <a:rPr lang="en-GB" dirty="0"/>
              <a:t>,  Friendship,  </a:t>
            </a:r>
          </a:p>
          <a:p>
            <a:r>
              <a:rPr lang="en-GB" dirty="0"/>
              <a:t>Justice,  Hope,  Creation,   Community</a:t>
            </a:r>
          </a:p>
          <a:p>
            <a:endParaRPr lang="en-GB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omic Sans MS" pitchFamily="66" charset="0"/>
              </a:rPr>
              <a:t>SCHOOL ORGANISATION</a:t>
            </a:r>
            <a:endParaRPr lang="en-US">
              <a:latin typeface="Comic Sans MS" pitchFamily="66" charset="0"/>
            </a:endParaRP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GB" sz="2800">
                <a:latin typeface="Comic Sans MS" pitchFamily="66" charset="0"/>
              </a:rPr>
              <a:t>KEY STAGE 2 ONLY 7 – 11 years old</a:t>
            </a:r>
          </a:p>
          <a:p>
            <a:r>
              <a:rPr lang="en-GB" sz="2800">
                <a:latin typeface="Comic Sans MS" pitchFamily="66" charset="0"/>
              </a:rPr>
              <a:t>Y3 TO Y6</a:t>
            </a:r>
          </a:p>
          <a:p>
            <a:r>
              <a:rPr lang="en-GB" sz="2800">
                <a:latin typeface="Comic Sans MS" pitchFamily="66" charset="0"/>
              </a:rPr>
              <a:t>12 CLASSES</a:t>
            </a:r>
          </a:p>
          <a:p>
            <a:r>
              <a:rPr lang="en-GB" sz="2800">
                <a:latin typeface="Comic Sans MS" pitchFamily="66" charset="0"/>
              </a:rPr>
              <a:t>3 CLASSES IN EACH YEAR GROUP</a:t>
            </a:r>
          </a:p>
          <a:p>
            <a:r>
              <a:rPr lang="en-GB" sz="2800">
                <a:latin typeface="Comic Sans MS" pitchFamily="66" charset="0"/>
              </a:rPr>
              <a:t>TEACHERS </a:t>
            </a:r>
          </a:p>
          <a:p>
            <a:r>
              <a:rPr lang="en-GB" sz="2800">
                <a:latin typeface="Comic Sans MS" pitchFamily="66" charset="0"/>
              </a:rPr>
              <a:t>SUPPORT STAFF</a:t>
            </a:r>
            <a:endParaRPr lang="en-US" sz="2800">
              <a:latin typeface="Comic Sans MS" pitchFamily="66" charset="0"/>
            </a:endParaRPr>
          </a:p>
        </p:txBody>
      </p:sp>
      <p:pic>
        <p:nvPicPr>
          <p:cNvPr id="49160" name="Picture 8" descr="basketball competition 006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356100" y="1844675"/>
            <a:ext cx="4475163" cy="3355975"/>
          </a:xfrm>
        </p:spPr>
      </p:pic>
      <p:pic>
        <p:nvPicPr>
          <p:cNvPr id="5" name="Picture 8" descr="P100086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1714488"/>
            <a:ext cx="4621211" cy="367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100" y="1714487"/>
            <a:ext cx="4906434" cy="3679825"/>
          </a:xfrm>
          <a:prstGeom prst="rect">
            <a:avLst/>
          </a:prstGeom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itchFamily="66" charset="0"/>
              </a:rPr>
              <a:t>Y3 STAFF</a:t>
            </a:r>
            <a:endParaRPr lang="en-US" dirty="0">
              <a:latin typeface="Comic Sans MS" pitchFamily="66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95738" y="1844675"/>
            <a:ext cx="4752975" cy="4525963"/>
          </a:xfrm>
        </p:spPr>
        <p:txBody>
          <a:bodyPr/>
          <a:lstStyle/>
          <a:p>
            <a:r>
              <a:rPr lang="en-GB" sz="2800" dirty="0" smtClean="0">
                <a:latin typeface="Comic Sans MS" pitchFamily="66" charset="0"/>
              </a:rPr>
              <a:t>Miss Cook– </a:t>
            </a:r>
            <a:endParaRPr lang="en-GB" sz="2800" dirty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GB" sz="2800" dirty="0">
                <a:latin typeface="Comic Sans MS" pitchFamily="66" charset="0"/>
              </a:rPr>
              <a:t>   Year Group Leader</a:t>
            </a:r>
          </a:p>
          <a:p>
            <a:pPr>
              <a:buFontTx/>
              <a:buNone/>
            </a:pPr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Mrs Sydenham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Mr Jones</a:t>
            </a:r>
          </a:p>
          <a:p>
            <a:pPr marL="0" indent="0">
              <a:buNone/>
            </a:pPr>
            <a:endParaRPr lang="en-GB" sz="2800" dirty="0" smtClean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Mrs </a:t>
            </a:r>
            <a:r>
              <a:rPr lang="en-GB" sz="2800" dirty="0" err="1" smtClean="0">
                <a:latin typeface="Comic Sans MS" pitchFamily="66" charset="0"/>
              </a:rPr>
              <a:t>Kirkaldie</a:t>
            </a:r>
            <a:r>
              <a:rPr lang="en-GB" sz="2800" dirty="0" smtClean="0">
                <a:latin typeface="Comic Sans MS" pitchFamily="66" charset="0"/>
              </a:rPr>
              <a:t>– cover teacher</a:t>
            </a:r>
            <a:endParaRPr lang="en-GB" sz="2800" dirty="0">
              <a:latin typeface="Comic Sans MS" pitchFamily="66" charset="0"/>
            </a:endParaRPr>
          </a:p>
          <a:p>
            <a:pPr lvl="1" algn="r"/>
            <a:endParaRPr lang="en-US" sz="2400" b="1" dirty="0">
              <a:latin typeface="Comic Sans MS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95" y="1434640"/>
            <a:ext cx="3701743" cy="2776307"/>
          </a:xfrm>
          <a:prstGeom prst="rect">
            <a:avLst/>
          </a:prstGeom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>
                <a:latin typeface="Comic Sans MS" pitchFamily="66" charset="0"/>
              </a:rPr>
              <a:t>Other staff that your child will meet through the school day…</a:t>
            </a:r>
            <a:endParaRPr lang="en-US" sz="4000">
              <a:latin typeface="Comic Sans MS" pitchFamily="66" charset="0"/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900113" y="1557338"/>
            <a:ext cx="5580062" cy="48958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400" dirty="0" smtClean="0">
                <a:latin typeface="Comic Sans MS" pitchFamily="66" charset="0"/>
              </a:rPr>
              <a:t>Mr Arnold</a:t>
            </a:r>
            <a:endParaRPr lang="en-GB" sz="2400" i="1" dirty="0"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r>
              <a:rPr lang="en-GB" sz="2400" dirty="0">
                <a:latin typeface="Comic Sans MS" pitchFamily="66" charset="0"/>
              </a:rPr>
              <a:t>Mr </a:t>
            </a:r>
            <a:r>
              <a:rPr lang="en-GB" sz="2400" dirty="0" smtClean="0">
                <a:latin typeface="Comic Sans MS" pitchFamily="66" charset="0"/>
              </a:rPr>
              <a:t>Bonell</a:t>
            </a:r>
          </a:p>
          <a:p>
            <a:pPr>
              <a:lnSpc>
                <a:spcPct val="90000"/>
              </a:lnSpc>
            </a:pPr>
            <a:r>
              <a:rPr lang="en-GB" sz="2400" dirty="0" smtClean="0">
                <a:latin typeface="Comic Sans MS" pitchFamily="66" charset="0"/>
              </a:rPr>
              <a:t>Mrs </a:t>
            </a:r>
            <a:r>
              <a:rPr lang="en-GB" sz="2400" dirty="0" err="1" smtClean="0">
                <a:latin typeface="Comic Sans MS" pitchFamily="66" charset="0"/>
              </a:rPr>
              <a:t>Tift</a:t>
            </a:r>
            <a:endParaRPr lang="en-GB" sz="24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r>
              <a:rPr lang="en-GB" sz="2400" dirty="0" smtClean="0">
                <a:latin typeface="Comic Sans MS" pitchFamily="66" charset="0"/>
              </a:rPr>
              <a:t>Mrs Clark</a:t>
            </a:r>
            <a:endParaRPr lang="en-GB" sz="2400" dirty="0"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r>
              <a:rPr lang="en-GB" sz="2400" dirty="0" smtClean="0">
                <a:latin typeface="Comic Sans MS" pitchFamily="66" charset="0"/>
              </a:rPr>
              <a:t>Class teachers</a:t>
            </a:r>
            <a:endParaRPr lang="en-GB" sz="2400" dirty="0"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r>
              <a:rPr lang="en-GB" sz="2400" dirty="0" smtClean="0">
                <a:latin typeface="Comic Sans MS" pitchFamily="66" charset="0"/>
              </a:rPr>
              <a:t>Teaching Assistants</a:t>
            </a:r>
          </a:p>
          <a:p>
            <a:pPr>
              <a:lnSpc>
                <a:spcPct val="90000"/>
              </a:lnSpc>
            </a:pPr>
            <a:r>
              <a:rPr lang="en-GB" sz="2400" dirty="0" smtClean="0">
                <a:latin typeface="Comic Sans MS" pitchFamily="66" charset="0"/>
              </a:rPr>
              <a:t>Sports </a:t>
            </a:r>
            <a:r>
              <a:rPr lang="en-GB" sz="2400" dirty="0">
                <a:latin typeface="Comic Sans MS" pitchFamily="66" charset="0"/>
              </a:rPr>
              <a:t>Coach</a:t>
            </a:r>
          </a:p>
          <a:p>
            <a:pPr>
              <a:lnSpc>
                <a:spcPct val="90000"/>
              </a:lnSpc>
            </a:pPr>
            <a:r>
              <a:rPr lang="en-GB" sz="2400" dirty="0" smtClean="0">
                <a:latin typeface="Comic Sans MS" pitchFamily="66" charset="0"/>
              </a:rPr>
              <a:t>Office </a:t>
            </a:r>
            <a:r>
              <a:rPr lang="en-GB" sz="2400" dirty="0">
                <a:latin typeface="Comic Sans MS" pitchFamily="66" charset="0"/>
              </a:rPr>
              <a:t>staff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latin typeface="Comic Sans MS" pitchFamily="66" charset="0"/>
              </a:rPr>
              <a:t>Midday Meals Supervisors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latin typeface="Comic Sans MS" pitchFamily="66" charset="0"/>
              </a:rPr>
              <a:t>Premises </a:t>
            </a:r>
            <a:r>
              <a:rPr lang="en-GB" sz="2400" dirty="0" smtClean="0">
                <a:latin typeface="Comic Sans MS" pitchFamily="66" charset="0"/>
              </a:rPr>
              <a:t>staff</a:t>
            </a:r>
          </a:p>
          <a:p>
            <a:pPr>
              <a:lnSpc>
                <a:spcPct val="90000"/>
              </a:lnSpc>
            </a:pPr>
            <a:r>
              <a:rPr lang="en-GB" sz="2400" dirty="0" smtClean="0">
                <a:latin typeface="Comic Sans MS" pitchFamily="66" charset="0"/>
              </a:rPr>
              <a:t>FLO</a:t>
            </a:r>
            <a:endParaRPr lang="en-US" sz="2400" dirty="0"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endParaRPr lang="en-GB" sz="2400" dirty="0"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endParaRPr lang="en-GB" sz="2000" dirty="0">
              <a:latin typeface="Comic Sans MS" pitchFamily="66" charset="0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874" y="1417638"/>
            <a:ext cx="4313997" cy="3235498"/>
          </a:xfrm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>
                <a:latin typeface="Comic Sans MS" pitchFamily="66" charset="0"/>
              </a:rPr>
              <a:t>If you would like to speak to a member of staff…</a:t>
            </a:r>
            <a:endParaRPr lang="en-US" sz="4000" b="1">
              <a:latin typeface="Comic Sans MS" pitchFamily="66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557338"/>
            <a:ext cx="8229600" cy="4525962"/>
          </a:xfrm>
        </p:spPr>
        <p:txBody>
          <a:bodyPr/>
          <a:lstStyle/>
          <a:p>
            <a:pPr algn="r">
              <a:lnSpc>
                <a:spcPct val="90000"/>
              </a:lnSpc>
            </a:pPr>
            <a:r>
              <a:rPr lang="en-GB" sz="2400" b="1" dirty="0">
                <a:latin typeface="Comic Sans MS" pitchFamily="66" charset="0"/>
              </a:rPr>
              <a:t>Make an appointment through the </a:t>
            </a:r>
            <a:r>
              <a:rPr lang="en-GB" sz="2400" b="1" dirty="0" smtClean="0">
                <a:latin typeface="Comic Sans MS" pitchFamily="66" charset="0"/>
              </a:rPr>
              <a:t>school office</a:t>
            </a:r>
            <a:endParaRPr lang="en-GB" sz="2400" b="1" dirty="0">
              <a:latin typeface="Comic Sans MS" pitchFamily="66" charset="0"/>
            </a:endParaRPr>
          </a:p>
          <a:p>
            <a:pPr lvl="1" algn="r">
              <a:lnSpc>
                <a:spcPct val="90000"/>
              </a:lnSpc>
            </a:pPr>
            <a:r>
              <a:rPr lang="en-GB" sz="2400" dirty="0">
                <a:latin typeface="Comic Sans MS" pitchFamily="66" charset="0"/>
              </a:rPr>
              <a:t>Not via playground or classrooms</a:t>
            </a:r>
          </a:p>
          <a:p>
            <a:pPr algn="r">
              <a:lnSpc>
                <a:spcPct val="90000"/>
              </a:lnSpc>
            </a:pPr>
            <a:r>
              <a:rPr lang="en-GB" sz="2800" b="1" dirty="0">
                <a:latin typeface="Comic Sans MS" pitchFamily="66" charset="0"/>
              </a:rPr>
              <a:t>Casually at the end of the school day</a:t>
            </a:r>
          </a:p>
          <a:p>
            <a:pPr lvl="1" algn="r">
              <a:lnSpc>
                <a:spcPct val="90000"/>
              </a:lnSpc>
            </a:pPr>
            <a:r>
              <a:rPr lang="en-GB" sz="2400" dirty="0" smtClean="0">
                <a:latin typeface="Comic Sans MS" pitchFamily="66" charset="0"/>
              </a:rPr>
              <a:t>Teachers in Year 3 and 4 </a:t>
            </a:r>
            <a:r>
              <a:rPr lang="en-GB" sz="2400" dirty="0">
                <a:latin typeface="Comic Sans MS" pitchFamily="66" charset="0"/>
              </a:rPr>
              <a:t>come out with children</a:t>
            </a:r>
          </a:p>
          <a:p>
            <a:pPr algn="r">
              <a:lnSpc>
                <a:spcPct val="90000"/>
              </a:lnSpc>
            </a:pPr>
            <a:r>
              <a:rPr lang="en-GB" sz="2400" b="1" dirty="0">
                <a:latin typeface="Comic Sans MS" pitchFamily="66" charset="0"/>
              </a:rPr>
              <a:t>Avoid the beginning of the day unless it is very urgent</a:t>
            </a:r>
          </a:p>
          <a:p>
            <a:pPr algn="r">
              <a:lnSpc>
                <a:spcPct val="90000"/>
              </a:lnSpc>
            </a:pPr>
            <a:r>
              <a:rPr lang="en-GB" sz="2800" b="1" dirty="0">
                <a:latin typeface="Comic Sans MS" pitchFamily="66" charset="0"/>
              </a:rPr>
              <a:t>Parent </a:t>
            </a:r>
            <a:r>
              <a:rPr lang="en-GB" sz="2800" b="1" dirty="0" smtClean="0">
                <a:latin typeface="Comic Sans MS" pitchFamily="66" charset="0"/>
              </a:rPr>
              <a:t>Consultations</a:t>
            </a:r>
            <a:endParaRPr lang="en-GB" sz="2800" b="1" dirty="0">
              <a:latin typeface="Comic Sans MS" pitchFamily="66" charset="0"/>
            </a:endParaRPr>
          </a:p>
        </p:txBody>
      </p:sp>
      <p:pic>
        <p:nvPicPr>
          <p:cNvPr id="20484" name="Picture 4" descr="MMAG00494_0000[1]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076700"/>
            <a:ext cx="2011362" cy="2520950"/>
          </a:xfrm>
          <a:prstGeom prst="rect">
            <a:avLst/>
          </a:prstGeom>
          <a:noFill/>
        </p:spPr>
      </p:pic>
      <p:sp>
        <p:nvSpPr>
          <p:cNvPr id="20485" name="AutoShape 5"/>
          <p:cNvSpPr>
            <a:spLocks noChangeArrowheads="1"/>
          </p:cNvSpPr>
          <p:nvPr/>
        </p:nvSpPr>
        <p:spPr bwMode="auto">
          <a:xfrm>
            <a:off x="357158" y="2428868"/>
            <a:ext cx="1514505" cy="1144595"/>
          </a:xfrm>
          <a:prstGeom prst="wedgeEllipseCallout">
            <a:avLst>
              <a:gd name="adj1" fmla="val 54412"/>
              <a:gd name="adj2" fmla="val 18113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GB" dirty="0"/>
              <a:t>OPEN DOOR POLICY</a:t>
            </a:r>
            <a:endParaRPr lang="en-US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sz="4800" b="1">
                <a:latin typeface="Comic Sans MS" pitchFamily="66" charset="0"/>
              </a:rPr>
              <a:t>Approach</a:t>
            </a:r>
            <a:endParaRPr lang="en-US" sz="4800" b="1">
              <a:latin typeface="Comic Sans MS" pitchFamily="66" charset="0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565400"/>
            <a:ext cx="8229600" cy="4525963"/>
          </a:xfrm>
        </p:spPr>
        <p:txBody>
          <a:bodyPr/>
          <a:lstStyle/>
          <a:p>
            <a:pPr lvl="1">
              <a:buFontTx/>
              <a:buNone/>
            </a:pPr>
            <a:r>
              <a:rPr lang="en-GB" dirty="0">
                <a:latin typeface="Comic Sans MS" pitchFamily="66" charset="0"/>
              </a:rPr>
              <a:t>Includes visits out of the classroom</a:t>
            </a:r>
          </a:p>
          <a:p>
            <a:pPr lvl="1"/>
            <a:r>
              <a:rPr lang="en-GB" dirty="0">
                <a:latin typeface="Comic Sans MS" pitchFamily="66" charset="0"/>
              </a:rPr>
              <a:t>School grounds</a:t>
            </a:r>
          </a:p>
          <a:p>
            <a:pPr lvl="1"/>
            <a:r>
              <a:rPr lang="en-GB" dirty="0">
                <a:latin typeface="Comic Sans MS" pitchFamily="66" charset="0"/>
              </a:rPr>
              <a:t>In and around Westgate</a:t>
            </a:r>
          </a:p>
          <a:p>
            <a:pPr lvl="1"/>
            <a:r>
              <a:rPr lang="en-GB" dirty="0">
                <a:latin typeface="Comic Sans MS" pitchFamily="66" charset="0"/>
              </a:rPr>
              <a:t>Further afield</a:t>
            </a:r>
          </a:p>
          <a:p>
            <a:pPr lvl="1"/>
            <a:endParaRPr lang="en-GB" dirty="0">
              <a:latin typeface="Comic Sans MS" pitchFamily="66" charset="0"/>
            </a:endParaRPr>
          </a:p>
          <a:p>
            <a:pPr lvl="1"/>
            <a:r>
              <a:rPr lang="en-GB" dirty="0">
                <a:latin typeface="Comic Sans MS" pitchFamily="66" charset="0"/>
              </a:rPr>
              <a:t>Special Weeks and </a:t>
            </a:r>
            <a:r>
              <a:rPr lang="en-GB" dirty="0" smtClean="0">
                <a:latin typeface="Comic Sans MS" pitchFamily="66" charset="0"/>
              </a:rPr>
              <a:t>Days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46089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404813"/>
            <a:ext cx="3743325" cy="211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18" y="0"/>
            <a:ext cx="3767519" cy="2564904"/>
          </a:xfrm>
          <a:prstGeom prst="rect">
            <a:avLst/>
          </a:prstGeom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980728"/>
            <a:ext cx="741682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/>
              <a:t>Maths mastery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Concrete, Pictorial, Abstract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Children moving through topics together, more able are encouraged to apply knowledge and gain a deeper understanding rather than jumping ahead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Flexible interventions for children who have struggled in a lesson</a:t>
            </a:r>
          </a:p>
          <a:p>
            <a:endParaRPr lang="en-GB" sz="2400" dirty="0"/>
          </a:p>
          <a:p>
            <a:r>
              <a:rPr lang="en-GB" sz="2400" b="1" u="sng" dirty="0" smtClean="0"/>
              <a:t>Accelerated Reader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Initial reading test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Finely graded books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Quiz after every book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/>
              <a:t>Targets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38944181"/>
      </p:ext>
    </p:extLst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b="1">
                <a:latin typeface="Comic Sans MS" pitchFamily="66" charset="0"/>
              </a:rPr>
              <a:t>Homework</a:t>
            </a:r>
            <a:endParaRPr lang="en-US" b="1">
              <a:latin typeface="Comic Sans MS" pitchFamily="66" charset="0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57298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n-GB" sz="2800" dirty="0">
                <a:latin typeface="Comic Sans MS" pitchFamily="66" charset="0"/>
              </a:rPr>
              <a:t> </a:t>
            </a:r>
          </a:p>
          <a:p>
            <a:r>
              <a:rPr lang="en-GB" sz="2800" dirty="0">
                <a:latin typeface="Comic Sans MS" pitchFamily="66" charset="0"/>
              </a:rPr>
              <a:t>Homework will be set to</a:t>
            </a:r>
          </a:p>
          <a:p>
            <a:pPr lvl="1"/>
            <a:r>
              <a:rPr lang="en-GB" sz="2400" dirty="0">
                <a:latin typeface="Comic Sans MS" pitchFamily="66" charset="0"/>
              </a:rPr>
              <a:t>support learning in the classroom </a:t>
            </a:r>
          </a:p>
          <a:p>
            <a:pPr lvl="1"/>
            <a:r>
              <a:rPr lang="en-GB" sz="2400" dirty="0">
                <a:latin typeface="Comic Sans MS" pitchFamily="66" charset="0"/>
              </a:rPr>
              <a:t>reinforce or practise skills already introduced</a:t>
            </a:r>
          </a:p>
          <a:p>
            <a:pPr lvl="1"/>
            <a:r>
              <a:rPr lang="en-GB" sz="2400" dirty="0">
                <a:latin typeface="Comic Sans MS" pitchFamily="66" charset="0"/>
              </a:rPr>
              <a:t>make learning fun</a:t>
            </a:r>
          </a:p>
          <a:p>
            <a:r>
              <a:rPr lang="en-GB" sz="2800" dirty="0">
                <a:latin typeface="Comic Sans MS" pitchFamily="66" charset="0"/>
              </a:rPr>
              <a:t>Reading</a:t>
            </a:r>
          </a:p>
          <a:p>
            <a:pPr lvl="1"/>
            <a:r>
              <a:rPr lang="en-GB" sz="2400" dirty="0">
                <a:latin typeface="Comic Sans MS" pitchFamily="66" charset="0"/>
              </a:rPr>
              <a:t>Children reading and reading to children</a:t>
            </a:r>
          </a:p>
          <a:p>
            <a:pPr lvl="1"/>
            <a:r>
              <a:rPr lang="en-GB" sz="2400" dirty="0">
                <a:latin typeface="Comic Sans MS" pitchFamily="66" charset="0"/>
              </a:rPr>
              <a:t>Research </a:t>
            </a:r>
          </a:p>
          <a:p>
            <a:r>
              <a:rPr lang="en-GB" sz="2800" dirty="0">
                <a:latin typeface="Comic Sans MS" pitchFamily="66" charset="0"/>
              </a:rPr>
              <a:t>Times tables</a:t>
            </a:r>
            <a:endParaRPr lang="en-US" sz="2800" dirty="0">
              <a:latin typeface="Comic Sans MS" pitchFamily="66" charset="0"/>
            </a:endParaRPr>
          </a:p>
        </p:txBody>
      </p:sp>
      <p:pic>
        <p:nvPicPr>
          <p:cNvPr id="26630" name="Picture 6" descr="P10100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1500" y="260350"/>
            <a:ext cx="3240088" cy="2428875"/>
          </a:xfrm>
          <a:prstGeom prst="rect">
            <a:avLst/>
          </a:prstGeom>
          <a:noFill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1500" y="0"/>
            <a:ext cx="3240088" cy="2689225"/>
          </a:xfrm>
          <a:prstGeom prst="rect">
            <a:avLst/>
          </a:prstGeom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sz="480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Christian Ethos</a:t>
            </a: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260350"/>
            <a:ext cx="1420813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684213" y="19161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GB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Church of England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GB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Signs of a Christian School</a:t>
            </a:r>
          </a:p>
          <a:p>
            <a:pPr marL="742950" lvl="1" indent="-285750">
              <a:spcBef>
                <a:spcPct val="20000"/>
              </a:spcBef>
            </a:pPr>
            <a:r>
              <a:rPr lang="en-GB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     </a:t>
            </a:r>
            <a:r>
              <a:rPr lang="en-GB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Collective Worship</a:t>
            </a:r>
          </a:p>
          <a:p>
            <a:pPr marL="1143000" lvl="2" indent="-228600">
              <a:spcBef>
                <a:spcPct val="20000"/>
              </a:spcBef>
            </a:pPr>
            <a:r>
              <a:rPr lang="en-GB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Class, Lower/Upper KS, whole-school</a:t>
            </a:r>
          </a:p>
          <a:p>
            <a:pPr marL="1143000" lvl="2" indent="-228600">
              <a:spcBef>
                <a:spcPct val="20000"/>
              </a:spcBef>
            </a:pPr>
            <a:r>
              <a:rPr lang="en-GB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St Saviour’s Church</a:t>
            </a:r>
          </a:p>
          <a:p>
            <a:pPr marL="1143000" lvl="2" indent="-228600">
              <a:spcBef>
                <a:spcPct val="20000"/>
              </a:spcBef>
            </a:pPr>
            <a:r>
              <a:rPr lang="en-GB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Harvest, Christmas, Easter &amp; services of</a:t>
            </a:r>
          </a:p>
          <a:p>
            <a:pPr marL="1143000" lvl="2" indent="-228600">
              <a:spcBef>
                <a:spcPct val="20000"/>
              </a:spcBef>
            </a:pPr>
            <a:r>
              <a:rPr lang="en-GB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Thanksgiving</a:t>
            </a:r>
          </a:p>
          <a:p>
            <a:pPr marL="342900" indent="-342900">
              <a:spcBef>
                <a:spcPct val="20000"/>
              </a:spcBef>
            </a:pPr>
            <a:endParaRPr lang="en-GB" sz="2400" i="1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0000"/>
              </a:spcBef>
            </a:pPr>
            <a:r>
              <a:rPr lang="en-GB" sz="2400" i="1">
                <a:effectLst>
                  <a:outerShdw blurRad="38100" dist="38100" dir="2700000" algn="tl">
                    <a:srgbClr val="FFFFFF"/>
                  </a:outerShdw>
                </a:effectLst>
              </a:rPr>
              <a:t>Parents have a right to withdraw their children from RE and/or Collective Worship</a:t>
            </a:r>
          </a:p>
          <a:p>
            <a:pPr marL="342900" indent="-342900">
              <a:spcBef>
                <a:spcPct val="20000"/>
              </a:spcBef>
            </a:pPr>
            <a:endParaRPr lang="en-GB" sz="2400" i="1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0000"/>
              </a:spcBef>
            </a:pPr>
            <a:endParaRPr lang="en-GB" sz="2400" i="1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GB" sz="3200">
              <a:effectLst>
                <a:outerShdw blurRad="38100" dist="38100" dir="2700000" algn="tl">
                  <a:srgbClr val="FFFFFF"/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bd13766_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565400"/>
            <a:ext cx="2587625" cy="4114800"/>
          </a:xfrm>
          <a:prstGeom prst="rect">
            <a:avLst/>
          </a:prstGeom>
          <a:noFill/>
        </p:spPr>
      </p:pic>
      <p:sp>
        <p:nvSpPr>
          <p:cNvPr id="3481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howcard Gothic" pitchFamily="82" charset="0"/>
              </a:rPr>
              <a:t>Extra Curricular Activities</a:t>
            </a:r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2268538" y="1341438"/>
            <a:ext cx="3810000" cy="496728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000">
                <a:solidFill>
                  <a:srgbClr val="006600"/>
                </a:solidFill>
                <a:latin typeface="Comic Sans MS" pitchFamily="66" charset="0"/>
              </a:rPr>
              <a:t>Football</a:t>
            </a:r>
          </a:p>
          <a:p>
            <a:pPr>
              <a:lnSpc>
                <a:spcPct val="80000"/>
              </a:lnSpc>
            </a:pPr>
            <a:r>
              <a:rPr lang="en-GB" sz="2000">
                <a:solidFill>
                  <a:srgbClr val="006600"/>
                </a:solidFill>
                <a:latin typeface="Comic Sans MS" pitchFamily="66" charset="0"/>
              </a:rPr>
              <a:t>Netball</a:t>
            </a:r>
          </a:p>
          <a:p>
            <a:pPr>
              <a:lnSpc>
                <a:spcPct val="80000"/>
              </a:lnSpc>
            </a:pPr>
            <a:r>
              <a:rPr lang="en-GB" sz="2000">
                <a:solidFill>
                  <a:srgbClr val="006600"/>
                </a:solidFill>
                <a:latin typeface="Comic Sans MS" pitchFamily="66" charset="0"/>
              </a:rPr>
              <a:t>Cricket</a:t>
            </a:r>
          </a:p>
          <a:p>
            <a:pPr>
              <a:lnSpc>
                <a:spcPct val="80000"/>
              </a:lnSpc>
            </a:pPr>
            <a:r>
              <a:rPr lang="en-GB" sz="2000">
                <a:solidFill>
                  <a:srgbClr val="006600"/>
                </a:solidFill>
                <a:latin typeface="Comic Sans MS" pitchFamily="66" charset="0"/>
              </a:rPr>
              <a:t>Dance</a:t>
            </a:r>
          </a:p>
          <a:p>
            <a:pPr>
              <a:lnSpc>
                <a:spcPct val="80000"/>
              </a:lnSpc>
            </a:pPr>
            <a:r>
              <a:rPr lang="en-GB" sz="2000">
                <a:solidFill>
                  <a:srgbClr val="006600"/>
                </a:solidFill>
                <a:latin typeface="Comic Sans MS" pitchFamily="66" charset="0"/>
              </a:rPr>
              <a:t>International Film club</a:t>
            </a:r>
          </a:p>
          <a:p>
            <a:pPr>
              <a:lnSpc>
                <a:spcPct val="80000"/>
              </a:lnSpc>
            </a:pPr>
            <a:r>
              <a:rPr lang="en-GB" sz="2000">
                <a:solidFill>
                  <a:srgbClr val="006600"/>
                </a:solidFill>
                <a:latin typeface="Comic Sans MS" pitchFamily="66" charset="0"/>
              </a:rPr>
              <a:t>Table Tennis</a:t>
            </a:r>
          </a:p>
          <a:p>
            <a:pPr>
              <a:lnSpc>
                <a:spcPct val="80000"/>
              </a:lnSpc>
            </a:pPr>
            <a:r>
              <a:rPr lang="en-GB" sz="2000">
                <a:solidFill>
                  <a:srgbClr val="006600"/>
                </a:solidFill>
                <a:latin typeface="Comic Sans MS" pitchFamily="66" charset="0"/>
              </a:rPr>
              <a:t>Choir</a:t>
            </a:r>
          </a:p>
          <a:p>
            <a:pPr>
              <a:lnSpc>
                <a:spcPct val="80000"/>
              </a:lnSpc>
            </a:pPr>
            <a:r>
              <a:rPr lang="en-GB" sz="2000">
                <a:solidFill>
                  <a:srgbClr val="006600"/>
                </a:solidFill>
                <a:latin typeface="Comic Sans MS" pitchFamily="66" charset="0"/>
              </a:rPr>
              <a:t>Chess</a:t>
            </a:r>
          </a:p>
          <a:p>
            <a:pPr>
              <a:lnSpc>
                <a:spcPct val="80000"/>
              </a:lnSpc>
            </a:pPr>
            <a:r>
              <a:rPr lang="en-GB" sz="2000">
                <a:solidFill>
                  <a:srgbClr val="006600"/>
                </a:solidFill>
                <a:latin typeface="Comic Sans MS" pitchFamily="66" charset="0"/>
              </a:rPr>
              <a:t>Computer</a:t>
            </a:r>
          </a:p>
          <a:p>
            <a:pPr>
              <a:lnSpc>
                <a:spcPct val="80000"/>
              </a:lnSpc>
            </a:pPr>
            <a:r>
              <a:rPr lang="en-GB" sz="2000">
                <a:solidFill>
                  <a:srgbClr val="006600"/>
                </a:solidFill>
                <a:latin typeface="Comic Sans MS" pitchFamily="66" charset="0"/>
              </a:rPr>
              <a:t>Gardening</a:t>
            </a:r>
          </a:p>
          <a:p>
            <a:pPr>
              <a:lnSpc>
                <a:spcPct val="80000"/>
              </a:lnSpc>
            </a:pPr>
            <a:r>
              <a:rPr lang="en-GB" sz="2000">
                <a:solidFill>
                  <a:srgbClr val="006600"/>
                </a:solidFill>
                <a:latin typeface="Comic Sans MS" pitchFamily="66" charset="0"/>
              </a:rPr>
              <a:t>Animation</a:t>
            </a:r>
          </a:p>
          <a:p>
            <a:pPr>
              <a:lnSpc>
                <a:spcPct val="80000"/>
              </a:lnSpc>
            </a:pPr>
            <a:r>
              <a:rPr lang="en-GB" sz="2000">
                <a:solidFill>
                  <a:srgbClr val="006600"/>
                </a:solidFill>
                <a:latin typeface="Comic Sans MS" pitchFamily="66" charset="0"/>
              </a:rPr>
              <a:t>Country dancing</a:t>
            </a:r>
          </a:p>
          <a:p>
            <a:pPr>
              <a:lnSpc>
                <a:spcPct val="80000"/>
              </a:lnSpc>
            </a:pPr>
            <a:r>
              <a:rPr lang="en-GB" sz="2000">
                <a:solidFill>
                  <a:srgbClr val="006600"/>
                </a:solidFill>
                <a:latin typeface="Comic Sans MS" pitchFamily="66" charset="0"/>
              </a:rPr>
              <a:t>Radio Controlled Cars</a:t>
            </a:r>
          </a:p>
          <a:p>
            <a:pPr>
              <a:lnSpc>
                <a:spcPct val="80000"/>
              </a:lnSpc>
            </a:pPr>
            <a:r>
              <a:rPr lang="en-GB" sz="2000">
                <a:solidFill>
                  <a:srgbClr val="006600"/>
                </a:solidFill>
                <a:latin typeface="Comic Sans MS" pitchFamily="66" charset="0"/>
              </a:rPr>
              <a:t>Art and craft</a:t>
            </a:r>
          </a:p>
          <a:p>
            <a:pPr>
              <a:lnSpc>
                <a:spcPct val="80000"/>
              </a:lnSpc>
            </a:pPr>
            <a:r>
              <a:rPr lang="en-GB" sz="2000">
                <a:solidFill>
                  <a:srgbClr val="006600"/>
                </a:solidFill>
                <a:latin typeface="Comic Sans MS" pitchFamily="66" charset="0"/>
              </a:rPr>
              <a:t>Library</a:t>
            </a:r>
          </a:p>
          <a:p>
            <a:pPr>
              <a:lnSpc>
                <a:spcPct val="80000"/>
              </a:lnSpc>
            </a:pPr>
            <a:r>
              <a:rPr lang="en-GB" sz="2000">
                <a:solidFill>
                  <a:srgbClr val="006600"/>
                </a:solidFill>
                <a:latin typeface="Comic Sans MS" pitchFamily="66" charset="0"/>
              </a:rPr>
              <a:t>Rugby             ………………!!!</a:t>
            </a:r>
          </a:p>
          <a:p>
            <a:pPr algn="r">
              <a:lnSpc>
                <a:spcPct val="80000"/>
              </a:lnSpc>
              <a:buFontTx/>
              <a:buNone/>
            </a:pPr>
            <a:endParaRPr lang="en-GB" sz="2000">
              <a:solidFill>
                <a:srgbClr val="006600"/>
              </a:solidFill>
              <a:latin typeface="Comic Sans MS" pitchFamily="66" charset="0"/>
            </a:endParaRPr>
          </a:p>
        </p:txBody>
      </p:sp>
      <p:pic>
        <p:nvPicPr>
          <p:cNvPr id="34822" name="Picture 6" descr="ag00181_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227763" y="5084763"/>
            <a:ext cx="2519362" cy="1539875"/>
          </a:xfrm>
          <a:prstGeom prst="rect">
            <a:avLst/>
          </a:prstGeom>
          <a:noFill/>
        </p:spPr>
      </p:pic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6227763" y="1412875"/>
            <a:ext cx="2663825" cy="3000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rgbClr val="CC3300"/>
                </a:solidFill>
              </a:rPr>
              <a:t>These are usually after school but could be before school or during lunchtime.</a:t>
            </a:r>
          </a:p>
          <a:p>
            <a:pPr>
              <a:spcBef>
                <a:spcPct val="50000"/>
              </a:spcBef>
            </a:pPr>
            <a:r>
              <a:rPr lang="en-GB" dirty="0" smtClean="0">
                <a:solidFill>
                  <a:srgbClr val="CC3300"/>
                </a:solidFill>
              </a:rPr>
              <a:t>The </a:t>
            </a:r>
            <a:r>
              <a:rPr lang="en-GB" dirty="0">
                <a:solidFill>
                  <a:srgbClr val="CC3300"/>
                </a:solidFill>
              </a:rPr>
              <a:t>first club for all children will be free.  Second or third clubs will be £1 per week subject to spaces being available.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Website...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b="1" dirty="0" smtClean="0"/>
              <a:t>Key information</a:t>
            </a:r>
            <a:r>
              <a:rPr lang="en-GB" dirty="0" smtClean="0"/>
              <a:t>: term dates for pupils,</a:t>
            </a:r>
          </a:p>
          <a:p>
            <a:pPr>
              <a:buNone/>
            </a:pPr>
            <a:r>
              <a:rPr lang="en-GB" dirty="0" smtClean="0"/>
              <a:t>prospectus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b="1" dirty="0" smtClean="0"/>
              <a:t>Calendar</a:t>
            </a:r>
            <a:r>
              <a:rPr lang="en-GB" dirty="0" smtClean="0"/>
              <a:t>: event dates 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260350"/>
            <a:ext cx="4343400" cy="6121400"/>
          </a:xfrm>
          <a:noFill/>
          <a:ln/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endParaRPr lang="en-GB" sz="20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title"/>
          </p:nvPr>
        </p:nvSpPr>
        <p:spPr>
          <a:xfrm>
            <a:off x="1785918" y="428604"/>
            <a:ext cx="4932362" cy="1143000"/>
          </a:xfrm>
          <a:noFill/>
          <a:ln/>
        </p:spPr>
        <p:txBody>
          <a:bodyPr/>
          <a:lstStyle/>
          <a:p>
            <a:r>
              <a:rPr lang="en-GB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howcard Gothic" pitchFamily="82" charset="0"/>
              </a:rPr>
              <a:t>Behaviour</a:t>
            </a:r>
          </a:p>
        </p:txBody>
      </p:sp>
      <p:pic>
        <p:nvPicPr>
          <p:cNvPr id="36868" name="Picture 4" descr="BD19550_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3429000"/>
            <a:ext cx="4213225" cy="2822575"/>
          </a:xfrm>
          <a:prstGeom prst="rect">
            <a:avLst/>
          </a:prstGeom>
          <a:noFill/>
        </p:spPr>
      </p:pic>
      <p:sp>
        <p:nvSpPr>
          <p:cNvPr id="36870" name="AutoShape 6"/>
          <p:cNvSpPr>
            <a:spLocks noChangeArrowheads="1"/>
          </p:cNvSpPr>
          <p:nvPr/>
        </p:nvSpPr>
        <p:spPr bwMode="auto">
          <a:xfrm>
            <a:off x="785786" y="1357298"/>
            <a:ext cx="3600450" cy="1655763"/>
          </a:xfrm>
          <a:prstGeom prst="cloudCallout">
            <a:avLst>
              <a:gd name="adj1" fmla="val 30731"/>
              <a:gd name="adj2" fmla="val 8509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/>
            <a:r>
              <a:rPr lang="en-GB" sz="2000" b="1" dirty="0"/>
              <a:t>Supportive </a:t>
            </a:r>
            <a:r>
              <a:rPr lang="en-GB" sz="2000" b="1" dirty="0" smtClean="0"/>
              <a:t>parents </a:t>
            </a:r>
            <a:r>
              <a:rPr lang="en-GB" sz="2000" b="1" dirty="0"/>
              <a:t>are very important</a:t>
            </a:r>
            <a:endParaRPr lang="en-US" sz="2000" b="1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howcard Gothic" pitchFamily="82" charset="0"/>
              </a:rPr>
              <a:t>Care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600200"/>
            <a:ext cx="3810000" cy="4495800"/>
          </a:xfrm>
        </p:spPr>
        <p:txBody>
          <a:bodyPr/>
          <a:lstStyle/>
          <a:p>
            <a:r>
              <a:rPr lang="en-GB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Problems – talk to a member of staff –teacher, FLO</a:t>
            </a:r>
            <a:r>
              <a:rPr lang="en-GB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, </a:t>
            </a:r>
            <a:r>
              <a:rPr lang="en-GB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TA, D</a:t>
            </a:r>
            <a:r>
              <a:rPr lang="en-GB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HT, </a:t>
            </a:r>
            <a:r>
              <a:rPr lang="en-GB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HT</a:t>
            </a:r>
          </a:p>
          <a:p>
            <a:r>
              <a:rPr lang="en-GB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Child Protection</a:t>
            </a:r>
          </a:p>
          <a:p>
            <a:r>
              <a:rPr lang="en-GB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Children who are ill or who have long-term medical needs</a:t>
            </a:r>
          </a:p>
          <a:p>
            <a:r>
              <a:rPr lang="en-GB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Appointments</a:t>
            </a:r>
            <a:endParaRPr lang="en-GB" sz="2400" dirty="0">
              <a:effectLst>
                <a:outerShdw blurRad="38100" dist="38100" dir="2700000" algn="tl">
                  <a:srgbClr val="FFFFFF"/>
                </a:outerShdw>
              </a:effectLst>
              <a:latin typeface="Cooper Black" pitchFamily="18" charset="0"/>
            </a:endParaRPr>
          </a:p>
          <a:p>
            <a:r>
              <a:rPr lang="en-GB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Casual (on the gate etc)</a:t>
            </a:r>
            <a:endParaRPr lang="en-GB" sz="2400" dirty="0">
              <a:effectLst>
                <a:outerShdw blurRad="38100" dist="38100" dir="2700000" algn="tl">
                  <a:srgbClr val="FFFFFF"/>
                </a:outerShdw>
              </a:effectLst>
              <a:latin typeface="Cooper Black" pitchFamily="18" charset="0"/>
            </a:endParaRPr>
          </a:p>
          <a:p>
            <a:pPr>
              <a:buFontTx/>
              <a:buNone/>
            </a:pPr>
            <a:endParaRPr lang="en-GB" sz="2400" dirty="0"/>
          </a:p>
        </p:txBody>
      </p:sp>
      <p:pic>
        <p:nvPicPr>
          <p:cNvPr id="37892" name="Picture 4" descr="bd07211_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2043113"/>
            <a:ext cx="4033838" cy="3640137"/>
          </a:xfrm>
          <a:noFill/>
          <a:ln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howcard Gothic" pitchFamily="82" charset="0"/>
              </a:rPr>
              <a:t>Communication</a:t>
            </a:r>
            <a:r>
              <a:rPr lang="en-GB"/>
              <a:t> 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latin typeface="Cooper Black" pitchFamily="18" charset="0"/>
              </a:rPr>
              <a:t>Consultations</a:t>
            </a:r>
          </a:p>
          <a:p>
            <a:r>
              <a:rPr lang="en-GB" dirty="0">
                <a:latin typeface="Cooper Black" pitchFamily="18" charset="0"/>
              </a:rPr>
              <a:t>Reports</a:t>
            </a:r>
          </a:p>
          <a:p>
            <a:r>
              <a:rPr lang="en-GB" dirty="0">
                <a:latin typeface="Cooper Black" pitchFamily="18" charset="0"/>
              </a:rPr>
              <a:t>Appointments</a:t>
            </a:r>
          </a:p>
          <a:p>
            <a:r>
              <a:rPr lang="en-GB" dirty="0">
                <a:latin typeface="Cooper Black" pitchFamily="18" charset="0"/>
              </a:rPr>
              <a:t>Casual</a:t>
            </a:r>
          </a:p>
          <a:p>
            <a:r>
              <a:rPr lang="en-GB" dirty="0">
                <a:latin typeface="Cooper Black" pitchFamily="18" charset="0"/>
              </a:rPr>
              <a:t>Newsletters </a:t>
            </a:r>
          </a:p>
          <a:p>
            <a:r>
              <a:rPr lang="en-GB" dirty="0">
                <a:latin typeface="Cooper Black" pitchFamily="18" charset="0"/>
              </a:rPr>
              <a:t>Letters</a:t>
            </a:r>
          </a:p>
          <a:p>
            <a:r>
              <a:rPr lang="en-GB" dirty="0">
                <a:latin typeface="Cooper Black" pitchFamily="18" charset="0"/>
              </a:rPr>
              <a:t>Telephone </a:t>
            </a:r>
            <a:endParaRPr lang="en-GB" dirty="0" smtClean="0">
              <a:latin typeface="Cooper Black" pitchFamily="18" charset="0"/>
            </a:endParaRPr>
          </a:p>
          <a:p>
            <a:r>
              <a:rPr lang="en-GB" dirty="0" smtClean="0">
                <a:latin typeface="Cooper Black" pitchFamily="18" charset="0"/>
              </a:rPr>
              <a:t>Text</a:t>
            </a:r>
            <a:endParaRPr lang="en-GB" dirty="0">
              <a:latin typeface="Cooper Black" pitchFamily="18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772400" cy="1143000"/>
          </a:xfrm>
        </p:spPr>
        <p:txBody>
          <a:bodyPr/>
          <a:lstStyle/>
          <a:p>
            <a:r>
              <a:rPr lang="en-GB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howcard Gothic" pitchFamily="82" charset="0"/>
              </a:rPr>
              <a:t>School Uniform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500166" y="1285860"/>
            <a:ext cx="5443563" cy="4114800"/>
          </a:xfrm>
        </p:spPr>
        <p:txBody>
          <a:bodyPr/>
          <a:lstStyle/>
          <a:p>
            <a:pPr lvl="1">
              <a:lnSpc>
                <a:spcPct val="90000"/>
              </a:lnSpc>
            </a:pPr>
            <a:r>
              <a:rPr lang="en-GB" sz="2400" dirty="0">
                <a:latin typeface="Cooper Black" pitchFamily="18" charset="0"/>
              </a:rPr>
              <a:t>Shoes </a:t>
            </a:r>
            <a:r>
              <a:rPr lang="en-GB" sz="2400" i="1" dirty="0">
                <a:latin typeface="Cooper Black" pitchFamily="18" charset="0"/>
              </a:rPr>
              <a:t>not trainers or boots</a:t>
            </a:r>
          </a:p>
          <a:p>
            <a:pPr lvl="1">
              <a:lnSpc>
                <a:spcPct val="90000"/>
              </a:lnSpc>
            </a:pPr>
            <a:r>
              <a:rPr lang="en-GB" sz="2400" dirty="0">
                <a:latin typeface="Cooper Black" pitchFamily="18" charset="0"/>
              </a:rPr>
              <a:t>Black/grey trousers/ skirt</a:t>
            </a:r>
          </a:p>
          <a:p>
            <a:pPr lvl="1">
              <a:lnSpc>
                <a:spcPct val="90000"/>
              </a:lnSpc>
            </a:pPr>
            <a:r>
              <a:rPr lang="en-GB" sz="2400" dirty="0">
                <a:latin typeface="Cooper Black" pitchFamily="18" charset="0"/>
              </a:rPr>
              <a:t>Sweat </a:t>
            </a:r>
            <a:r>
              <a:rPr lang="en-GB" sz="2400" dirty="0" smtClean="0">
                <a:latin typeface="Cooper Black" pitchFamily="18" charset="0"/>
              </a:rPr>
              <a:t>shirt or plain green cardigan/jumper (not grey)</a:t>
            </a:r>
            <a:endParaRPr lang="en-GB" sz="2400" dirty="0">
              <a:latin typeface="Cooper Black" pitchFamily="18" charset="0"/>
            </a:endParaRPr>
          </a:p>
          <a:p>
            <a:pPr lvl="1">
              <a:lnSpc>
                <a:spcPct val="90000"/>
              </a:lnSpc>
            </a:pPr>
            <a:r>
              <a:rPr lang="en-GB" sz="2400" dirty="0">
                <a:latin typeface="Cooper Black" pitchFamily="18" charset="0"/>
              </a:rPr>
              <a:t>Fleece</a:t>
            </a:r>
          </a:p>
          <a:p>
            <a:pPr lvl="1">
              <a:lnSpc>
                <a:spcPct val="90000"/>
              </a:lnSpc>
            </a:pPr>
            <a:r>
              <a:rPr lang="en-GB" sz="2400" dirty="0" smtClean="0">
                <a:latin typeface="Cooper Black" pitchFamily="18" charset="0"/>
              </a:rPr>
              <a:t>White/Green </a:t>
            </a:r>
            <a:r>
              <a:rPr lang="en-GB" sz="2400" dirty="0">
                <a:latin typeface="Cooper Black" pitchFamily="18" charset="0"/>
              </a:rPr>
              <a:t>Polo shirt</a:t>
            </a:r>
          </a:p>
          <a:p>
            <a:pPr lvl="1">
              <a:lnSpc>
                <a:spcPct val="90000"/>
              </a:lnSpc>
            </a:pPr>
            <a:r>
              <a:rPr lang="en-GB" sz="2400" dirty="0">
                <a:latin typeface="Cooper Black" pitchFamily="18" charset="0"/>
              </a:rPr>
              <a:t>P.E. kit </a:t>
            </a:r>
            <a:r>
              <a:rPr lang="en-GB" sz="2400" b="1" dirty="0">
                <a:latin typeface="Cooper Black" pitchFamily="18" charset="0"/>
              </a:rPr>
              <a:t>EVERY DAY</a:t>
            </a:r>
          </a:p>
          <a:p>
            <a:pPr lvl="2">
              <a:lnSpc>
                <a:spcPct val="90000"/>
              </a:lnSpc>
            </a:pPr>
            <a:r>
              <a:rPr lang="en-GB" sz="2000" dirty="0">
                <a:latin typeface="Cooper Black" pitchFamily="18" charset="0"/>
              </a:rPr>
              <a:t>White </a:t>
            </a:r>
            <a:r>
              <a:rPr lang="en-GB" sz="2000" dirty="0" smtClean="0">
                <a:latin typeface="Cooper Black" pitchFamily="18" charset="0"/>
              </a:rPr>
              <a:t>t-shirt</a:t>
            </a:r>
            <a:endParaRPr lang="en-GB" sz="2000" dirty="0">
              <a:latin typeface="Cooper Black" pitchFamily="18" charset="0"/>
            </a:endParaRPr>
          </a:p>
          <a:p>
            <a:pPr lvl="2">
              <a:lnSpc>
                <a:spcPct val="90000"/>
              </a:lnSpc>
            </a:pPr>
            <a:r>
              <a:rPr lang="en-GB" sz="2000" dirty="0" smtClean="0">
                <a:latin typeface="Cooper Black" pitchFamily="18" charset="0"/>
              </a:rPr>
              <a:t>Black/Navy </a:t>
            </a:r>
            <a:r>
              <a:rPr lang="en-GB" sz="2000" dirty="0">
                <a:latin typeface="Cooper Black" pitchFamily="18" charset="0"/>
              </a:rPr>
              <a:t>shorts</a:t>
            </a:r>
          </a:p>
          <a:p>
            <a:pPr lvl="2">
              <a:lnSpc>
                <a:spcPct val="90000"/>
              </a:lnSpc>
            </a:pPr>
            <a:r>
              <a:rPr lang="en-GB" sz="2000" dirty="0">
                <a:latin typeface="Cooper Black" pitchFamily="18" charset="0"/>
              </a:rPr>
              <a:t>Not Football Kit</a:t>
            </a:r>
          </a:p>
          <a:p>
            <a:pPr lvl="1">
              <a:lnSpc>
                <a:spcPct val="90000"/>
              </a:lnSpc>
              <a:buFontTx/>
              <a:buNone/>
            </a:pPr>
            <a:endParaRPr lang="en-GB" sz="2400" dirty="0">
              <a:latin typeface="Cooper Black" pitchFamily="18" charset="0"/>
            </a:endParaRP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684213" y="5949950"/>
            <a:ext cx="77771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/>
              <a:t>Please make sure all uniform is named.  Thank you!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howcard Gothic" pitchFamily="82" charset="0"/>
              </a:rPr>
              <a:t>ABSENCE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268413"/>
            <a:ext cx="8229600" cy="45259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Contact school by </a:t>
            </a:r>
            <a:r>
              <a:rPr lang="en-GB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9.15am </a:t>
            </a:r>
            <a:r>
              <a:rPr lang="en-GB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if your child is absent</a:t>
            </a:r>
          </a:p>
          <a:p>
            <a:pPr>
              <a:lnSpc>
                <a:spcPct val="80000"/>
              </a:lnSpc>
            </a:pPr>
            <a:r>
              <a:rPr lang="en-GB" sz="2000" dirty="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Follow up letter should be given to the class teacher</a:t>
            </a:r>
          </a:p>
          <a:p>
            <a:pPr>
              <a:lnSpc>
                <a:spcPct val="80000"/>
              </a:lnSpc>
            </a:pPr>
            <a:r>
              <a:rPr lang="en-GB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School will contact you regarding absence</a:t>
            </a:r>
          </a:p>
          <a:p>
            <a:pPr>
              <a:lnSpc>
                <a:spcPct val="80000"/>
              </a:lnSpc>
            </a:pPr>
            <a:r>
              <a:rPr lang="en-GB" sz="2000" dirty="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Appointments need to be backed up by a letter or an appointment card</a:t>
            </a:r>
          </a:p>
          <a:p>
            <a:pPr>
              <a:lnSpc>
                <a:spcPct val="80000"/>
              </a:lnSpc>
            </a:pPr>
            <a:r>
              <a:rPr lang="en-GB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Leave of absence in term time – Pupil </a:t>
            </a:r>
            <a:r>
              <a:rPr lang="en-GB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Attendance </a:t>
            </a:r>
            <a:r>
              <a:rPr lang="en-GB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Policy </a:t>
            </a:r>
            <a:endParaRPr lang="en-GB" sz="2000" dirty="0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>
              <a:lnSpc>
                <a:spcPct val="80000"/>
              </a:lnSpc>
            </a:pPr>
            <a:r>
              <a:rPr lang="en-GB" sz="2000" dirty="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If you have difficulties in getting your children to school on time our Family Liaison Officer (Mrs Biggs) can help</a:t>
            </a:r>
          </a:p>
          <a:p>
            <a:pPr>
              <a:lnSpc>
                <a:spcPct val="80000"/>
              </a:lnSpc>
            </a:pPr>
            <a:r>
              <a:rPr lang="en-GB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Poor attendance, which includes arriving after 9.00am, will result in a referral from the school to the Attendance &amp; Behaviour service</a:t>
            </a:r>
          </a:p>
          <a:p>
            <a:pPr lvl="1">
              <a:lnSpc>
                <a:spcPct val="80000"/>
              </a:lnSpc>
            </a:pPr>
            <a:r>
              <a:rPr lang="en-GB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Penalty notices for 10 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GB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  unauthorised sessions in 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GB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  a seasonal term</a:t>
            </a:r>
          </a:p>
          <a:p>
            <a:pPr lvl="1">
              <a:lnSpc>
                <a:spcPct val="80000"/>
              </a:lnSpc>
              <a:buFontTx/>
              <a:buNone/>
            </a:pPr>
            <a:endParaRPr lang="en-GB" sz="2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>
              <a:lnSpc>
                <a:spcPct val="80000"/>
              </a:lnSpc>
            </a:pPr>
            <a:endParaRPr lang="en-GB" sz="24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40966" name="AutoShape 6"/>
          <p:cNvSpPr>
            <a:spLocks noChangeArrowheads="1"/>
          </p:cNvSpPr>
          <p:nvPr/>
        </p:nvSpPr>
        <p:spPr bwMode="auto">
          <a:xfrm rot="199438">
            <a:off x="3870325" y="4033838"/>
            <a:ext cx="5273675" cy="2824162"/>
          </a:xfrm>
          <a:prstGeom prst="irregularSeal2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>
                <a:solidFill>
                  <a:srgbClr val="FF0000"/>
                </a:solidFill>
              </a:rPr>
              <a:t>Regular absence </a:t>
            </a:r>
          </a:p>
          <a:p>
            <a:pPr algn="ctr"/>
            <a:r>
              <a:rPr lang="en-GB">
                <a:solidFill>
                  <a:srgbClr val="FF0000"/>
                </a:solidFill>
              </a:rPr>
              <a:t>and lateness has a </a:t>
            </a:r>
          </a:p>
          <a:p>
            <a:pPr algn="ctr"/>
            <a:r>
              <a:rPr lang="en-GB">
                <a:solidFill>
                  <a:srgbClr val="FF0000"/>
                </a:solidFill>
              </a:rPr>
              <a:t>hugely negative influence</a:t>
            </a:r>
          </a:p>
          <a:p>
            <a:pPr algn="ctr"/>
            <a:r>
              <a:rPr lang="en-GB">
                <a:solidFill>
                  <a:srgbClr val="FF0000"/>
                </a:solidFill>
              </a:rPr>
              <a:t>on children’s education</a:t>
            </a:r>
          </a:p>
          <a:p>
            <a:pPr algn="ctr"/>
            <a:r>
              <a:rPr lang="en-GB">
                <a:solidFill>
                  <a:srgbClr val="FF0000"/>
                </a:solidFill>
              </a:rPr>
              <a:t>and attitude to life!</a:t>
            </a:r>
            <a:endParaRPr lang="en-US">
              <a:solidFill>
                <a:srgbClr val="FF0000"/>
              </a:solidFill>
            </a:endParaRPr>
          </a:p>
        </p:txBody>
      </p:sp>
      <p:pic>
        <p:nvPicPr>
          <p:cNvPr id="40967" name="Picture 7" descr="MCj0431586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260350"/>
            <a:ext cx="1828800" cy="1828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oper Black" pitchFamily="18" charset="0"/>
              </a:rPr>
              <a:t>Beginning &amp; End of Day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5483225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Morning </a:t>
            </a:r>
          </a:p>
          <a:p>
            <a:pPr lvl="1">
              <a:lnSpc>
                <a:spcPct val="90000"/>
              </a:lnSpc>
            </a:pPr>
            <a:r>
              <a:rPr lang="en-GB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Breakfast club from 7.45 am (£2.50 per day)</a:t>
            </a:r>
          </a:p>
          <a:p>
            <a:pPr lvl="1">
              <a:lnSpc>
                <a:spcPct val="90000"/>
              </a:lnSpc>
            </a:pPr>
            <a:r>
              <a:rPr lang="en-GB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Gates </a:t>
            </a:r>
            <a:r>
              <a:rPr lang="en-GB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open at 8.30 </a:t>
            </a:r>
            <a:r>
              <a:rPr lang="en-GB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am</a:t>
            </a:r>
          </a:p>
          <a:p>
            <a:pPr lvl="1">
              <a:lnSpc>
                <a:spcPct val="90000"/>
              </a:lnSpc>
            </a:pPr>
            <a:r>
              <a:rPr lang="en-GB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Wake and Shake 8.45 am</a:t>
            </a:r>
            <a:endParaRPr lang="en-GB" sz="2000" dirty="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  <a:p>
            <a:pPr lvl="1">
              <a:lnSpc>
                <a:spcPct val="90000"/>
              </a:lnSpc>
            </a:pPr>
            <a:r>
              <a:rPr lang="en-GB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Whistle is blown at 8.55 am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Afternoon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     - </a:t>
            </a:r>
            <a:r>
              <a:rPr lang="en-GB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Teaching</a:t>
            </a:r>
            <a:r>
              <a:rPr lang="en-GB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 finishes at 3.15pm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GB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- Meet children at front of school</a:t>
            </a:r>
          </a:p>
          <a:p>
            <a:pPr marL="0" indent="0">
              <a:lnSpc>
                <a:spcPct val="90000"/>
              </a:lnSpc>
              <a:buNone/>
            </a:pPr>
            <a:endParaRPr lang="en-GB" sz="2400" dirty="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r>
              <a:rPr lang="en-GB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No parking </a:t>
            </a:r>
          </a:p>
          <a:p>
            <a:pPr lvl="1">
              <a:lnSpc>
                <a:spcPct val="90000"/>
              </a:lnSpc>
            </a:pPr>
            <a:r>
              <a:rPr lang="en-GB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On </a:t>
            </a:r>
            <a:r>
              <a:rPr lang="en-GB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yellow </a:t>
            </a:r>
            <a:r>
              <a:rPr lang="en-GB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zigzags</a:t>
            </a:r>
            <a:endParaRPr lang="en-GB" sz="2000" dirty="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  <a:p>
            <a:pPr lvl="1">
              <a:lnSpc>
                <a:spcPct val="90000"/>
              </a:lnSpc>
            </a:pPr>
            <a:r>
              <a:rPr lang="en-GB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Houses opposite school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400" dirty="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endParaRPr lang="en-GB" sz="2400" dirty="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5699125" cy="1143000"/>
          </a:xfrm>
        </p:spPr>
        <p:txBody>
          <a:bodyPr/>
          <a:lstStyle/>
          <a:p>
            <a:r>
              <a:rPr lang="en-GB" sz="40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howcard Gothic" pitchFamily="82" charset="0"/>
              </a:rPr>
              <a:t>Lunchtime &amp; break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dirty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Cooked dinner/packed lunch </a:t>
            </a:r>
            <a:r>
              <a:rPr lang="en-GB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£2.15 </a:t>
            </a:r>
            <a:r>
              <a:rPr lang="en-GB" dirty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per day</a:t>
            </a:r>
          </a:p>
          <a:p>
            <a:pPr>
              <a:lnSpc>
                <a:spcPct val="90000"/>
              </a:lnSpc>
            </a:pPr>
            <a:r>
              <a:rPr lang="en-GB" dirty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Packed lunch</a:t>
            </a:r>
          </a:p>
          <a:p>
            <a:pPr lvl="1">
              <a:lnSpc>
                <a:spcPct val="90000"/>
              </a:lnSpc>
            </a:pPr>
            <a:r>
              <a:rPr lang="en-GB" dirty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No fizzy drinks</a:t>
            </a:r>
          </a:p>
          <a:p>
            <a:pPr lvl="1">
              <a:lnSpc>
                <a:spcPct val="90000"/>
              </a:lnSpc>
            </a:pPr>
            <a:r>
              <a:rPr lang="en-GB" dirty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No sweets</a:t>
            </a:r>
          </a:p>
          <a:p>
            <a:pPr lvl="1">
              <a:lnSpc>
                <a:spcPct val="90000"/>
              </a:lnSpc>
            </a:pPr>
            <a:r>
              <a:rPr lang="en-GB" dirty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Crisps are allowed for packed lunch</a:t>
            </a:r>
          </a:p>
          <a:p>
            <a:pPr>
              <a:lnSpc>
                <a:spcPct val="90000"/>
              </a:lnSpc>
            </a:pPr>
            <a:r>
              <a:rPr lang="en-GB" dirty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Break</a:t>
            </a:r>
          </a:p>
          <a:p>
            <a:pPr lvl="1">
              <a:lnSpc>
                <a:spcPct val="90000"/>
              </a:lnSpc>
            </a:pPr>
            <a:r>
              <a:rPr lang="en-GB" dirty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Healthy tuck shop</a:t>
            </a:r>
          </a:p>
          <a:p>
            <a:pPr lvl="1">
              <a:lnSpc>
                <a:spcPct val="90000"/>
              </a:lnSpc>
            </a:pPr>
            <a:r>
              <a:rPr lang="en-GB" dirty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Fruit</a:t>
            </a:r>
          </a:p>
          <a:p>
            <a:pPr lvl="1">
              <a:lnSpc>
                <a:spcPct val="90000"/>
              </a:lnSpc>
            </a:pPr>
            <a:r>
              <a:rPr lang="en-GB" dirty="0">
                <a:effectLst>
                  <a:outerShdw blurRad="38100" dist="38100" dir="2700000" algn="tl">
                    <a:srgbClr val="FFFFFF"/>
                  </a:outerShdw>
                </a:effectLst>
                <a:latin typeface="Cooper Black" pitchFamily="18" charset="0"/>
              </a:rPr>
              <a:t>No crisps</a:t>
            </a:r>
          </a:p>
        </p:txBody>
      </p:sp>
      <p:pic>
        <p:nvPicPr>
          <p:cNvPr id="44038" name="Picture 6" descr="Year 5 6 5 a side football competition  5 feb 09 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4572008"/>
            <a:ext cx="2565031" cy="192406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/>
          <a:lstStyle/>
          <a:p>
            <a:r>
              <a:rPr lang="en-GB" dirty="0" smtClean="0"/>
              <a:t>What we would like from you!</a:t>
            </a:r>
            <a:br>
              <a:rPr lang="en-GB" dirty="0" smtClean="0"/>
            </a:br>
            <a:r>
              <a:rPr lang="en-GB" dirty="0" smtClean="0"/>
              <a:t>Essential...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5043510"/>
          </a:xfrm>
        </p:spPr>
        <p:txBody>
          <a:bodyPr/>
          <a:lstStyle/>
          <a:p>
            <a:r>
              <a:rPr lang="en-GB" dirty="0" smtClean="0"/>
              <a:t>Children who arrive at school on time</a:t>
            </a:r>
          </a:p>
          <a:p>
            <a:r>
              <a:rPr lang="en-GB" dirty="0" smtClean="0"/>
              <a:t>Children always in school uniform/PE</a:t>
            </a:r>
          </a:p>
          <a:p>
            <a:r>
              <a:rPr lang="en-GB" dirty="0" smtClean="0"/>
              <a:t>To attend all parent consultation evenings</a:t>
            </a:r>
          </a:p>
          <a:p>
            <a:r>
              <a:rPr lang="en-GB" dirty="0" smtClean="0"/>
              <a:t>Read regularly with you child (at least three times a week)</a:t>
            </a:r>
          </a:p>
          <a:p>
            <a:r>
              <a:rPr lang="en-GB" dirty="0" smtClean="0"/>
              <a:t>Support homework and home learning</a:t>
            </a:r>
          </a:p>
          <a:p>
            <a:r>
              <a:rPr lang="en-GB" dirty="0" smtClean="0"/>
              <a:t>Keep contact details up to date</a:t>
            </a:r>
          </a:p>
          <a:p>
            <a:r>
              <a:rPr lang="en-GB" dirty="0" smtClean="0"/>
              <a:t>Tell us if there are circumstances which may affect your child</a:t>
            </a:r>
          </a:p>
          <a:p>
            <a:pPr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we would like from you!</a:t>
            </a:r>
            <a:br>
              <a:rPr lang="en-GB" dirty="0" smtClean="0"/>
            </a:br>
            <a:r>
              <a:rPr lang="en-GB" dirty="0" smtClean="0"/>
              <a:t>Desirable...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2071678"/>
            <a:ext cx="3653367" cy="274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1785926"/>
            <a:ext cx="2714181" cy="3851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571440" y="5786454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...but with over 200 years of combined experience, we have an idea of what makes for happy, high-achieving children!</a:t>
            </a:r>
            <a:endParaRPr lang="en-GB" b="1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we would like from you!</a:t>
            </a:r>
            <a:br>
              <a:rPr lang="en-GB" dirty="0" smtClean="0"/>
            </a:br>
            <a:r>
              <a:rPr lang="en-GB" dirty="0" smtClean="0"/>
              <a:t>Desirable...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600200"/>
            <a:ext cx="8786874" cy="5257800"/>
          </a:xfrm>
        </p:spPr>
        <p:txBody>
          <a:bodyPr/>
          <a:lstStyle/>
          <a:p>
            <a:r>
              <a:rPr lang="en-GB" sz="2400" dirty="0" smtClean="0"/>
              <a:t>Children have breakfast every morning</a:t>
            </a:r>
          </a:p>
          <a:p>
            <a:r>
              <a:rPr lang="en-GB" sz="2400" dirty="0" smtClean="0"/>
              <a:t>Children watch appropriate TV, especially if they have unrestricted TV/Sky in their bedroom</a:t>
            </a:r>
          </a:p>
          <a:p>
            <a:r>
              <a:rPr lang="en-GB" sz="2400" dirty="0" smtClean="0"/>
              <a:t>Children do not use 18 rated games on X Box etc (they are 18 for a reason)</a:t>
            </a:r>
          </a:p>
          <a:p>
            <a:r>
              <a:rPr lang="en-GB" sz="2400" dirty="0" smtClean="0"/>
              <a:t>Parental monitoring of internet</a:t>
            </a:r>
          </a:p>
          <a:p>
            <a:r>
              <a:rPr lang="en-GB" sz="2400" dirty="0" smtClean="0"/>
              <a:t>Children get a good night’s sleep (10 hours for an 8 year old)</a:t>
            </a:r>
          </a:p>
          <a:p>
            <a:r>
              <a:rPr lang="en-GB" sz="2400" dirty="0" smtClean="0"/>
              <a:t>Speak favourably about the school and your child’s teacher and respect our professional judgement, even on those rare occasions when we have to agree to disagree</a:t>
            </a:r>
          </a:p>
          <a:p>
            <a:r>
              <a:rPr lang="en-GB" sz="2400" dirty="0" smtClean="0"/>
              <a:t>Attend information sessions</a:t>
            </a:r>
          </a:p>
          <a:p>
            <a:pPr>
              <a:buNone/>
            </a:pPr>
            <a:endParaRPr lang="en-GB" sz="2800" dirty="0" smtClean="0"/>
          </a:p>
          <a:p>
            <a:endParaRPr lang="en-GB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And finally...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We don’t always get it right...but we never,</a:t>
            </a:r>
          </a:p>
          <a:p>
            <a:pPr>
              <a:buNone/>
            </a:pPr>
            <a:r>
              <a:rPr lang="en-GB" dirty="0" smtClean="0"/>
              <a:t>ever set out to get it wrong … that would just be plain silly! 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</p:txBody>
      </p:sp>
      <p:pic>
        <p:nvPicPr>
          <p:cNvPr id="4" name="Picture 10" descr="P10009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3643314"/>
            <a:ext cx="3786214" cy="2840026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212976"/>
            <a:ext cx="4614259" cy="3460694"/>
          </a:xfrm>
          <a:prstGeom prst="rect">
            <a:avLst/>
          </a:prstGeom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692696"/>
            <a:ext cx="80648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Please approach a member of staff with any questions.</a:t>
            </a:r>
          </a:p>
          <a:p>
            <a:endParaRPr lang="en-GB" sz="3200" dirty="0"/>
          </a:p>
          <a:p>
            <a:r>
              <a:rPr lang="en-GB" sz="3200" dirty="0" smtClean="0"/>
              <a:t>Our governors will be happy to tell you about their work – we have governor vacancies!</a:t>
            </a:r>
            <a:endParaRPr lang="en-GB" sz="32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15703</TotalTime>
  <Words>943</Words>
  <Application>Microsoft Office PowerPoint</Application>
  <PresentationFormat>On-screen Show (4:3)</PresentationFormat>
  <Paragraphs>212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Arial Black</vt:lpstr>
      <vt:lpstr>Comic Sans MS</vt:lpstr>
      <vt:lpstr>Cooper Black</vt:lpstr>
      <vt:lpstr>Showcard Gothic</vt:lpstr>
      <vt:lpstr>Default Design</vt:lpstr>
      <vt:lpstr>PowerPoint Presentation</vt:lpstr>
      <vt:lpstr>PowerPoint Presentation</vt:lpstr>
      <vt:lpstr>PowerPoint Presentation</vt:lpstr>
      <vt:lpstr>SCHOOL ORGANISATION</vt:lpstr>
      <vt:lpstr>Y3 STAFF</vt:lpstr>
      <vt:lpstr>Other staff that your child will meet through the school day…</vt:lpstr>
      <vt:lpstr>If you would like to speak to a member of staff…</vt:lpstr>
      <vt:lpstr>Approach</vt:lpstr>
      <vt:lpstr>PowerPoint Presentation</vt:lpstr>
      <vt:lpstr>Homework</vt:lpstr>
      <vt:lpstr>Christian Ethos</vt:lpstr>
      <vt:lpstr>Extra Curricular Activities</vt:lpstr>
      <vt:lpstr>Website...</vt:lpstr>
      <vt:lpstr>Behaviour</vt:lpstr>
      <vt:lpstr>Care</vt:lpstr>
      <vt:lpstr>Communication </vt:lpstr>
      <vt:lpstr>School Uniform</vt:lpstr>
      <vt:lpstr>ABSENCE</vt:lpstr>
      <vt:lpstr>Beginning &amp; End of Day</vt:lpstr>
      <vt:lpstr>Lunchtime &amp; break</vt:lpstr>
      <vt:lpstr>What we would like from you! Essential...  </vt:lpstr>
      <vt:lpstr>What we would like from you! Desirable...</vt:lpstr>
      <vt:lpstr>What we would like from you! Desirable...</vt:lpstr>
      <vt:lpstr>And finally...</vt:lpstr>
      <vt:lpstr>PowerPoint Presentation</vt:lpstr>
    </vt:vector>
  </TitlesOfParts>
  <Company>St Saviours CE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</dc:creator>
  <cp:lastModifiedBy>N Bonell</cp:lastModifiedBy>
  <cp:revision>79</cp:revision>
  <dcterms:created xsi:type="dcterms:W3CDTF">2005-07-05T13:13:32Z</dcterms:created>
  <dcterms:modified xsi:type="dcterms:W3CDTF">2017-06-15T18:15:25Z</dcterms:modified>
</cp:coreProperties>
</file>