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2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D2"/>
    <a:srgbClr val="FFD3CC"/>
    <a:srgbClr val="FF4343"/>
    <a:srgbClr val="54BCEB"/>
    <a:srgbClr val="C9FFFB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872E4E-E98A-4758-9A36-76AFEB36EBAE}" v="15" dt="2024-01-24T10:51:35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448" y="-10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20/02/2024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107" name="Table 107">
            <a:extLst>
              <a:ext uri="{FF2B5EF4-FFF2-40B4-BE49-F238E27FC236}">
                <a16:creationId xmlns:a16="http://schemas.microsoft.com/office/drawing/2014/main" id="{F2750E4D-049E-9DD6-ED5E-F19CFB9B9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174520"/>
              </p:ext>
            </p:extLst>
          </p:nvPr>
        </p:nvGraphicFramePr>
        <p:xfrm>
          <a:off x="2471376" y="550307"/>
          <a:ext cx="7130644" cy="1760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351484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44891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47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&amp; Tomato Pizza with New Potatoes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D3CC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Penne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Bolognaise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Sausages, Roast Potatoes &amp; Gravy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Greek Chicken Pitta with Rice, &amp; Tzatziki</a:t>
                      </a:r>
                    </a:p>
                    <a:p>
                      <a:pPr algn="ctr"/>
                      <a:r>
                        <a:rPr lang="en-GB" sz="750" b="0" i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&amp; Spinach Whirl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Rice, &amp; Tzatziki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&amp; 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47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Tortilla Stack with Rice</a:t>
                      </a:r>
                      <a:endParaRPr lang="en-GB" sz="800" dirty="0"/>
                    </a:p>
                    <a:p>
                      <a:pPr algn="ctr"/>
                      <a:endParaRPr lang="en-GB" sz="750" b="1" u="sng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Penne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</a:t>
                      </a:r>
                      <a:endParaRPr lang="en-GB" sz="75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Cumberland Sausage,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 &amp; Gravy</a:t>
                      </a:r>
                      <a:endParaRPr lang="en-US" sz="750" b="0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algn="ctr"/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Whirl with *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highlight>
                            <a:srgbClr val="FFD3CC"/>
                          </a:highlight>
                          <a:latin typeface="Century Gothic"/>
                        </a:rPr>
                        <a:t>Rice 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and Salads</a:t>
                      </a:r>
                      <a:endParaRPr lang="en-GB" sz="7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BBQ Quorn with Chips 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1492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and Coleslaw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Sweetcorn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Green Beans </a:t>
                      </a: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&amp; Carrots</a:t>
                      </a:r>
                      <a:r>
                        <a:rPr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 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&amp; Baked Beans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150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pple Crumble with Ice Cream (cream for serverys)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Vanilla Shortbread  with Mandarins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750" b="1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NEW</a:t>
                      </a:r>
                      <a:r>
                        <a:rPr lang="en-GB" sz="750" b="0" dirty="0">
                          <a:latin typeface="Century Gothic" panose="020B0502020202020204" pitchFamily="34" charset="0"/>
                        </a:rPr>
                        <a:t> Berry Mousse</a:t>
                      </a: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Fresh Fruit Platter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54BCEB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38" name="Picture 137" descr="A close up of a logo&#10;&#10;Description automatically generated">
            <a:extLst>
              <a:ext uri="{FF2B5EF4-FFF2-40B4-BE49-F238E27FC236}">
                <a16:creationId xmlns:a16="http://schemas.microsoft.com/office/drawing/2014/main" id="{BB604168-0EB1-A193-94B2-2B781889A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520" y="5440959"/>
            <a:ext cx="171798" cy="170477"/>
          </a:xfrm>
          <a:prstGeom prst="rect">
            <a:avLst/>
          </a:prstGeom>
        </p:spPr>
      </p:pic>
      <p:pic>
        <p:nvPicPr>
          <p:cNvPr id="144" name="Picture 143" descr="A picture containing object&#10;&#10;Description automatically generated">
            <a:extLst>
              <a:ext uri="{FF2B5EF4-FFF2-40B4-BE49-F238E27FC236}">
                <a16:creationId xmlns:a16="http://schemas.microsoft.com/office/drawing/2014/main" id="{CC44F27A-86BF-E37C-4CEC-277C68E54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063200" y="5462476"/>
            <a:ext cx="247427" cy="151432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5DF0CB6D-980E-5B38-4A15-8CD7012E5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93" y="5427737"/>
            <a:ext cx="200695" cy="207749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711016"/>
            <a:ext cx="637127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illing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Cheese, Beans or Tuna,  Bread freshly baked on site -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S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alad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 Bar, Fruit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Selection &amp;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ower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Kent &amp; TKAT Spring Summer 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2024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0D2B24C-7DE0-5EE9-2F6C-0D77CDFE30ED}"/>
              </a:ext>
            </a:extLst>
          </p:cNvPr>
          <p:cNvSpPr txBox="1"/>
          <p:nvPr/>
        </p:nvSpPr>
        <p:spPr>
          <a:xfrm>
            <a:off x="414924" y="890187"/>
            <a:ext cx="98069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06/05/2024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03/06/2024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24/06/2024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09/09/2024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21/10/2024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784376D-6DB0-4021-3868-87CC21886E1E}"/>
              </a:ext>
            </a:extLst>
          </p:cNvPr>
          <p:cNvSpPr txBox="1"/>
          <p:nvPr/>
        </p:nvSpPr>
        <p:spPr>
          <a:xfrm>
            <a:off x="424295" y="2548220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22/04/2024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13/05/2024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10/06/2024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01/07/2024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16/09/2024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07/10/2024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76EC76D-B134-1125-35CC-D1633740FA73}"/>
              </a:ext>
            </a:extLst>
          </p:cNvPr>
          <p:cNvSpPr txBox="1"/>
          <p:nvPr/>
        </p:nvSpPr>
        <p:spPr>
          <a:xfrm>
            <a:off x="441670" y="4273451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29/04/2024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20/05/2024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17/06/2024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08/07/2024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02/09/2024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23/09/2024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14/</a:t>
            </a:r>
            <a:r>
              <a:rPr lang="en-GB" sz="750" dirty="0">
                <a:solidFill>
                  <a:schemeClr val="bg1"/>
                </a:solidFill>
                <a:latin typeface="Century Gothic"/>
              </a:rPr>
              <a:t>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3" name="Table 107">
            <a:extLst>
              <a:ext uri="{FF2B5EF4-FFF2-40B4-BE49-F238E27FC236}">
                <a16:creationId xmlns:a16="http://schemas.microsoft.com/office/drawing/2014/main" id="{F3D7B340-B940-FCF6-32EB-7529ADACE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461349"/>
              </p:ext>
            </p:extLst>
          </p:nvPr>
        </p:nvGraphicFramePr>
        <p:xfrm>
          <a:off x="2498306" y="2217349"/>
          <a:ext cx="7024778" cy="1539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0382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594582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79656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59937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280784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75875">
                <a:tc row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  Pasta Kitchen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      Tomato Pasta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or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Creamy Cheese 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with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Toppings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Burger in a Bun with 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Chicken,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Potatoes, &amp; 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Beef Lasagne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Garlic 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or Salmon Fishfingers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Burger in a Bun with Potato Wedges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 panose="020B0502020202020204" pitchFamily="34" charset="0"/>
                        </a:rPr>
                        <a:t>Vegetable Wellington, Stuffing, Roast Potatoes &amp; Gravy</a:t>
                      </a:r>
                      <a:endParaRPr lang="en-US" sz="75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Mexican Bean Sausage Roll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179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aked Beans &amp;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Cabbage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reen Beans &amp; Coleslaw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50" b="0" dirty="0">
                          <a:latin typeface="Century Gothic"/>
                        </a:rPr>
                        <a:t>P</a:t>
                      </a:r>
                      <a:r>
                        <a:rPr lang="en-GB" sz="750" b="0" dirty="0">
                          <a:latin typeface="Century Gothic"/>
                        </a:rPr>
                        <a:t>eas &amp;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4109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Chocolate Brownie</a:t>
                      </a:r>
                      <a:endParaRPr lang="en-GB" sz="750" b="0" dirty="0">
                        <a:latin typeface="Century Gothic"/>
                      </a:endParaRPr>
                    </a:p>
                    <a:p>
                      <a:pPr algn="ctr"/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latin typeface="Century Gothic"/>
                        </a:rPr>
                        <a:t>Iced Biscuit With Peaches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elly with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aty Cookie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Fresh Fruit Platter</a:t>
                      </a: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35" name="Table 107">
            <a:extLst>
              <a:ext uri="{FF2B5EF4-FFF2-40B4-BE49-F238E27FC236}">
                <a16:creationId xmlns:a16="http://schemas.microsoft.com/office/drawing/2014/main" id="{B4EF5B37-74E9-65EC-1C4E-D4CFFBE15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665048"/>
              </p:ext>
            </p:extLst>
          </p:nvPr>
        </p:nvGraphicFramePr>
        <p:xfrm>
          <a:off x="2471376" y="3797119"/>
          <a:ext cx="7130644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8941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9743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343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Macaroni Cheese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Paella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Patatas Bravas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1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Wrap with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Roast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Gammon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New Potatoes &amp; Gravy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Wrap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with Chips &amp; 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4036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Chilli with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Meatballs with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Parsnip &amp; Sweet Potato Loaf with New Potatoes &amp; Gravy 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Lasagne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&amp; Garlic 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latin typeface="Century Gothic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  <a:p>
                      <a:pPr marL="0" marR="0" lvl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&amp; Bean Pasty 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Chips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eas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 &amp;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arrots &amp; Broccoli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Sweetcorn &amp; Peppers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50" b="0" dirty="0">
                          <a:latin typeface="Century Gothic"/>
                        </a:rPr>
                        <a:t>P</a:t>
                      </a:r>
                      <a:r>
                        <a:rPr lang="en-GB" sz="750" b="0" dirty="0">
                          <a:latin typeface="Century Gothic"/>
                        </a:rPr>
                        <a:t>eas &amp;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1912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latin typeface="Century Gothic"/>
                        </a:rPr>
                        <a:t>C</a:t>
                      </a:r>
                      <a:r>
                        <a:rPr lang="en-GB" sz="750" b="0" dirty="0">
                          <a:latin typeface="Century Gothic"/>
                        </a:rPr>
                        <a:t>hocolate Shortbread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Summer Lemon Cake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eaches &amp; Ice Cream (cream for servery)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dirty="0">
                          <a:latin typeface="Century Gothic"/>
                        </a:rPr>
                        <a:t>S</a:t>
                      </a:r>
                      <a:r>
                        <a:rPr lang="en-GB" sz="750" dirty="0">
                          <a:latin typeface="Century Gothic"/>
                        </a:rPr>
                        <a:t>yrup Snap Biscuit With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resh Fruit Platter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F74E61BB-DE14-C023-FD90-2515DE616512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9926EA-E518-36F8-4CF9-D08EBC08FA07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B89017A0-0A7A-6C26-ED4F-F2A41EC560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527" y="2301815"/>
            <a:ext cx="200695" cy="207749"/>
          </a:xfrm>
          <a:prstGeom prst="rect">
            <a:avLst/>
          </a:prstGeom>
        </p:spPr>
      </p:pic>
      <p:pic>
        <p:nvPicPr>
          <p:cNvPr id="20" name="Picture 19" descr="A close up of a logo&#10;&#10;Description automatically generated">
            <a:extLst>
              <a:ext uri="{FF2B5EF4-FFF2-40B4-BE49-F238E27FC236}">
                <a16:creationId xmlns:a16="http://schemas.microsoft.com/office/drawing/2014/main" id="{C393CE70-8C28-C60C-7541-37FAD40449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169" y="741473"/>
            <a:ext cx="200695" cy="207749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CEC7708D-4D29-6E31-34C0-26771DF3FF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26" y="3850127"/>
            <a:ext cx="200695" cy="207749"/>
          </a:xfrm>
          <a:prstGeom prst="rect">
            <a:avLst/>
          </a:prstGeom>
        </p:spPr>
      </p:pic>
      <p:pic>
        <p:nvPicPr>
          <p:cNvPr id="23" name="Picture 22" descr="A picture containing object&#10;&#10;Description automatically generated">
            <a:extLst>
              <a:ext uri="{FF2B5EF4-FFF2-40B4-BE49-F238E27FC236}">
                <a16:creationId xmlns:a16="http://schemas.microsoft.com/office/drawing/2014/main" id="{C0F26CD6-6B8D-B13A-1C95-BE8C728ADF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91251" y="2979706"/>
            <a:ext cx="247427" cy="151432"/>
          </a:xfrm>
          <a:prstGeom prst="rect">
            <a:avLst/>
          </a:prstGeom>
        </p:spPr>
      </p:pic>
      <p:pic>
        <p:nvPicPr>
          <p:cNvPr id="24" name="Picture 23" descr="A picture containing object&#10;&#10;Description automatically generated">
            <a:extLst>
              <a:ext uri="{FF2B5EF4-FFF2-40B4-BE49-F238E27FC236}">
                <a16:creationId xmlns:a16="http://schemas.microsoft.com/office/drawing/2014/main" id="{BB2B8051-67FF-4A1D-03E8-5D592D6AFC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233476" y="2979706"/>
            <a:ext cx="247427" cy="151432"/>
          </a:xfrm>
          <a:prstGeom prst="rect">
            <a:avLst/>
          </a:prstGeom>
        </p:spPr>
      </p:pic>
      <p:pic>
        <p:nvPicPr>
          <p:cNvPr id="25" name="Picture 24" descr="A picture containing object&#10;&#10;Description automatically generated">
            <a:extLst>
              <a:ext uri="{FF2B5EF4-FFF2-40B4-BE49-F238E27FC236}">
                <a16:creationId xmlns:a16="http://schemas.microsoft.com/office/drawing/2014/main" id="{16493AC9-5406-6573-98DB-3D13774AF2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824987" y="2804813"/>
            <a:ext cx="247427" cy="151432"/>
          </a:xfrm>
          <a:prstGeom prst="rect">
            <a:avLst/>
          </a:prstGeom>
        </p:spPr>
      </p:pic>
      <p:pic>
        <p:nvPicPr>
          <p:cNvPr id="26" name="Picture 25" descr="A picture containing object&#10;&#10;Description automatically generated">
            <a:extLst>
              <a:ext uri="{FF2B5EF4-FFF2-40B4-BE49-F238E27FC236}">
                <a16:creationId xmlns:a16="http://schemas.microsoft.com/office/drawing/2014/main" id="{CB94044C-9C72-3609-3B02-93B5F36913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12707" y="2971779"/>
            <a:ext cx="247427" cy="151432"/>
          </a:xfrm>
          <a:prstGeom prst="rect">
            <a:avLst/>
          </a:prstGeom>
        </p:spPr>
      </p:pic>
      <p:pic>
        <p:nvPicPr>
          <p:cNvPr id="27" name="Picture 26" descr="A picture containing object&#10;&#10;Description automatically generated">
            <a:extLst>
              <a:ext uri="{FF2B5EF4-FFF2-40B4-BE49-F238E27FC236}">
                <a16:creationId xmlns:a16="http://schemas.microsoft.com/office/drawing/2014/main" id="{FC6EAC2C-B4DF-FD1C-F1E2-59C4719856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50089" y="2979705"/>
            <a:ext cx="247427" cy="151432"/>
          </a:xfrm>
          <a:prstGeom prst="rect">
            <a:avLst/>
          </a:prstGeom>
        </p:spPr>
      </p:pic>
      <p:pic>
        <p:nvPicPr>
          <p:cNvPr id="28" name="Picture 27" descr="A picture containing object&#10;&#10;Description automatically generated">
            <a:extLst>
              <a:ext uri="{FF2B5EF4-FFF2-40B4-BE49-F238E27FC236}">
                <a16:creationId xmlns:a16="http://schemas.microsoft.com/office/drawing/2014/main" id="{5A3BBE1F-35A4-86D1-A22B-EF5396F835A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57252" y="1232920"/>
            <a:ext cx="247427" cy="151432"/>
          </a:xfrm>
          <a:prstGeom prst="rect">
            <a:avLst/>
          </a:prstGeom>
        </p:spPr>
      </p:pic>
      <p:pic>
        <p:nvPicPr>
          <p:cNvPr id="30" name="Picture 29" descr="A picture containing object&#10;&#10;Description automatically generated">
            <a:extLst>
              <a:ext uri="{FF2B5EF4-FFF2-40B4-BE49-F238E27FC236}">
                <a16:creationId xmlns:a16="http://schemas.microsoft.com/office/drawing/2014/main" id="{EEDA0204-0703-94CE-3A33-46505545A0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83106" y="1247806"/>
            <a:ext cx="247427" cy="151432"/>
          </a:xfrm>
          <a:prstGeom prst="rect">
            <a:avLst/>
          </a:prstGeom>
        </p:spPr>
      </p:pic>
      <p:pic>
        <p:nvPicPr>
          <p:cNvPr id="31" name="Picture 30" descr="A picture containing object&#10;&#10;Description automatically generated">
            <a:extLst>
              <a:ext uri="{FF2B5EF4-FFF2-40B4-BE49-F238E27FC236}">
                <a16:creationId xmlns:a16="http://schemas.microsoft.com/office/drawing/2014/main" id="{67390B53-0E46-C4ED-2554-9E7B9C5AFC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99054" y="4655111"/>
            <a:ext cx="247427" cy="151432"/>
          </a:xfrm>
          <a:prstGeom prst="rect">
            <a:avLst/>
          </a:prstGeom>
        </p:spPr>
      </p:pic>
      <p:pic>
        <p:nvPicPr>
          <p:cNvPr id="32" name="Picture 31" descr="A picture containing object&#10;&#10;Description automatically generated">
            <a:extLst>
              <a:ext uri="{FF2B5EF4-FFF2-40B4-BE49-F238E27FC236}">
                <a16:creationId xmlns:a16="http://schemas.microsoft.com/office/drawing/2014/main" id="{512E00F4-1E92-2484-360A-463A90C753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40616" y="5167412"/>
            <a:ext cx="247427" cy="151432"/>
          </a:xfrm>
          <a:prstGeom prst="rect">
            <a:avLst/>
          </a:prstGeom>
        </p:spPr>
      </p:pic>
      <p:pic>
        <p:nvPicPr>
          <p:cNvPr id="33" name="Picture 32" descr="A picture containing object&#10;&#10;Description automatically generated">
            <a:extLst>
              <a:ext uri="{FF2B5EF4-FFF2-40B4-BE49-F238E27FC236}">
                <a16:creationId xmlns:a16="http://schemas.microsoft.com/office/drawing/2014/main" id="{963CC146-33EC-B93B-9CF0-138C64C163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535693" y="4450697"/>
            <a:ext cx="247427" cy="151432"/>
          </a:xfrm>
          <a:prstGeom prst="rect">
            <a:avLst/>
          </a:prstGeom>
        </p:spPr>
      </p:pic>
      <p:pic>
        <p:nvPicPr>
          <p:cNvPr id="34" name="Picture 33" descr="A close up of a logo&#10;&#10;Description automatically generated">
            <a:extLst>
              <a:ext uri="{FF2B5EF4-FFF2-40B4-BE49-F238E27FC236}">
                <a16:creationId xmlns:a16="http://schemas.microsoft.com/office/drawing/2014/main" id="{CF6DFC2E-414A-E04E-14D9-7CF83D93A7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820" y="1276767"/>
            <a:ext cx="171798" cy="170477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A08545DB-D8B4-BDBB-A7B1-90456A1D095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079" y="1912312"/>
            <a:ext cx="171798" cy="170477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60A80F50-BB01-215B-5E90-4DF1D2CEA8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198" y="4012988"/>
            <a:ext cx="171798" cy="170477"/>
          </a:xfrm>
          <a:prstGeom prst="rect">
            <a:avLst/>
          </a:prstGeom>
        </p:spPr>
      </p:pic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F7E5817A-4E52-A98F-5361-6A87BDEDA9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597" y="2902674"/>
            <a:ext cx="171798" cy="170477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8AE4FC35-342E-A85B-58DF-B0666C03E0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579" y="838165"/>
            <a:ext cx="171798" cy="170477"/>
          </a:xfrm>
          <a:prstGeom prst="rect">
            <a:avLst/>
          </a:prstGeom>
        </p:spPr>
      </p:pic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C985E992-44F5-22BE-B6B4-431975199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308" y="3329440"/>
            <a:ext cx="171798" cy="170477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0138658F-AA40-1561-409A-B67558BE73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483" y="4433516"/>
            <a:ext cx="171798" cy="170477"/>
          </a:xfrm>
          <a:prstGeom prst="rect">
            <a:avLst/>
          </a:prstGeom>
        </p:spPr>
      </p:pic>
      <p:pic>
        <p:nvPicPr>
          <p:cNvPr id="5" name="Picture 4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0E645463-2AC9-6964-6251-E6BA46DB4C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869" y="2428954"/>
            <a:ext cx="685959" cy="685959"/>
          </a:xfrm>
          <a:prstGeom prst="rect">
            <a:avLst/>
          </a:prstGeom>
        </p:spPr>
      </p:pic>
      <p:pic>
        <p:nvPicPr>
          <p:cNvPr id="7" name="Picture 6" descr="A picture containing object&#10;&#10;Description automatically generated">
            <a:extLst>
              <a:ext uri="{FF2B5EF4-FFF2-40B4-BE49-F238E27FC236}">
                <a16:creationId xmlns:a16="http://schemas.microsoft.com/office/drawing/2014/main" id="{ABDFF177-5248-FAEF-F2FC-7FC7E07790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12706" y="1877083"/>
            <a:ext cx="247427" cy="1514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381A7B-CAF6-1F12-C99F-7E259B91D5B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09424" y="3601316"/>
            <a:ext cx="1066477" cy="577758"/>
          </a:xfrm>
          <a:prstGeom prst="rect">
            <a:avLst/>
          </a:prstGeom>
        </p:spPr>
      </p:pic>
      <p:pic>
        <p:nvPicPr>
          <p:cNvPr id="15" name="Picture 14" descr="A blue and white flag with black letters&#10;&#10;Description automatically generated">
            <a:extLst>
              <a:ext uri="{FF2B5EF4-FFF2-40B4-BE49-F238E27FC236}">
                <a16:creationId xmlns:a16="http://schemas.microsoft.com/office/drawing/2014/main" id="{186965D6-B703-C66E-9671-C7D72B2314E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4121" y="553269"/>
            <a:ext cx="538916" cy="351078"/>
          </a:xfrm>
          <a:prstGeom prst="rect">
            <a:avLst/>
          </a:prstGeom>
        </p:spPr>
      </p:pic>
      <p:pic>
        <p:nvPicPr>
          <p:cNvPr id="21" name="Picture 20" descr="A picture containing object&#10;&#10;Description automatically generated">
            <a:extLst>
              <a:ext uri="{FF2B5EF4-FFF2-40B4-BE49-F238E27FC236}">
                <a16:creationId xmlns:a16="http://schemas.microsoft.com/office/drawing/2014/main" id="{48AE2652-6618-E91F-3E00-AC6AF3EDF5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287426" y="3450360"/>
            <a:ext cx="247427" cy="151432"/>
          </a:xfrm>
          <a:prstGeom prst="rect">
            <a:avLst/>
          </a:prstGeom>
        </p:spPr>
      </p:pic>
      <p:pic>
        <p:nvPicPr>
          <p:cNvPr id="29" name="Picture 28" descr="A picture containing object&#10;&#10;Description automatically generated">
            <a:extLst>
              <a:ext uri="{FF2B5EF4-FFF2-40B4-BE49-F238E27FC236}">
                <a16:creationId xmlns:a16="http://schemas.microsoft.com/office/drawing/2014/main" id="{5B62A2EC-6CA7-238C-F835-5FA0AD2891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783711" y="3544287"/>
            <a:ext cx="247427" cy="124366"/>
          </a:xfrm>
          <a:prstGeom prst="rect">
            <a:avLst/>
          </a:prstGeom>
        </p:spPr>
      </p:pic>
      <p:pic>
        <p:nvPicPr>
          <p:cNvPr id="36" name="Picture 35" descr="A picture containing object&#10;&#10;Description automatically generated">
            <a:extLst>
              <a:ext uri="{FF2B5EF4-FFF2-40B4-BE49-F238E27FC236}">
                <a16:creationId xmlns:a16="http://schemas.microsoft.com/office/drawing/2014/main" id="{32D902BE-8696-86B8-47D1-5D4FF2309C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275791" y="3533796"/>
            <a:ext cx="247427" cy="124366"/>
          </a:xfrm>
          <a:prstGeom prst="rect">
            <a:avLst/>
          </a:prstGeom>
        </p:spPr>
      </p:pic>
      <p:pic>
        <p:nvPicPr>
          <p:cNvPr id="46" name="Picture 45" descr="A picture containing object&#10;&#10;Description automatically generated">
            <a:extLst>
              <a:ext uri="{FF2B5EF4-FFF2-40B4-BE49-F238E27FC236}">
                <a16:creationId xmlns:a16="http://schemas.microsoft.com/office/drawing/2014/main" id="{0119A2A1-4BAC-1987-1E4C-4A7F0879DFF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3621064" y="5034536"/>
            <a:ext cx="247427" cy="124366"/>
          </a:xfrm>
          <a:prstGeom prst="rect">
            <a:avLst/>
          </a:prstGeom>
        </p:spPr>
      </p:pic>
      <p:pic>
        <p:nvPicPr>
          <p:cNvPr id="47" name="Picture 46" descr="A picture containing object&#10;&#10;Description automatically generated">
            <a:extLst>
              <a:ext uri="{FF2B5EF4-FFF2-40B4-BE49-F238E27FC236}">
                <a16:creationId xmlns:a16="http://schemas.microsoft.com/office/drawing/2014/main" id="{058AB9FA-ABC3-2D61-8C62-069E1C1BBD8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7896880" y="5198959"/>
            <a:ext cx="247427" cy="124366"/>
          </a:xfrm>
          <a:prstGeom prst="rect">
            <a:avLst/>
          </a:prstGeom>
        </p:spPr>
      </p:pic>
      <p:pic>
        <p:nvPicPr>
          <p:cNvPr id="49" name="Picture 48" descr="A picture containing object&#10;&#10;Description automatically generated">
            <a:extLst>
              <a:ext uri="{FF2B5EF4-FFF2-40B4-BE49-F238E27FC236}">
                <a16:creationId xmlns:a16="http://schemas.microsoft.com/office/drawing/2014/main" id="{482D1A0C-AD9E-EF13-1DBF-370D8399BC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9308445" y="1286288"/>
            <a:ext cx="247427" cy="151432"/>
          </a:xfrm>
          <a:prstGeom prst="rect">
            <a:avLst/>
          </a:prstGeom>
        </p:spPr>
      </p:pic>
      <p:pic>
        <p:nvPicPr>
          <p:cNvPr id="4" name="Picture 3" descr="A picture containing object&#10;&#10;Description automatically generated">
            <a:extLst>
              <a:ext uri="{FF2B5EF4-FFF2-40B4-BE49-F238E27FC236}">
                <a16:creationId xmlns:a16="http://schemas.microsoft.com/office/drawing/2014/main" id="{0CBFA8AC-DD2E-E3B0-DC08-D314C2DCDC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968089" y="1904450"/>
            <a:ext cx="247427" cy="151432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3DA90F-0482-7827-9F29-AA5F2A9119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6362842" y="4800258"/>
            <a:ext cx="247427" cy="151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22527296-3056-ED9D-AA81-BC0B653357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107" name="Table 107">
            <a:extLst>
              <a:ext uri="{FF2B5EF4-FFF2-40B4-BE49-F238E27FC236}">
                <a16:creationId xmlns:a16="http://schemas.microsoft.com/office/drawing/2014/main" id="{F2750E4D-049E-9DD6-ED5E-F19CFB9B9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791151"/>
              </p:ext>
            </p:extLst>
          </p:nvPr>
        </p:nvGraphicFramePr>
        <p:xfrm>
          <a:off x="2471376" y="612390"/>
          <a:ext cx="7130644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1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82011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8941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97434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26129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40041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V231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Cheese &amp; Tomato Pizza with SD2 New Potatoes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D3CC"/>
                        </a:highlight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B48 SD125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Penne Bolognaise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P3/ C6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Sausages,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Yamas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GR1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Greek Chicken Pitta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Rice,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Tzatziki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Salad</a:t>
                      </a:r>
                    </a:p>
                    <a:p>
                      <a:pPr algn="ctr"/>
                      <a:r>
                        <a:rPr lang="en-GB" sz="750" b="0" i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GR2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 Cheese &amp; Spinach Whirl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Rice,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Tzatziki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Salad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5313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V250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Stack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SD84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Rice</a:t>
                      </a:r>
                      <a:endParaRPr lang="en-GB" sz="800" dirty="0"/>
                    </a:p>
                    <a:p>
                      <a:pPr algn="ctr"/>
                      <a:endParaRPr lang="en-GB" sz="750" b="1" u="sng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V233 SD125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Vegan Penne Bolognaise</a:t>
                      </a:r>
                      <a:endParaRPr lang="en-GB" sz="75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V167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Cumberland Sausages,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Roast Potatoes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  <a:endParaRPr lang="en-US" sz="750" b="0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or</a:t>
                      </a:r>
                    </a:p>
                    <a:p>
                      <a:pPr algn="ctr"/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Cheese Whirl with *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highlight>
                            <a:srgbClr val="FFD3CC"/>
                          </a:highlight>
                          <a:latin typeface="Century Gothic"/>
                        </a:rPr>
                        <a:t>Rice </a:t>
                      </a:r>
                      <a:r>
                        <a:rPr lang="en-GB" sz="750" dirty="0">
                          <a:solidFill>
                            <a:prstClr val="black"/>
                          </a:solidFill>
                          <a:latin typeface="Century Gothic"/>
                        </a:rPr>
                        <a:t>and Salads</a:t>
                      </a:r>
                      <a:endParaRPr lang="en-GB" sz="75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V205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BBQ Quorn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Chips 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30378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D47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Coleslaw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D19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Sweetcorn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Green Beans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 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Carrots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V102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Medley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D242 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Apple Crumble &amp; D13 Ice Cream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D229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Cream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D57 </a:t>
                      </a:r>
                      <a:r>
                        <a:rPr lang="en-GB" sz="750" b="0" dirty="0">
                          <a:latin typeface="Century Gothic"/>
                        </a:rPr>
                        <a:t>Vanilla Shortbread  &amp; </a:t>
                      </a:r>
                      <a:r>
                        <a:rPr lang="en-GB" sz="750" b="1" dirty="0">
                          <a:latin typeface="Century Gothic"/>
                        </a:rPr>
                        <a:t>D167</a:t>
                      </a:r>
                      <a:r>
                        <a:rPr lang="en-GB" sz="750" b="0" dirty="0">
                          <a:latin typeface="Century Gothic"/>
                        </a:rPr>
                        <a:t> Mandarins</a:t>
                      </a:r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D248 </a:t>
                      </a:r>
                      <a:r>
                        <a:rPr lang="en-GB" sz="750" b="0" dirty="0">
                          <a:latin typeface="Century Gothic" panose="020B0502020202020204" pitchFamily="34" charset="0"/>
                        </a:rPr>
                        <a:t>Berry Mousse</a:t>
                      </a: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7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D177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Iced Vanilla Sponge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latin typeface="Century Gothic"/>
                        </a:rPr>
                        <a:t>D225 </a:t>
                      </a:r>
                      <a:r>
                        <a:rPr lang="en-GB" sz="750" b="0" dirty="0">
                          <a:latin typeface="Century Gothic"/>
                        </a:rPr>
                        <a:t>Fresh Fruit Platter </a:t>
                      </a:r>
                    </a:p>
                    <a:p>
                      <a:pPr algn="ctr"/>
                      <a:endParaRPr lang="en-GB" sz="750" dirty="0">
                        <a:highlight>
                          <a:srgbClr val="54BCEB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138" name="Picture 137" descr="A close up of a logo&#10;&#10;Description automatically generated">
            <a:extLst>
              <a:ext uri="{FF2B5EF4-FFF2-40B4-BE49-F238E27FC236}">
                <a16:creationId xmlns:a16="http://schemas.microsoft.com/office/drawing/2014/main" id="{BB604168-0EB1-A193-94B2-2B781889A5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669" y="5457978"/>
            <a:ext cx="171798" cy="170477"/>
          </a:xfrm>
          <a:prstGeom prst="rect">
            <a:avLst/>
          </a:prstGeom>
        </p:spPr>
      </p:pic>
      <p:pic>
        <p:nvPicPr>
          <p:cNvPr id="144" name="Picture 143" descr="A picture containing object&#10;&#10;Description automatically generated">
            <a:extLst>
              <a:ext uri="{FF2B5EF4-FFF2-40B4-BE49-F238E27FC236}">
                <a16:creationId xmlns:a16="http://schemas.microsoft.com/office/drawing/2014/main" id="{CC44F27A-86BF-E37C-4CEC-277C68E54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63456" flipH="1" flipV="1">
            <a:off x="4265758" y="5462476"/>
            <a:ext cx="247427" cy="151432"/>
          </a:xfrm>
          <a:prstGeom prst="rect">
            <a:avLst/>
          </a:prstGeom>
        </p:spPr>
      </p:pic>
      <p:pic>
        <p:nvPicPr>
          <p:cNvPr id="171" name="Picture 170" descr="A close up of a logo&#10;&#10;Description automatically generated">
            <a:extLst>
              <a:ext uri="{FF2B5EF4-FFF2-40B4-BE49-F238E27FC236}">
                <a16:creationId xmlns:a16="http://schemas.microsoft.com/office/drawing/2014/main" id="{5DF0CB6D-980E-5B38-4A15-8CD7012E52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392" y="5441441"/>
            <a:ext cx="200695" cy="207749"/>
          </a:xfrm>
          <a:prstGeom prst="rect">
            <a:avLst/>
          </a:prstGeom>
        </p:spPr>
      </p:pic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711016"/>
            <a:ext cx="637127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f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illing </a:t>
            </a:r>
            <a:r>
              <a:rPr kumimoji="0" lang="en-GB" sz="75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Cheese, Beans or Tuna,  Bread freshly baked on site - 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S</a:t>
            </a:r>
            <a:r>
              <a:rPr kumimoji="0" lang="en-GB" sz="7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alad</a:t>
            </a: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 Bar, Fruit</a:t>
            </a:r>
            <a:r>
              <a:rPr kumimoji="0" lang="en-GB" sz="7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selection &amp; Yoghurt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prstClr val="black"/>
                </a:solidFill>
                <a:latin typeface="Century Gothic" panose="020B0502020202020204" pitchFamily="34" charset="0"/>
              </a:rPr>
              <a:t>The Recipe will have PRI in front  of the recipe code meaning (PRIMARY) , but not on the coded ,menu</a:t>
            </a:r>
            <a:endParaRPr kumimoji="0" lang="en-GB" sz="7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425390" y="5421364"/>
            <a:ext cx="72812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262501" y="5442691"/>
            <a:ext cx="857144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57472" y="5432645"/>
            <a:ext cx="1206981" cy="20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</a:t>
            </a:r>
            <a:r>
              <a:rPr lang="en-GB" sz="700" dirty="0">
                <a:solidFill>
                  <a:prstClr val="black"/>
                </a:solidFill>
                <a:latin typeface="Century Gothic" panose="020B0502020202020204" pitchFamily="34" charset="0"/>
              </a:rPr>
              <a:t>P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ower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62743"/>
            <a:ext cx="1451428" cy="5078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Kent &amp; TKAT Spring Summer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2024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0D2B24C-7DE0-5EE9-2F6C-0D77CDFE30ED}"/>
              </a:ext>
            </a:extLst>
          </p:cNvPr>
          <p:cNvSpPr txBox="1"/>
          <p:nvPr/>
        </p:nvSpPr>
        <p:spPr>
          <a:xfrm>
            <a:off x="441670" y="889278"/>
            <a:ext cx="9806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06/05/2024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03/06/2024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24/06/2024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15/07/2024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09/09/2024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30/09/2024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21/10/2024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784376D-6DB0-4021-3868-87CC21886E1E}"/>
              </a:ext>
            </a:extLst>
          </p:cNvPr>
          <p:cNvSpPr txBox="1"/>
          <p:nvPr/>
        </p:nvSpPr>
        <p:spPr>
          <a:xfrm>
            <a:off x="424295" y="2548220"/>
            <a:ext cx="980694" cy="90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22/04/2024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13/05/2024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10/06/2024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01/07/2024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22/07/2024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16/09/2024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07/10/2024</a:t>
            </a: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376EC76D-B134-1125-35CC-D1633740FA73}"/>
              </a:ext>
            </a:extLst>
          </p:cNvPr>
          <p:cNvSpPr txBox="1"/>
          <p:nvPr/>
        </p:nvSpPr>
        <p:spPr>
          <a:xfrm>
            <a:off x="441670" y="4270450"/>
            <a:ext cx="9806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29/04/2024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20/05/2024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17/06/2024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08/07/2024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02/09/2024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750" dirty="0">
                <a:solidFill>
                  <a:schemeClr val="bg1"/>
                </a:solidFill>
                <a:latin typeface="Century Gothic"/>
              </a:rPr>
              <a:t>23/09/2024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14/</a:t>
            </a:r>
            <a:r>
              <a:rPr lang="en-GB" sz="750" dirty="0">
                <a:solidFill>
                  <a:schemeClr val="bg1"/>
                </a:solidFill>
                <a:latin typeface="Century Gothic"/>
              </a:rPr>
              <a:t>10/2024</a:t>
            </a:r>
            <a:endParaRPr kumimoji="0" lang="en-GB" sz="75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graphicFrame>
        <p:nvGraphicFramePr>
          <p:cNvPr id="3" name="Table 107">
            <a:extLst>
              <a:ext uri="{FF2B5EF4-FFF2-40B4-BE49-F238E27FC236}">
                <a16:creationId xmlns:a16="http://schemas.microsoft.com/office/drawing/2014/main" id="{F3D7B340-B940-FCF6-32EB-7529ADACE3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18957"/>
              </p:ext>
            </p:extLst>
          </p:nvPr>
        </p:nvGraphicFramePr>
        <p:xfrm>
          <a:off x="2471376" y="2149918"/>
          <a:ext cx="6939323" cy="187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929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575184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64089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57256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387865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32062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Kitchen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V188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Pasta</a:t>
                      </a:r>
                      <a:r>
                        <a:rPr kumimoji="0" lang="en-GB" sz="75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or </a:t>
                      </a:r>
                      <a:r>
                        <a:rPr kumimoji="0" lang="en-GB" sz="750" b="1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PK2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Carbonara Pasta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PK3 PK4 V85 V216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Toppings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Pasta Codes: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SD8 SD9 SD11 SD121 SD125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B5 / BB1 SD17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Burger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C4/C5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Chicken,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SD40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Potatoes,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B52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Beef Lasagne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SD50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Garlic 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F6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Fishfingers or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F1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Salmon Fishfingers 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Chips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3398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BB3 SD17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Beet Burger with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&amp;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SD14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Tomato Sauce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 panose="020B0502020202020204" pitchFamily="34" charset="0"/>
                        </a:rPr>
                        <a:t>V232 </a:t>
                      </a:r>
                      <a:r>
                        <a:rPr lang="en-GB" sz="750" dirty="0">
                          <a:latin typeface="Century Gothic" panose="020B0502020202020204" pitchFamily="34" charset="0"/>
                        </a:rPr>
                        <a:t>Vegetable Wellington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SD40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Stuffing,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Roast Potatoes, &amp;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Gravy</a:t>
                      </a:r>
                      <a:endParaRPr lang="en-US" sz="75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V108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V161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Mexican Bean Sausage Roll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538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D103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Carrots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D35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Cabbage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D24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Green Beans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D47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Coleslaw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dirty="0">
                          <a:latin typeface="Century Gothic"/>
                        </a:rPr>
                        <a:t>V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D18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 </a:t>
                      </a:r>
                      <a:r>
                        <a:rPr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</a:t>
                      </a:r>
                      <a:r>
                        <a:rPr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Baked Beans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750" b="1" dirty="0"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1870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D169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Chocolate Brownie</a:t>
                      </a:r>
                      <a:endParaRPr lang="en-GB" sz="750" b="0" dirty="0">
                        <a:latin typeface="Century Gothic"/>
                      </a:endParaRPr>
                    </a:p>
                    <a:p>
                      <a:pPr algn="ctr"/>
                      <a:endParaRPr lang="en-GB" sz="750" b="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D250 </a:t>
                      </a:r>
                      <a:r>
                        <a:rPr lang="en-GB" sz="750" b="0" dirty="0">
                          <a:latin typeface="Century Gothic"/>
                        </a:rPr>
                        <a:t>Iced Biscuit With </a:t>
                      </a:r>
                      <a:r>
                        <a:rPr lang="en-GB" sz="750" b="1" dirty="0">
                          <a:latin typeface="Century Gothic"/>
                        </a:rPr>
                        <a:t>D166 </a:t>
                      </a:r>
                      <a:r>
                        <a:rPr lang="en-GB" sz="750" b="0" dirty="0">
                          <a:latin typeface="Century Gothic"/>
                        </a:rPr>
                        <a:t>Peaches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D235 Jelly</a:t>
                      </a:r>
                      <a:r>
                        <a:rPr lang="en-GB" sz="750" b="1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With Mandarins </a:t>
                      </a:r>
                      <a:endParaRPr lang="en-GB" sz="75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D85 Oaty Cookie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D225 Fresh Fruit Platter </a:t>
                      </a:r>
                      <a:endParaRPr kumimoji="0" lang="en-GB" sz="75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graphicFrame>
        <p:nvGraphicFramePr>
          <p:cNvPr id="35" name="Table 107">
            <a:extLst>
              <a:ext uri="{FF2B5EF4-FFF2-40B4-BE49-F238E27FC236}">
                <a16:creationId xmlns:a16="http://schemas.microsoft.com/office/drawing/2014/main" id="{B4EF5B37-74E9-65EC-1C4E-D4CFFBE15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508192"/>
              </p:ext>
            </p:extLst>
          </p:nvPr>
        </p:nvGraphicFramePr>
        <p:xfrm>
          <a:off x="2507783" y="3824006"/>
          <a:ext cx="7094239" cy="1531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8848">
                  <a:extLst>
                    <a:ext uri="{9D8B030D-6E8A-4147-A177-3AD203B41FA5}">
                      <a16:colId xmlns:a16="http://schemas.microsoft.com/office/drawing/2014/main" val="141170056"/>
                    </a:ext>
                  </a:extLst>
                </a:gridCol>
                <a:gridCol w="1474444">
                  <a:extLst>
                    <a:ext uri="{9D8B030D-6E8A-4147-A177-3AD203B41FA5}">
                      <a16:colId xmlns:a16="http://schemas.microsoft.com/office/drawing/2014/main" val="184896271"/>
                    </a:ext>
                  </a:extLst>
                </a:gridCol>
                <a:gridCol w="1292310">
                  <a:extLst>
                    <a:ext uri="{9D8B030D-6E8A-4147-A177-3AD203B41FA5}">
                      <a16:colId xmlns:a16="http://schemas.microsoft.com/office/drawing/2014/main" val="3716586628"/>
                    </a:ext>
                  </a:extLst>
                </a:gridCol>
                <a:gridCol w="1489789">
                  <a:extLst>
                    <a:ext uri="{9D8B030D-6E8A-4147-A177-3AD203B41FA5}">
                      <a16:colId xmlns:a16="http://schemas.microsoft.com/office/drawing/2014/main" val="3229335858"/>
                    </a:ext>
                  </a:extLst>
                </a:gridCol>
                <a:gridCol w="1418848">
                  <a:extLst>
                    <a:ext uri="{9D8B030D-6E8A-4147-A177-3AD203B41FA5}">
                      <a16:colId xmlns:a16="http://schemas.microsoft.com/office/drawing/2014/main" val="2848023262"/>
                    </a:ext>
                  </a:extLst>
                </a:gridCol>
              </a:tblGrid>
              <a:tr h="35996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V11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Macaroni Cheese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Fiesta Espanol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1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FE1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Chicken Paella with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FE4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Patatas Bravas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1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V252</a:t>
                      </a:r>
                      <a:r>
                        <a:rPr lang="en-US" sz="75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Fajita 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FE4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P5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Roast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Gammon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SD2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New Potatoes  &amp;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Gravy</a:t>
                      </a:r>
                      <a:endParaRPr kumimoji="0" lang="en-GB" sz="7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C92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Fajitas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SD84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/>
                        </a:rPr>
                        <a:t>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F6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Chips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SD14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Tomato Sauce</a:t>
                      </a:r>
                      <a:endParaRPr kumimoji="0" lang="en-GB" sz="7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13766"/>
                  </a:ext>
                </a:extLst>
              </a:tr>
              <a:tr h="3789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V239 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Chilli with </a:t>
                      </a: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Rice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Veggie Meatballs with Patatas Bravas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TD56</a:t>
                      </a:r>
                      <a:r>
                        <a:rPr lang="en-US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 Parsnip &amp; Sweet Potato Loaf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,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SD2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New Potatoes  </a:t>
                      </a:r>
                      <a:r>
                        <a:rPr lang="en-GB" sz="750" b="1" dirty="0">
                          <a:solidFill>
                            <a:prstClr val="black"/>
                          </a:solidFill>
                          <a:latin typeface="Century Gothic"/>
                        </a:rPr>
                        <a:t>SD118 </a:t>
                      </a:r>
                      <a:r>
                        <a:rPr lang="en-GB" sz="750" b="0" dirty="0">
                          <a:solidFill>
                            <a:prstClr val="black"/>
                          </a:solidFill>
                          <a:latin typeface="Century Gothic"/>
                        </a:rPr>
                        <a:t>Gravy</a:t>
                      </a:r>
                      <a:endParaRPr lang="en-US" sz="750" b="0" i="0" u="none" strike="noStrike" noProof="0" dirty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V242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 Lasagne &amp; 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SD50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Garlic Flavoured 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5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V191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50" b="1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SD5 </a:t>
                      </a:r>
                      <a:r>
                        <a:rPr lang="en-GB" sz="75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Chips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3478533"/>
                  </a:ext>
                </a:extLst>
              </a:tr>
              <a:tr h="265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VD18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Peas &amp;</a:t>
                      </a: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D28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Carrots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D103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 Vegetable Medley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D28 Carrots &amp; SD20 Broccoli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SD19 Sweetcorn &amp; SD26 Peppers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50" b="1" dirty="0">
                          <a:latin typeface="Century Gothic"/>
                        </a:rPr>
                        <a:t>D18 Peas &amp;  D22 Baked Beans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196175"/>
                  </a:ext>
                </a:extLst>
              </a:tr>
              <a:tr h="2652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D80 </a:t>
                      </a:r>
                      <a:r>
                        <a:rPr lang="en-GB" sz="750" b="0" dirty="0">
                          <a:latin typeface="Century Gothic"/>
                        </a:rPr>
                        <a:t>Chocolate Shortbread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D168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Summer Lemon Cake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50" b="1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D166 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Peaches &amp; D13 Ice Cream or </a:t>
                      </a:r>
                      <a:r>
                        <a:rPr lang="en-GB" sz="75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D229</a:t>
                      </a:r>
                      <a:r>
                        <a:rPr lang="en-GB" sz="75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Cream 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50" b="1" dirty="0">
                          <a:latin typeface="Century Gothic"/>
                        </a:rPr>
                        <a:t>D219 </a:t>
                      </a:r>
                      <a:r>
                        <a:rPr lang="en-GB" sz="750" b="0" dirty="0">
                          <a:latin typeface="Century Gothic"/>
                        </a:rPr>
                        <a:t>Sugar Snap Biscuit &amp; </a:t>
                      </a:r>
                      <a:r>
                        <a:rPr lang="en-GB" sz="750" b="1" dirty="0">
                          <a:latin typeface="Century Gothic"/>
                        </a:rPr>
                        <a:t>D167</a:t>
                      </a:r>
                      <a:r>
                        <a:rPr lang="en-GB" sz="750" b="0" dirty="0">
                          <a:latin typeface="Century Gothic"/>
                        </a:rPr>
                        <a:t> Mandarins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D225 </a:t>
                      </a:r>
                      <a:r>
                        <a:rPr kumimoji="0" lang="en-GB" sz="7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Fresh Fruit Platter</a:t>
                      </a:r>
                    </a:p>
                  </a:txBody>
                  <a:tcPr marL="45720" marR="457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348895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F74E61BB-DE14-C023-FD90-2515DE616512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39926EA-E518-36F8-4CF9-D08EBC08FA07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</p:spTree>
    <p:extLst>
      <p:ext uri="{BB962C8B-B14F-4D97-AF65-F5344CB8AC3E}">
        <p14:creationId xmlns:p14="http://schemas.microsoft.com/office/powerpoint/2010/main" val="29298997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E398E0977E7B4C90018CC1F00461B4" ma:contentTypeVersion="14" ma:contentTypeDescription="Create a new document." ma:contentTypeScope="" ma:versionID="458f94d63112bd9b6638e749ff6ccd9e">
  <xsd:schema xmlns:xsd="http://www.w3.org/2001/XMLSchema" xmlns:xs="http://www.w3.org/2001/XMLSchema" xmlns:p="http://schemas.microsoft.com/office/2006/metadata/properties" xmlns:ns3="6e1e0a47-ab42-4430-94e8-3d4d86c1f956" xmlns:ns4="4ff6cdd7-f66e-47e1-87c6-2be81c84d476" targetNamespace="http://schemas.microsoft.com/office/2006/metadata/properties" ma:root="true" ma:fieldsID="e326ffee3f3ee17803a3daeadd14ef53" ns3:_="" ns4:_="">
    <xsd:import namespace="6e1e0a47-ab42-4430-94e8-3d4d86c1f956"/>
    <xsd:import namespace="4ff6cdd7-f66e-47e1-87c6-2be81c84d47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e0a47-ab42-4430-94e8-3d4d86c1f9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6cdd7-f66e-47e1-87c6-2be81c84d47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6C8093B-9A4B-44A5-98CB-8D94E41BFC3E}">
  <ds:schemaRefs>
    <ds:schemaRef ds:uri="4ff6cdd7-f66e-47e1-87c6-2be81c84d476"/>
    <ds:schemaRef ds:uri="6e1e0a47-ab42-4430-94e8-3d4d86c1f95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4ff6cdd7-f66e-47e1-87c6-2be81c84d476"/>
    <ds:schemaRef ds:uri="6e1e0a47-ab42-4430-94e8-3d4d86c1f95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7842</TotalTime>
  <Words>948</Words>
  <Application>Microsoft Office PowerPoint</Application>
  <PresentationFormat>A4 Paper (210x297 mm)</PresentationFormat>
  <Paragraphs>285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Claire Medhurst</cp:lastModifiedBy>
  <cp:revision>127</cp:revision>
  <cp:lastPrinted>2020-03-11T16:56:56Z</cp:lastPrinted>
  <dcterms:created xsi:type="dcterms:W3CDTF">2014-08-19T19:35:20Z</dcterms:created>
  <dcterms:modified xsi:type="dcterms:W3CDTF">2024-02-20T12:34:16Z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0x010100DBE398E0977E7B4C90018CC1F00461B4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