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258" r:id="rId3"/>
    <p:sldId id="259" r:id="rId4"/>
    <p:sldId id="262" r:id="rId5"/>
    <p:sldId id="264" r:id="rId6"/>
    <p:sldId id="260" r:id="rId7"/>
    <p:sldId id="265" r:id="rId8"/>
    <p:sldId id="261" r:id="rId9"/>
    <p:sldId id="270" r:id="rId10"/>
    <p:sldId id="271" r:id="rId11"/>
    <p:sldId id="272" r:id="rId12"/>
    <p:sldId id="273" r:id="rId13"/>
  </p:sldIdLst>
  <p:sldSz cx="6119813" cy="43195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E4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286"/>
    <p:restoredTop sz="94676"/>
  </p:normalViewPr>
  <p:slideViewPr>
    <p:cSldViewPr snapToGrid="0">
      <p:cViewPr varScale="1">
        <p:scale>
          <a:sx n="166" d="100"/>
          <a:sy n="166" d="100"/>
        </p:scale>
        <p:origin x="156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8986" y="706933"/>
            <a:ext cx="5201841" cy="1503857"/>
          </a:xfrm>
        </p:spPr>
        <p:txBody>
          <a:bodyPr anchor="b"/>
          <a:lstStyle>
            <a:lvl1pPr algn="ctr">
              <a:defRPr sz="3779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2268784"/>
            <a:ext cx="4589860" cy="1042900"/>
          </a:xfrm>
        </p:spPr>
        <p:txBody>
          <a:bodyPr/>
          <a:lstStyle>
            <a:lvl1pPr marL="0" indent="0" algn="ctr">
              <a:buNone/>
              <a:defRPr sz="1512"/>
            </a:lvl1pPr>
            <a:lvl2pPr marL="287990" indent="0" algn="ctr">
              <a:buNone/>
              <a:defRPr sz="1260"/>
            </a:lvl2pPr>
            <a:lvl3pPr marL="575981" indent="0" algn="ctr">
              <a:buNone/>
              <a:defRPr sz="1134"/>
            </a:lvl3pPr>
            <a:lvl4pPr marL="863971" indent="0" algn="ctr">
              <a:buNone/>
              <a:defRPr sz="1008"/>
            </a:lvl4pPr>
            <a:lvl5pPr marL="1151961" indent="0" algn="ctr">
              <a:buNone/>
              <a:defRPr sz="1008"/>
            </a:lvl5pPr>
            <a:lvl6pPr marL="1439951" indent="0" algn="ctr">
              <a:buNone/>
              <a:defRPr sz="1008"/>
            </a:lvl6pPr>
            <a:lvl7pPr marL="1727942" indent="0" algn="ctr">
              <a:buNone/>
              <a:defRPr sz="1008"/>
            </a:lvl7pPr>
            <a:lvl8pPr marL="2015932" indent="0" algn="ctr">
              <a:buNone/>
              <a:defRPr sz="1008"/>
            </a:lvl8pPr>
            <a:lvl9pPr marL="2303922" indent="0" algn="ctr">
              <a:buNone/>
              <a:defRPr sz="1008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30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110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1076899"/>
            <a:ext cx="5278339" cy="1796828"/>
          </a:xfrm>
        </p:spPr>
        <p:txBody>
          <a:bodyPr anchor="b"/>
          <a:lstStyle>
            <a:lvl1pPr>
              <a:defRPr sz="3779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890725"/>
            <a:ext cx="5278339" cy="944910"/>
          </a:xfrm>
        </p:spPr>
        <p:txBody>
          <a:bodyPr/>
          <a:lstStyle>
            <a:lvl1pPr marL="0" indent="0">
              <a:buNone/>
              <a:defRPr sz="1512">
                <a:solidFill>
                  <a:schemeClr val="tx1">
                    <a:tint val="82000"/>
                  </a:schemeClr>
                </a:solidFill>
              </a:defRPr>
            </a:lvl1pPr>
            <a:lvl2pPr marL="287990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2pPr>
            <a:lvl3pPr marL="57598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3pPr>
            <a:lvl4pPr marL="86397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4pPr>
            <a:lvl5pPr marL="115196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5pPr>
            <a:lvl6pPr marL="1439951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6pPr>
            <a:lvl7pPr marL="172794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7pPr>
            <a:lvl8pPr marL="201593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8pPr>
            <a:lvl9pPr marL="2303922" indent="0">
              <a:buNone/>
              <a:defRPr sz="1008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695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1149890"/>
            <a:ext cx="2600921" cy="27407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1149890"/>
            <a:ext cx="2600921" cy="274073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660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979"/>
            <a:ext cx="5278339" cy="834921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5" y="1058899"/>
            <a:ext cx="2588967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90" indent="0">
              <a:buNone/>
              <a:defRPr sz="1260" b="1"/>
            </a:lvl2pPr>
            <a:lvl3pPr marL="575981" indent="0">
              <a:buNone/>
              <a:defRPr sz="1134" b="1"/>
            </a:lvl3pPr>
            <a:lvl4pPr marL="863971" indent="0">
              <a:buNone/>
              <a:defRPr sz="1008" b="1"/>
            </a:lvl4pPr>
            <a:lvl5pPr marL="1151961" indent="0">
              <a:buNone/>
              <a:defRPr sz="1008" b="1"/>
            </a:lvl5pPr>
            <a:lvl6pPr marL="1439951" indent="0">
              <a:buNone/>
              <a:defRPr sz="1008" b="1"/>
            </a:lvl6pPr>
            <a:lvl7pPr marL="1727942" indent="0">
              <a:buNone/>
              <a:defRPr sz="1008" b="1"/>
            </a:lvl7pPr>
            <a:lvl8pPr marL="2015932" indent="0">
              <a:buNone/>
              <a:defRPr sz="1008" b="1"/>
            </a:lvl8pPr>
            <a:lvl9pPr marL="2303922" indent="0">
              <a:buNone/>
              <a:defRPr sz="100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5" y="1577849"/>
            <a:ext cx="2588967" cy="23207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1058899"/>
            <a:ext cx="2601718" cy="518950"/>
          </a:xfrm>
        </p:spPr>
        <p:txBody>
          <a:bodyPr anchor="b"/>
          <a:lstStyle>
            <a:lvl1pPr marL="0" indent="0">
              <a:buNone/>
              <a:defRPr sz="1512" b="1"/>
            </a:lvl1pPr>
            <a:lvl2pPr marL="287990" indent="0">
              <a:buNone/>
              <a:defRPr sz="1260" b="1"/>
            </a:lvl2pPr>
            <a:lvl3pPr marL="575981" indent="0">
              <a:buNone/>
              <a:defRPr sz="1134" b="1"/>
            </a:lvl3pPr>
            <a:lvl4pPr marL="863971" indent="0">
              <a:buNone/>
              <a:defRPr sz="1008" b="1"/>
            </a:lvl4pPr>
            <a:lvl5pPr marL="1151961" indent="0">
              <a:buNone/>
              <a:defRPr sz="1008" b="1"/>
            </a:lvl5pPr>
            <a:lvl6pPr marL="1439951" indent="0">
              <a:buNone/>
              <a:defRPr sz="1008" b="1"/>
            </a:lvl6pPr>
            <a:lvl7pPr marL="1727942" indent="0">
              <a:buNone/>
              <a:defRPr sz="1008" b="1"/>
            </a:lvl7pPr>
            <a:lvl8pPr marL="2015932" indent="0">
              <a:buNone/>
              <a:defRPr sz="1008" b="1"/>
            </a:lvl8pPr>
            <a:lvl9pPr marL="2303922" indent="0">
              <a:buNone/>
              <a:defRPr sz="100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577849"/>
            <a:ext cx="2601718" cy="23207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08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409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572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87972"/>
            <a:ext cx="1973799" cy="1007904"/>
          </a:xfrm>
        </p:spPr>
        <p:txBody>
          <a:bodyPr anchor="b"/>
          <a:lstStyle>
            <a:lvl1pPr>
              <a:defRPr sz="201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621942"/>
            <a:ext cx="3098155" cy="3069707"/>
          </a:xfrm>
        </p:spPr>
        <p:txBody>
          <a:bodyPr/>
          <a:lstStyle>
            <a:lvl1pPr>
              <a:defRPr sz="2016"/>
            </a:lvl1pPr>
            <a:lvl2pPr>
              <a:defRPr sz="1764"/>
            </a:lvl2pPr>
            <a:lvl3pPr>
              <a:defRPr sz="1512"/>
            </a:lvl3pPr>
            <a:lvl4pPr>
              <a:defRPr sz="1260"/>
            </a:lvl4pPr>
            <a:lvl5pPr>
              <a:defRPr sz="1260"/>
            </a:lvl5pPr>
            <a:lvl6pPr>
              <a:defRPr sz="1260"/>
            </a:lvl6pPr>
            <a:lvl7pPr>
              <a:defRPr sz="1260"/>
            </a:lvl7pPr>
            <a:lvl8pPr>
              <a:defRPr sz="1260"/>
            </a:lvl8pPr>
            <a:lvl9pPr>
              <a:defRPr sz="126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295877"/>
            <a:ext cx="1973799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90" indent="0">
              <a:buNone/>
              <a:defRPr sz="882"/>
            </a:lvl2pPr>
            <a:lvl3pPr marL="575981" indent="0">
              <a:buNone/>
              <a:defRPr sz="756"/>
            </a:lvl3pPr>
            <a:lvl4pPr marL="863971" indent="0">
              <a:buNone/>
              <a:defRPr sz="630"/>
            </a:lvl4pPr>
            <a:lvl5pPr marL="1151961" indent="0">
              <a:buNone/>
              <a:defRPr sz="630"/>
            </a:lvl5pPr>
            <a:lvl6pPr marL="1439951" indent="0">
              <a:buNone/>
              <a:defRPr sz="630"/>
            </a:lvl6pPr>
            <a:lvl7pPr marL="1727942" indent="0">
              <a:buNone/>
              <a:defRPr sz="630"/>
            </a:lvl7pPr>
            <a:lvl8pPr marL="2015932" indent="0">
              <a:buNone/>
              <a:defRPr sz="630"/>
            </a:lvl8pPr>
            <a:lvl9pPr marL="2303922" indent="0">
              <a:buNone/>
              <a:defRPr sz="63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269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87972"/>
            <a:ext cx="1973799" cy="1007904"/>
          </a:xfrm>
        </p:spPr>
        <p:txBody>
          <a:bodyPr anchor="b"/>
          <a:lstStyle>
            <a:lvl1pPr>
              <a:defRPr sz="201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621942"/>
            <a:ext cx="3098155" cy="3069707"/>
          </a:xfrm>
        </p:spPr>
        <p:txBody>
          <a:bodyPr anchor="t"/>
          <a:lstStyle>
            <a:lvl1pPr marL="0" indent="0">
              <a:buNone/>
              <a:defRPr sz="2016"/>
            </a:lvl1pPr>
            <a:lvl2pPr marL="287990" indent="0">
              <a:buNone/>
              <a:defRPr sz="1764"/>
            </a:lvl2pPr>
            <a:lvl3pPr marL="575981" indent="0">
              <a:buNone/>
              <a:defRPr sz="1512"/>
            </a:lvl3pPr>
            <a:lvl4pPr marL="863971" indent="0">
              <a:buNone/>
              <a:defRPr sz="1260"/>
            </a:lvl4pPr>
            <a:lvl5pPr marL="1151961" indent="0">
              <a:buNone/>
              <a:defRPr sz="1260"/>
            </a:lvl5pPr>
            <a:lvl6pPr marL="1439951" indent="0">
              <a:buNone/>
              <a:defRPr sz="1260"/>
            </a:lvl6pPr>
            <a:lvl7pPr marL="1727942" indent="0">
              <a:buNone/>
              <a:defRPr sz="1260"/>
            </a:lvl7pPr>
            <a:lvl8pPr marL="2015932" indent="0">
              <a:buNone/>
              <a:defRPr sz="1260"/>
            </a:lvl8pPr>
            <a:lvl9pPr marL="2303922" indent="0">
              <a:buNone/>
              <a:defRPr sz="126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295877"/>
            <a:ext cx="1973799" cy="2400771"/>
          </a:xfrm>
        </p:spPr>
        <p:txBody>
          <a:bodyPr/>
          <a:lstStyle>
            <a:lvl1pPr marL="0" indent="0">
              <a:buNone/>
              <a:defRPr sz="1008"/>
            </a:lvl1pPr>
            <a:lvl2pPr marL="287990" indent="0">
              <a:buNone/>
              <a:defRPr sz="882"/>
            </a:lvl2pPr>
            <a:lvl3pPr marL="575981" indent="0">
              <a:buNone/>
              <a:defRPr sz="756"/>
            </a:lvl3pPr>
            <a:lvl4pPr marL="863971" indent="0">
              <a:buNone/>
              <a:defRPr sz="630"/>
            </a:lvl4pPr>
            <a:lvl5pPr marL="1151961" indent="0">
              <a:buNone/>
              <a:defRPr sz="630"/>
            </a:lvl5pPr>
            <a:lvl6pPr marL="1439951" indent="0">
              <a:buNone/>
              <a:defRPr sz="630"/>
            </a:lvl6pPr>
            <a:lvl7pPr marL="1727942" indent="0">
              <a:buNone/>
              <a:defRPr sz="630"/>
            </a:lvl7pPr>
            <a:lvl8pPr marL="2015932" indent="0">
              <a:buNone/>
              <a:defRPr sz="630"/>
            </a:lvl8pPr>
            <a:lvl9pPr marL="2303922" indent="0">
              <a:buNone/>
              <a:defRPr sz="63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091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371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229978"/>
            <a:ext cx="1319585" cy="366065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8" y="229978"/>
            <a:ext cx="3882256" cy="366065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88584-4114-2146-872C-B3F5720A8DA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345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229979"/>
            <a:ext cx="5278339" cy="834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1149890"/>
            <a:ext cx="5278339" cy="27407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4003619"/>
            <a:ext cx="1376958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188584-4114-2146-872C-B3F5720A8DA5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4003619"/>
            <a:ext cx="2065437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4003619"/>
            <a:ext cx="1376958" cy="2299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90A8C1-0D60-A440-BB24-01B9C05B32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244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575981" rtl="0" eaLnBrk="1" latinLnBrk="0" hangingPunct="1">
        <a:lnSpc>
          <a:spcPct val="90000"/>
        </a:lnSpc>
        <a:spcBef>
          <a:spcPct val="0"/>
        </a:spcBef>
        <a:buNone/>
        <a:defRPr sz="277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3995" indent="-143995" algn="l" defTabSz="575981" rtl="0" eaLnBrk="1" latinLnBrk="0" hangingPunct="1">
        <a:lnSpc>
          <a:spcPct val="90000"/>
        </a:lnSpc>
        <a:spcBef>
          <a:spcPts val="630"/>
        </a:spcBef>
        <a:buFont typeface="Arial" panose="020B0604020202020204" pitchFamily="34" charset="0"/>
        <a:buChar char="•"/>
        <a:defRPr sz="1764" kern="1200">
          <a:solidFill>
            <a:schemeClr val="tx1"/>
          </a:solidFill>
          <a:latin typeface="+mn-lt"/>
          <a:ea typeface="+mn-ea"/>
          <a:cs typeface="+mn-cs"/>
        </a:defRPr>
      </a:lvl1pPr>
      <a:lvl2pPr marL="431985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512" kern="1200">
          <a:solidFill>
            <a:schemeClr val="tx1"/>
          </a:solidFill>
          <a:latin typeface="+mn-lt"/>
          <a:ea typeface="+mn-ea"/>
          <a:cs typeface="+mn-cs"/>
        </a:defRPr>
      </a:lvl2pPr>
      <a:lvl3pPr marL="71997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3pPr>
      <a:lvl4pPr marL="100796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295956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58394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87193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15992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447917" indent="-143995" algn="l" defTabSz="575981" rtl="0" eaLnBrk="1" latinLnBrk="0" hangingPunct="1">
        <a:lnSpc>
          <a:spcPct val="90000"/>
        </a:lnSpc>
        <a:spcBef>
          <a:spcPts val="315"/>
        </a:spcBef>
        <a:buFont typeface="Arial" panose="020B0604020202020204" pitchFamily="34" charset="0"/>
        <a:buChar char="•"/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1pPr>
      <a:lvl2pPr marL="287990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2pPr>
      <a:lvl3pPr marL="57598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3pPr>
      <a:lvl4pPr marL="86397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4pPr>
      <a:lvl5pPr marL="115196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5pPr>
      <a:lvl6pPr marL="1439951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6pPr>
      <a:lvl7pPr marL="172794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7pPr>
      <a:lvl8pPr marL="201593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8pPr>
      <a:lvl9pPr marL="2303922" algn="l" defTabSz="575981" rtl="0" eaLnBrk="1" latinLnBrk="0" hangingPunct="1">
        <a:defRPr sz="11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uidance/complete-the-pe-and-sport-premium-expenditure-reporting-return?utm_source=chatgpt.com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gov.uk/government/publications/pe-and-sport-premium-conditions-of-grant-2024-to-2025?utm_source=chatgpt.com" TargetMode="External"/><Relationship Id="rId4" Type="http://schemas.openxmlformats.org/officeDocument/2006/relationships/hyperlink" Target="https://www.gov.uk/guidance/pe-and-sport-premium-for-primary-schools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wimming.org/schools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wimming.org/schools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ollage of children playing basketball&#10;&#10;AI-generated content may be incorrect.">
            <a:extLst>
              <a:ext uri="{FF2B5EF4-FFF2-40B4-BE49-F238E27FC236}">
                <a16:creationId xmlns:a16="http://schemas.microsoft.com/office/drawing/2014/main" id="{652499ED-E288-CEDF-2747-6811C7508F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3" y="0"/>
            <a:ext cx="6111146" cy="431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357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66DBE-18A7-A19C-92D3-CC996F6297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CAAD77C-C201-D385-6F94-B57DFA3AC9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48"/>
            <a:ext cx="6154057" cy="432548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74AD989-60DA-E3F8-4931-F4AB2DA34FC1}"/>
              </a:ext>
            </a:extLst>
          </p:cNvPr>
          <p:cNvSpPr txBox="1"/>
          <p:nvPr/>
        </p:nvSpPr>
        <p:spPr>
          <a:xfrm>
            <a:off x="241825" y="211597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PE and sport premium monitoring and tracking form</a:t>
            </a:r>
            <a:r>
              <a:rPr lang="en-GB" sz="1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1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 Box 2">
            <a:extLst>
              <a:ext uri="{FF2B5EF4-FFF2-40B4-BE49-F238E27FC236}">
                <a16:creationId xmlns:a16="http://schemas.microsoft.com/office/drawing/2014/main" id="{E75BBE26-0E13-8E2A-5BAF-A450B00A85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825" y="663646"/>
            <a:ext cx="5695149" cy="3424476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It is intended that this template should be used as preparation for the completion of the statutory DfE PE and sport premium digital expenditure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reporting return.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can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upload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data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(including</a:t>
            </a:r>
            <a:r>
              <a:rPr lang="en-US" sz="850" spc="-55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swimming) from this template onto this platform once it becomes accessible. 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template is a working document that you can amend and update during the year.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Before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decide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going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funding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this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academic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year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should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reflect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and evaluate the impact of your use of you PE and sport premium funding in 2024/25.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 should use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your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evaluation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of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last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year’s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funding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to help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decide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this</a:t>
            </a:r>
            <a:r>
              <a:rPr lang="en-US" sz="850" spc="-3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academic year, how you will do it, and what impact you expect it to have. </a:t>
            </a: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 spending of the funding must conform with the terms outlined in the conditions of grant 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summative digital expenditure reporting from June 2026 will continue to include swimming and water safety information. PE and sport premium funding can be used to provide top-up lessons, where necessary, to ensure pupils meet national curriculum swimming requirements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ensure funding is used effectively and based on your school’s needs; guidance and examples of best practice across schools can be found here. 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 must use the funding to make additional and sustainable improvements to the PE and sport in your school. </a:t>
            </a:r>
            <a:endParaRPr lang="en-GB" sz="8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419100" lvl="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 must develop and add to the PESSPA activities that your school already offers.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312420">
              <a:lnSpc>
                <a:spcPct val="124000"/>
              </a:lnSpc>
              <a:spcBef>
                <a:spcPts val="5"/>
              </a:spcBef>
              <a:buNone/>
            </a:pPr>
            <a:r>
              <a:rPr lang="en-US" sz="85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73025" marR="312420">
              <a:lnSpc>
                <a:spcPct val="124000"/>
              </a:lnSpc>
              <a:spcBef>
                <a:spcPts val="5"/>
              </a:spcBef>
              <a:buNone/>
            </a:pPr>
            <a:r>
              <a:rPr lang="en-US" sz="85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Useful Links: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312420" lvl="0" indent="-171450">
              <a:lnSpc>
                <a:spcPct val="124000"/>
              </a:lnSpc>
              <a:spcBef>
                <a:spcPts val="5"/>
              </a:spcBef>
              <a:buFont typeface="Arial" panose="020B0604020202020204" pitchFamily="34" charset="0"/>
              <a:buChar char="•"/>
            </a:pPr>
            <a:r>
              <a:rPr lang="en-US" sz="85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Complete the PE and sport premium expenditure reporting return - GOV.UK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312420" lvl="0" indent="-171450">
              <a:lnSpc>
                <a:spcPct val="124000"/>
              </a:lnSpc>
              <a:spcBef>
                <a:spcPts val="5"/>
              </a:spcBef>
              <a:buFont typeface="Arial" panose="020B0604020202020204" pitchFamily="34" charset="0"/>
              <a:buChar char="•"/>
            </a:pPr>
            <a:r>
              <a:rPr lang="en-US" sz="85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4"/>
              </a:rPr>
              <a:t>PE and sport premium for primary schools - GOV.UK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marR="312420" lvl="0" indent="-171450">
              <a:lnSpc>
                <a:spcPct val="124000"/>
              </a:lnSpc>
              <a:spcBef>
                <a:spcPts val="5"/>
              </a:spcBef>
              <a:buFont typeface="Arial" panose="020B0604020202020204" pitchFamily="34" charset="0"/>
              <a:buChar char="•"/>
            </a:pPr>
            <a:r>
              <a:rPr lang="en-US" sz="85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PE and sport premium: conditions of grant 2024 to 2025 - GOV.UK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R="312420">
              <a:lnSpc>
                <a:spcPct val="124000"/>
              </a:lnSpc>
              <a:spcBef>
                <a:spcPts val="5"/>
              </a:spcBef>
              <a:buNone/>
            </a:pPr>
            <a:r>
              <a:rPr lang="en-US" sz="85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85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483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DD0551-469A-DEBD-2409-100B2C306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53D601A-6B9B-B24F-954C-6D0ACC4C5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7326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BBFD564-002E-61DE-9DBD-A3D6F53646DD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D9F60F-F13B-1086-50C1-85D73CC0740F}"/>
              </a:ext>
            </a:extLst>
          </p:cNvPr>
          <p:cNvSpPr txBox="1"/>
          <p:nvPr/>
        </p:nvSpPr>
        <p:spPr>
          <a:xfrm>
            <a:off x="241825" y="635438"/>
            <a:ext cx="5684413" cy="893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Take some time to reflect on your intent, implementation and impact from last academic year to celebrate your wins but to also think about improvements for the year ahead.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You do not need to complete every box. Just record the information that is key to your school's priorities and areas of focus.</a:t>
            </a:r>
          </a:p>
          <a:p>
            <a:pPr>
              <a:lnSpc>
                <a:spcPct val="124000"/>
              </a:lnSpc>
            </a:pPr>
            <a:r>
              <a:rPr lang="en-US" sz="850" dirty="0"/>
              <a:t>Remember - Be clear about how you focused spending on key groups such as SEND, girls and disadvantaged pupils. 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65D4AC4-7957-AA62-C1A0-FE4F2CF00C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693168"/>
              </p:ext>
            </p:extLst>
          </p:nvPr>
        </p:nvGraphicFramePr>
        <p:xfrm>
          <a:off x="298297" y="1672070"/>
          <a:ext cx="5530128" cy="24208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3"/>
                        </a:rPr>
                        <a:t>Swimming and Water Safety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Swim competently, confidently and proficiently over a distance of at least 25 </a:t>
                      </a:r>
                      <a:r>
                        <a:rPr lang="en-US" sz="7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metres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Some year 6 pupils left being able to swim 25m.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Data was collected at the end of year 4 so moving forwards there would need to be a period of confirming the data we held about the year 6 children was still relevant.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a range of strokes effectively (for example, front crawl, backstroke and breaststroke)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Curriculum offer included a range of strokes teaching by qualified swim coaches.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Assessment only assessed front crawl – widen this in the future.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Perform safe self-rescue in different water-based situations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Some water safety taught.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Increase time given to water safety.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4585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243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A5B673-A646-6C19-D15A-944B76414D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CFE197E3-816B-103F-5443-0FF70B38E1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729" y="0"/>
            <a:ext cx="618722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8774285-6350-5F9D-309A-493EA80BAD9B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23E1137-5874-5AF5-E33D-0283DCF09A03}"/>
              </a:ext>
            </a:extLst>
          </p:cNvPr>
          <p:cNvSpPr/>
          <p:nvPr/>
        </p:nvSpPr>
        <p:spPr>
          <a:xfrm>
            <a:off x="151644" y="167948"/>
            <a:ext cx="5870308" cy="439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B7A6755-CF87-7230-570A-7309BBAF65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1850417"/>
              </p:ext>
            </p:extLst>
          </p:nvPr>
        </p:nvGraphicFramePr>
        <p:xfrm>
          <a:off x="241825" y="283020"/>
          <a:ext cx="5530128" cy="3688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Key areas as outlined in PE and sport premium guidance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Increasing confidence, knowledge and skills of all staff in teaching PE and sporting activities prioritising CPD and training where needed</a:t>
                      </a: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Gymnastic large apparatus training given to all teaching staff. Staff CPD records.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Team teaching with qualified sports coaches (TSC). School timetables.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More staff voice to ascertain the weaknesses staff feel they have in what areas.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Increasing engagement of all pupils in regular physical activity and sporting activities</a:t>
                      </a: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range of sports clubs offered after school. Club timetables.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Active playtime equipment and playleader training given. Playground zoning document.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exposed to a wide range of sports through a broad and balanced curriculum (</a:t>
                      </a:r>
                      <a:r>
                        <a:rPr lang="en-US" sz="70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iPep</a:t>
                      </a: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). Curriculum overview.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Playleaders need further training on how to facilitate games rather than just supervising equipment.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Long term PE plan needs updating to link themes together through the rest of the curriculum e.g. especially dance themes etc.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5977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053B42-8C81-4DE7-625E-17DE05AD0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1C0FE35C-D015-5924-5AA8-4FAE00537F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729" y="0"/>
            <a:ext cx="618722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E532BB3-3E8C-8C2B-D49F-407DAA50D1D2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56B0D5-CD92-3A4E-5E05-AA4D983A4A24}"/>
              </a:ext>
            </a:extLst>
          </p:cNvPr>
          <p:cNvSpPr/>
          <p:nvPr/>
        </p:nvSpPr>
        <p:spPr>
          <a:xfrm>
            <a:off x="159264" y="175568"/>
            <a:ext cx="5870308" cy="439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9BDBC17-CD2E-90F4-A5E7-9D45B87765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1455622"/>
              </p:ext>
            </p:extLst>
          </p:nvPr>
        </p:nvGraphicFramePr>
        <p:xfrm>
          <a:off x="241825" y="283020"/>
          <a:ext cx="5530128" cy="377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Key areas as outlined in PE and sport premium guidance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en-US" sz="700" b="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Raising the profile of PE and sport across the school, to support whole school improvement</a:t>
                      </a:r>
                      <a:endParaRPr lang="en-US" sz="7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 entered a whole range of sporting events </a:t>
                      </a:r>
                      <a:r>
                        <a:rPr lang="en-US" sz="70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organised</a:t>
                      </a: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through Passport.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Time and people to attend events became tricky throughout the year.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Offer a broader and more equal experience of a range of sports and physical activities to all pupils and ensure equal access to sport for boys and girls</a:t>
                      </a: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Offered sports clubs that would appeal to both boys and girls.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Offered sports clubs that were different to the norm such as squash.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Continue to widen the club offer to include less well-known sports.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Increasing participation in competitive sport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Used the Passport calendar to enter a range of sporting events.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Find a tracking tool to keep track of who has represented the school competitively. The current method is very time consuming.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2214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D434C-40D3-B593-20E1-7F77321E8D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026D05E-2A4F-B56B-D369-7D73D5C3E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0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68A47E-05FA-E59E-E6B8-458180D7CF21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Aims for the next academic year (2025/2026)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F6A6CD2-88E8-9610-81B4-3451EA6069CB}"/>
              </a:ext>
            </a:extLst>
          </p:cNvPr>
          <p:cNvSpPr txBox="1"/>
          <p:nvPr/>
        </p:nvSpPr>
        <p:spPr>
          <a:xfrm>
            <a:off x="241825" y="607518"/>
            <a:ext cx="5684413" cy="169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Using your whole school priorities, school development plan and previous PE, school sport and physical activity data, set out your aims for the year ahead. 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Think about specific areas of need such as </a:t>
            </a:r>
            <a:r>
              <a:rPr lang="en-US" sz="850" b="1" dirty="0"/>
              <a:t>inactive girls, SEND and disadvantaged pupils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Remember to also input your swimming data and reflections in the table located at the bottom of this page.</a:t>
            </a:r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Consider which of the 5 key areas improvements will be focusing on: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confidence, knowledge and skills of all staff in teaching PE and sporting activities prioritising CPD and training where needed.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engagement of all pupils in regular physical activity and sporting activities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Raising the profile of PE and sport across the school, to support whole school improvement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Offer a broader and more equal experience of a range of sports and physical activities to all pupils and ensure equal access to sport for boys and girls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participation in competitive sport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A182FA8-E1AB-D63D-6ECD-2D907EE595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0110785"/>
              </p:ext>
            </p:extLst>
          </p:nvPr>
        </p:nvGraphicFramePr>
        <p:xfrm>
          <a:off x="315269" y="2352676"/>
          <a:ext cx="5530128" cy="1740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987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20102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80785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3"/>
                        </a:rPr>
                        <a:t>Swimming and Water Safety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Swim competently, confidently and proficiently over a distance of at least 25 </a:t>
                      </a:r>
                      <a:r>
                        <a:rPr lang="en-US" sz="7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metres</a:t>
                      </a:r>
                      <a:endParaRPr lang="en-US" sz="7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 the end of year 6, 66% of pupils could swim 25m. </a:t>
                      </a:r>
                      <a:r>
                        <a:rPr lang="en-GB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 up swimming for all year 6 pupils who could not swim 25m by the end of year 4. This was delivered through the travelling swimming pool on school grounds during term 2. </a:t>
                      </a:r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had only 6 weeks of swimming teaching in year3 and again in year 4. This is not enough. Have now moved to a travelling pool visiting the school site every two years to increase the amount of swimming tuition pupils receive in their time at St </a:t>
                      </a:r>
                      <a:r>
                        <a:rPr lang="en-US" sz="70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Saviour’s</a:t>
                      </a: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a range of strokes effectively (for example, front crawl, backstroke and breaststroke)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 the end of year 6, 66% of pupils could use a range of strokes effectively. 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 up swimming necessary.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en-US" sz="7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Perform safe self-rescue in different water-based situations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At the end of year 6, 60% of pupils could perform a safe self rescue.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 up swimming necessary.</a:t>
                      </a:r>
                    </a:p>
                    <a:p>
                      <a:endParaRPr lang="en-US" sz="7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4585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6791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CBAF56-3D8C-5C56-EC65-F09DDE0E9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8FECD63-296E-DB2D-1218-4F9CDBBED9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7709" y="0"/>
            <a:ext cx="62011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A9C37A-3E57-4DDF-9242-6A80A0981789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8B5FDB1-5538-DC46-5C8D-0386BD9BBC8C}"/>
              </a:ext>
            </a:extLst>
          </p:cNvPr>
          <p:cNvSpPr/>
          <p:nvPr/>
        </p:nvSpPr>
        <p:spPr>
          <a:xfrm>
            <a:off x="167524" y="167948"/>
            <a:ext cx="5870308" cy="439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BEE4F89-4408-F00A-3DA8-BFCBC572C1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25875"/>
              </p:ext>
            </p:extLst>
          </p:nvPr>
        </p:nvGraphicFramePr>
        <p:xfrm>
          <a:off x="241825" y="387610"/>
          <a:ext cx="5530128" cy="18721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0205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515011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362456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362456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Aim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Why?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Key Area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Increase confidence, knowledge and skills of all staff in teaching PE and sporting activities.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ensure all children are participating in two hours a week of high-quality PE every week. To ensure we can be competitive in local competitions.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Increasing confidence, knowledge and skills of all staff in teaching PE and sporting activities prioritising CPD and training where needed.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confidence surveys, pupils attainment data, lesson observation reviews, pupil voice.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Increase the number of pupils being physically active during the school day.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 ensure all pupils are active for 60 minutes a day.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Increase engagement from pupils in active opportunities.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Up take on clubs.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participating in active play at break and lunch times.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Increase competitive opportunities.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More pupils representing the school in competition.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Increase participation in competitive sport.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 records.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0599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676EB2-453F-EBD4-CAEA-C1385F926F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16F9FF0-9213-3BFF-5463-418DC945D9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783345-C545-CED1-568E-A1725BB54AFE}"/>
              </a:ext>
            </a:extLst>
          </p:cNvPr>
          <p:cNvSpPr txBox="1"/>
          <p:nvPr/>
        </p:nvSpPr>
        <p:spPr>
          <a:xfrm>
            <a:off x="241825" y="226711"/>
            <a:ext cx="35593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Plan, monitor and evaluate (2025/2026)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82A97B3-2922-B00E-5223-36C9D9090A0A}"/>
              </a:ext>
            </a:extLst>
          </p:cNvPr>
          <p:cNvSpPr txBox="1"/>
          <p:nvPr/>
        </p:nvSpPr>
        <p:spPr>
          <a:xfrm>
            <a:off x="241825" y="621478"/>
            <a:ext cx="5684413" cy="2240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Please aim to use this as a live working document through the year. </a:t>
            </a:r>
          </a:p>
          <a:p>
            <a:pPr>
              <a:lnSpc>
                <a:spcPct val="124000"/>
              </a:lnSpc>
            </a:pPr>
            <a:endParaRPr lang="en-US" sz="500" dirty="0"/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Keep returning to this to evidence adaptations and progress made through the PESSPA opportunities you provide.</a:t>
            </a:r>
          </a:p>
          <a:p>
            <a:pPr>
              <a:lnSpc>
                <a:spcPct val="124000"/>
              </a:lnSpc>
            </a:pPr>
            <a:endParaRPr lang="en-US" sz="500" dirty="0"/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There is no set number of objectives you must have. </a:t>
            </a:r>
          </a:p>
          <a:p>
            <a:pPr>
              <a:lnSpc>
                <a:spcPct val="124000"/>
              </a:lnSpc>
            </a:pPr>
            <a:endParaRPr lang="en-US" sz="500" dirty="0"/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Make as many or as few as you see fit that will support your aims for the year ahead. </a:t>
            </a:r>
          </a:p>
          <a:p>
            <a:pPr>
              <a:lnSpc>
                <a:spcPct val="124000"/>
              </a:lnSpc>
            </a:pPr>
            <a:endParaRPr lang="en-US" sz="500" dirty="0"/>
          </a:p>
          <a:p>
            <a:pPr marL="171450" indent="-171450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850" dirty="0"/>
              <a:t>Consider which of the 5 key areas improvements will be focusing on: </a:t>
            </a:r>
          </a:p>
          <a:p>
            <a:pPr>
              <a:lnSpc>
                <a:spcPct val="124000"/>
              </a:lnSpc>
            </a:pPr>
            <a:endParaRPr lang="en-US" sz="500" dirty="0"/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confidence, knowledge and skills of all staff in teaching PE and sporting activities prioritising CPD and training where needed.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engagement of all pupils in regular physical activity and sporting activities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Raising the profile of PE and sport across the school, to support whole school improvement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Offer a broader and more equal experience of a range of sports and physical activities to all pupils and ensure equal access to sport for boys and girls</a:t>
            </a:r>
          </a:p>
          <a:p>
            <a:pPr marL="228600" indent="-228600">
              <a:lnSpc>
                <a:spcPct val="124000"/>
              </a:lnSpc>
              <a:buFont typeface="+mj-lt"/>
              <a:buAutoNum type="arabicPeriod"/>
            </a:pPr>
            <a:r>
              <a:rPr lang="en-US" sz="700" dirty="0"/>
              <a:t>Increasing participation in competitive sport</a:t>
            </a:r>
          </a:p>
        </p:txBody>
      </p:sp>
    </p:spTree>
    <p:extLst>
      <p:ext uri="{BB962C8B-B14F-4D97-AF65-F5344CB8AC3E}">
        <p14:creationId xmlns:p14="http://schemas.microsoft.com/office/powerpoint/2010/main" val="32850078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CA891C-7B14-166A-A3BA-79F6E8E36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3FCC5BF-69B1-8281-8BAD-88861BCEBD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CFA53F3-F0F5-4362-4434-1CA64B94EA7D}"/>
              </a:ext>
            </a:extLst>
          </p:cNvPr>
          <p:cNvSpPr txBox="1"/>
          <p:nvPr/>
        </p:nvSpPr>
        <p:spPr>
          <a:xfrm>
            <a:off x="241825" y="172240"/>
            <a:ext cx="35593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latin typeface="Calibri" panose="020F0502020204030204" pitchFamily="34" charset="0"/>
                <a:cs typeface="Calibri" panose="020F0502020204030204" pitchFamily="34" charset="0"/>
              </a:rPr>
              <a:t>Your objective: Provide PE CPD and support to all teaching staff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06D8B73-1069-A20D-8F57-8B1AA06490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6348722"/>
              </p:ext>
            </p:extLst>
          </p:nvPr>
        </p:nvGraphicFramePr>
        <p:xfrm>
          <a:off x="294842" y="694098"/>
          <a:ext cx="5530128" cy="3185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38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08966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51096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422736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009130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b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5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Provide regular and meaningful CPD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External training company to deliver specific training that has been identified as an area of improvement through staff voice.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 lead to attend regular local networking meetings through the School Games </a:t>
                      </a:r>
                      <a:r>
                        <a:rPr lang="en-US" sz="6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Organiser</a:t>
                      </a: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Upskilling staff will equip them with the knowledge and confidence to deliver high quality PE lessons and sports clubs.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of TSC coaches.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164253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7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5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are more confident with teaching a range of sports and focus areas. Evidenced by staff voice.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45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are more confident in delivering high quality PE lessons.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Continued CPD when/if new sports or PE schemes are introduced.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Staff voice. Lesson monitoring.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£2450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0658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369C9E-67AA-3F69-6298-2FABAAE6F0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F28FF5A9-AA58-DE6F-B862-5B3888BD01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FD8F61E-148C-155F-6101-FF65E37D4262}"/>
              </a:ext>
            </a:extLst>
          </p:cNvPr>
          <p:cNvSpPr txBox="1"/>
          <p:nvPr/>
        </p:nvSpPr>
        <p:spPr>
          <a:xfrm>
            <a:off x="241825" y="172240"/>
            <a:ext cx="35593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latin typeface="Calibri" panose="020F0502020204030204" pitchFamily="34" charset="0"/>
                <a:cs typeface="Calibri" panose="020F0502020204030204" pitchFamily="34" charset="0"/>
              </a:rPr>
              <a:t>Your objective: Provide swimming lessons and interventions for all pupils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094E688-6515-9815-BF4B-1059CEF1B1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591621"/>
              </p:ext>
            </p:extLst>
          </p:nvPr>
        </p:nvGraphicFramePr>
        <p:xfrm>
          <a:off x="294842" y="694098"/>
          <a:ext cx="5530128" cy="3185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38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15824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4423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491316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940550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b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5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Provide swimming lessons and interventions for all pupils.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Hire of travelling swimming pool to be set up on the school site.  Timetable so all pupils access swimming lessons by qualified swim coaches. Provide Year 6 ‘catch up’ sessions for those who cannot swim 25m.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 increase in Year 6 pupils meeting the 25m swimming expectations.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Swimming pool timetables.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Invoice for travelling pool.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164253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7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5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Our year 6 swimming data is accurate due to the pool and instructors being on-site.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 increase in Year 6 pupils meeting the swim 25m standard. An increase in the confidence of all pupils in water safety.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Travelling swimming pool will be on-site every two years so we can continue.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Swimming data collected by swimming coaches.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£3570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5039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507E74-3833-29CE-207E-3CF48DC16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25AEBBDF-DE55-F66C-1809-BA1423BE98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9E5778-2ABF-786D-E9E1-7E651E56A44F}"/>
              </a:ext>
            </a:extLst>
          </p:cNvPr>
          <p:cNvSpPr txBox="1"/>
          <p:nvPr/>
        </p:nvSpPr>
        <p:spPr>
          <a:xfrm>
            <a:off x="241825" y="172240"/>
            <a:ext cx="35593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latin typeface="Calibri" panose="020F0502020204030204" pitchFamily="34" charset="0"/>
                <a:cs typeface="Calibri" panose="020F0502020204030204" pitchFamily="34" charset="0"/>
              </a:rPr>
              <a:t>Your objective: Offer a broader and more equal experience in a range of sports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9DC3219-B457-2767-3A43-739FED7A8C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718630"/>
              </p:ext>
            </p:extLst>
          </p:nvPr>
        </p:nvGraphicFramePr>
        <p:xfrm>
          <a:off x="294842" y="694098"/>
          <a:ext cx="5530128" cy="3185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38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15824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4423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491316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940550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b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5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Increase the participation in PE and school sport for all pupils.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Offer a wide range of sports clubs outside of normal school hours.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the specialism within the local community to provide opportunities for sports that pupils do not normally have access to.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Organise</a:t>
                      </a: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 </a:t>
                      </a:r>
                      <a:r>
                        <a:rPr lang="en-US" sz="6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Drumba</a:t>
                      </a: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workshop for all pupils as a cross-curricular opportunity.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getting interested in a wider range of sports not just the typical football and netball.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Club registers.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164253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7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5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are now accessing sports like Taekwondo, golf, pickleball and table tennis.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 have made school club links with the local clubs and wish to continue these opportunities in future years.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Local sports clubs come and do assemblies throughout the school year to show pupils what is in their local area.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 calendar.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Club registers.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£5330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3486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507E74-3833-29CE-207E-3CF48DC16C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25AEBBDF-DE55-F66C-1809-BA1423BE98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769" y="0"/>
            <a:ext cx="6166284" cy="43225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9E5778-2ABF-786D-E9E1-7E651E56A44F}"/>
              </a:ext>
            </a:extLst>
          </p:cNvPr>
          <p:cNvSpPr txBox="1"/>
          <p:nvPr/>
        </p:nvSpPr>
        <p:spPr>
          <a:xfrm>
            <a:off x="241825" y="172240"/>
            <a:ext cx="35593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latin typeface="Calibri" panose="020F0502020204030204" pitchFamily="34" charset="0"/>
                <a:cs typeface="Calibri" panose="020F0502020204030204" pitchFamily="34" charset="0"/>
              </a:rPr>
              <a:t>Your objective: Increase participation in competitive sport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9DC3219-B457-2767-3A43-739FED7A8C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44403"/>
              </p:ext>
            </p:extLst>
          </p:nvPr>
        </p:nvGraphicFramePr>
        <p:xfrm>
          <a:off x="294842" y="694098"/>
          <a:ext cx="5530128" cy="3185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38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15824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14423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1491316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940550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226247">
                <a:tc>
                  <a:txBody>
                    <a:bodyPr/>
                    <a:lstStyle/>
                    <a:p>
                      <a:pPr algn="ctr"/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7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br>
                        <a:rPr lang="en-US" sz="7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5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Ensure all pupils have the opportunity to take part in competitive games.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of ‘Passport’ events calendar – entering a range of sports alongside the popular football and netball.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Membership </a:t>
                      </a:r>
                      <a:r>
                        <a:rPr lang="en-US" sz="6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tp</a:t>
                      </a: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6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Thanet</a:t>
                      </a: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Passport.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Wellbeing sessions with qualified coaches. Specific coaching within certain sporting areas.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More pupils representing the school within a sport/activity that they feel enthusiastic about.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Passport Calendar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164253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7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5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7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5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have had the opportunity to represent the school in a range of sports: football, netball, basketball, handball, </a:t>
                      </a:r>
                      <a:r>
                        <a:rPr lang="en-US" sz="6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Sportshall</a:t>
                      </a: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Athletics, cricket, golf, squash, rounders, tennis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 will continue to use the Passport calendar to sign up for events. Each year we try to attend something we have never attended before. 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Passport calendar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£8490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905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906</TotalTime>
  <Words>2429</Words>
  <Application>Microsoft Office PowerPoint</Application>
  <PresentationFormat>Custom</PresentationFormat>
  <Paragraphs>309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Rock</dc:creator>
  <cp:lastModifiedBy>Suzanne Tiley</cp:lastModifiedBy>
  <cp:revision>26</cp:revision>
  <dcterms:created xsi:type="dcterms:W3CDTF">2025-10-08T18:09:30Z</dcterms:created>
  <dcterms:modified xsi:type="dcterms:W3CDTF">2026-07-30T09:42:37Z</dcterms:modified>
</cp:coreProperties>
</file>