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handoutMasterIdLst>
    <p:handoutMasterId r:id="rId24"/>
  </p:handoutMasterIdLst>
  <p:sldIdLst>
    <p:sldId id="256" r:id="rId2"/>
    <p:sldId id="262" r:id="rId3"/>
    <p:sldId id="274" r:id="rId4"/>
    <p:sldId id="291" r:id="rId5"/>
    <p:sldId id="267" r:id="rId6"/>
    <p:sldId id="282" r:id="rId7"/>
    <p:sldId id="268" r:id="rId8"/>
    <p:sldId id="264" r:id="rId9"/>
    <p:sldId id="283" r:id="rId10"/>
    <p:sldId id="263" r:id="rId11"/>
    <p:sldId id="265" r:id="rId12"/>
    <p:sldId id="272" r:id="rId13"/>
    <p:sldId id="258" r:id="rId14"/>
    <p:sldId id="259" r:id="rId15"/>
    <p:sldId id="269" r:id="rId16"/>
    <p:sldId id="290" r:id="rId17"/>
    <p:sldId id="281" r:id="rId18"/>
    <p:sldId id="266" r:id="rId19"/>
    <p:sldId id="288" r:id="rId20"/>
    <p:sldId id="260" r:id="rId21"/>
    <p:sldId id="286" r:id="rId22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86" autoAdjust="0"/>
    <p:restoredTop sz="94660"/>
  </p:normalViewPr>
  <p:slideViewPr>
    <p:cSldViewPr>
      <p:cViewPr varScale="1">
        <p:scale>
          <a:sx n="82" d="100"/>
          <a:sy n="82" d="100"/>
        </p:scale>
        <p:origin x="1512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D77C74-185E-4EC1-9E63-10B76F07EBEA}" type="datetimeFigureOut">
              <a:rPr lang="en-GB" smtClean="0"/>
              <a:t>23/05/2024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DE966A-11AE-4F44-98F8-184103CDAF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7811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450DCE-219C-4D43-892D-BC1405D30885}" type="datetimeFigureOut">
              <a:rPr lang="en-US" smtClean="0"/>
              <a:pPr/>
              <a:t>5/23/2024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8AD00B-BA3A-4BDA-B1EF-1B386DC6C11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039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8AD00B-BA3A-4BDA-B1EF-1B386DC6C11D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79196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8AD00B-BA3A-4BDA-B1EF-1B386DC6C11D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3264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8AD00B-BA3A-4BDA-B1EF-1B386DC6C11D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36699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8AD00B-BA3A-4BDA-B1EF-1B386DC6C11D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2356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8AD00B-BA3A-4BDA-B1EF-1B386DC6C11D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4524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8AD00B-BA3A-4BDA-B1EF-1B386DC6C11D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4669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8AD00B-BA3A-4BDA-B1EF-1B386DC6C11D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9095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8AD00B-BA3A-4BDA-B1EF-1B386DC6C11D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3985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8AD00B-BA3A-4BDA-B1EF-1B386DC6C11D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2791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8AD00B-BA3A-4BDA-B1EF-1B386DC6C11D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3617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8AD00B-BA3A-4BDA-B1EF-1B386DC6C11D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66777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8AD00B-BA3A-4BDA-B1EF-1B386DC6C11D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03821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8AD00B-BA3A-4BDA-B1EF-1B386DC6C11D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13341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8AD00B-BA3A-4BDA-B1EF-1B386DC6C11D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1354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8AD00B-BA3A-4BDA-B1EF-1B386DC6C11D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47226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8AD00B-BA3A-4BDA-B1EF-1B386DC6C11D}" type="slidenum">
              <a:rPr lang="en-GB" smtClean="0"/>
              <a:pPr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0972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0BDD3-1263-4FBA-BA0F-1E8946A6B531}" type="datetimeFigureOut">
              <a:rPr lang="en-US" smtClean="0"/>
              <a:pPr/>
              <a:t>5/23/2024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38F1839-12E2-4A9B-8891-15207D8478F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0BDD3-1263-4FBA-BA0F-1E8946A6B531}" type="datetimeFigureOut">
              <a:rPr lang="en-US" smtClean="0"/>
              <a:pPr/>
              <a:t>5/23/2024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138F1839-12E2-4A9B-8891-15207D8478F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0BDD3-1263-4FBA-BA0F-1E8946A6B531}" type="datetimeFigureOut">
              <a:rPr lang="en-US" smtClean="0"/>
              <a:pPr/>
              <a:t>5/23/2024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38F1839-12E2-4A9B-8891-15207D8478F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D50BDD3-1263-4FBA-BA0F-1E8946A6B531}" type="datetimeFigureOut">
              <a:rPr lang="en-US" smtClean="0"/>
              <a:pPr/>
              <a:t>5/23/2024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1839-12E2-4A9B-8891-15207D8478F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0BDD3-1263-4FBA-BA0F-1E8946A6B531}" type="datetimeFigureOut">
              <a:rPr lang="en-US" smtClean="0"/>
              <a:pPr/>
              <a:t>5/23/2024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138F1839-12E2-4A9B-8891-15207D8478F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0BDD3-1263-4FBA-BA0F-1E8946A6B531}" type="datetimeFigureOut">
              <a:rPr lang="en-US" smtClean="0"/>
              <a:pPr/>
              <a:t>5/23/2024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138F1839-12E2-4A9B-8891-15207D8478F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0BDD3-1263-4FBA-BA0F-1E8946A6B531}" type="datetimeFigureOut">
              <a:rPr lang="en-US" smtClean="0"/>
              <a:pPr/>
              <a:t>5/23/2024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38F1839-12E2-4A9B-8891-15207D8478F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38F1839-12E2-4A9B-8891-15207D8478F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0BDD3-1263-4FBA-BA0F-1E8946A6B531}" type="datetimeFigureOut">
              <a:rPr lang="en-US" smtClean="0"/>
              <a:pPr/>
              <a:t>5/23/2024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138F1839-12E2-4A9B-8891-15207D8478F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D50BDD3-1263-4FBA-BA0F-1E8946A6B531}" type="datetimeFigureOut">
              <a:rPr lang="en-US" smtClean="0"/>
              <a:pPr/>
              <a:t>5/23/2024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0BDD3-1263-4FBA-BA0F-1E8946A6B531}" type="datetimeFigureOut">
              <a:rPr lang="en-US" smtClean="0"/>
              <a:pPr/>
              <a:t>5/23/2024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1839-12E2-4A9B-8891-15207D8478F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138F1839-12E2-4A9B-8891-15207D8478F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0BDD3-1263-4FBA-BA0F-1E8946A6B531}" type="datetimeFigureOut">
              <a:rPr lang="en-US" smtClean="0"/>
              <a:pPr/>
              <a:t>5/23/2024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D50BDD3-1263-4FBA-BA0F-1E8946A6B531}" type="datetimeFigureOut">
              <a:rPr lang="en-US" smtClean="0"/>
              <a:pPr/>
              <a:t>5/23/2024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38F1839-12E2-4A9B-8891-15207D8478F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mp"/><Relationship Id="rId2" Type="http://schemas.openxmlformats.org/officeDocument/2006/relationships/image" Target="../media/image18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tm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Information for Parents and carers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391816"/>
          </a:xfrm>
        </p:spPr>
        <p:txBody>
          <a:bodyPr>
            <a:normAutofit/>
          </a:bodyPr>
          <a:lstStyle/>
          <a:p>
            <a:r>
              <a:rPr lang="en-GB" sz="4000" b="1" u="sng" dirty="0">
                <a:solidFill>
                  <a:srgbClr val="0070C0"/>
                </a:solidFill>
              </a:rPr>
              <a:t>Kingswood Residential Trip</a:t>
            </a:r>
            <a:br>
              <a:rPr lang="en-GB" sz="4000" b="1" dirty="0">
                <a:solidFill>
                  <a:srgbClr val="0070C0"/>
                </a:solidFill>
              </a:rPr>
            </a:br>
            <a:r>
              <a:rPr lang="en-GB" sz="4000" b="1" dirty="0">
                <a:solidFill>
                  <a:srgbClr val="0070C0"/>
                </a:solidFill>
              </a:rPr>
              <a:t>Wed 26</a:t>
            </a:r>
            <a:r>
              <a:rPr lang="en-GB" sz="4000" b="1" baseline="30000" dirty="0">
                <a:solidFill>
                  <a:srgbClr val="0070C0"/>
                </a:solidFill>
              </a:rPr>
              <a:t>th</a:t>
            </a:r>
            <a:r>
              <a:rPr lang="en-GB" sz="4000" b="1" dirty="0">
                <a:solidFill>
                  <a:srgbClr val="0070C0"/>
                </a:solidFill>
              </a:rPr>
              <a:t> – Thurs 27</a:t>
            </a:r>
            <a:r>
              <a:rPr lang="en-GB" sz="4000" b="1" baseline="30000" dirty="0">
                <a:solidFill>
                  <a:srgbClr val="0070C0"/>
                </a:solidFill>
              </a:rPr>
              <a:t>th</a:t>
            </a:r>
            <a:r>
              <a:rPr lang="en-GB" sz="4000" b="1" dirty="0">
                <a:solidFill>
                  <a:srgbClr val="0070C0"/>
                </a:solidFill>
              </a:rPr>
              <a:t> June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1E72F03-D934-42A6-BEC8-8752C643B1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45317" y="3212976"/>
            <a:ext cx="6053365" cy="308721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400" dirty="0"/>
              <a:t>Departure and Arrival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5102352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Children arrive at school in their own clothes (at normal school time and will go straight to the hall with bags)</a:t>
            </a:r>
          </a:p>
          <a:p>
            <a:r>
              <a:rPr lang="en-GB" dirty="0"/>
              <a:t>Depart St. Saviour’s Wednesday 26</a:t>
            </a:r>
            <a:r>
              <a:rPr lang="en-GB" baseline="30000" dirty="0"/>
              <a:t>th</a:t>
            </a:r>
            <a:r>
              <a:rPr lang="en-GB" dirty="0"/>
              <a:t> June 10am</a:t>
            </a:r>
          </a:p>
          <a:p>
            <a:r>
              <a:rPr lang="en-GB" dirty="0"/>
              <a:t>Arrive at Kingswood Centre around 2 pm</a:t>
            </a:r>
          </a:p>
          <a:p>
            <a:r>
              <a:rPr lang="en-GB" dirty="0"/>
              <a:t>Stop for picnic lunch on the way at </a:t>
            </a:r>
            <a:r>
              <a:rPr lang="en-GB" dirty="0" err="1"/>
              <a:t>Betteshanger</a:t>
            </a:r>
            <a:r>
              <a:rPr lang="en-GB" dirty="0"/>
              <a:t> –fun and games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Depart Kingswood Centre Thursday 27</a:t>
            </a:r>
            <a:r>
              <a:rPr lang="en-GB" baseline="30000" dirty="0"/>
              <a:t>th</a:t>
            </a:r>
            <a:r>
              <a:rPr lang="en-GB" dirty="0"/>
              <a:t> June by 2pm</a:t>
            </a:r>
          </a:p>
          <a:p>
            <a:r>
              <a:rPr lang="en-GB" dirty="0"/>
              <a:t>Arrive back at St. Saviour’s 3.00pm </a:t>
            </a:r>
            <a:r>
              <a:rPr lang="en-GB" u="sng" dirty="0"/>
              <a:t>depending on traffic</a:t>
            </a:r>
            <a:endParaRPr lang="en-GB" b="1" u="sng" dirty="0"/>
          </a:p>
          <a:p>
            <a:pPr algn="ctr">
              <a:buNone/>
            </a:pPr>
            <a:r>
              <a:rPr lang="en-GB" sz="2100" i="1" dirty="0"/>
              <a:t>All times are subject to traffic, changes will be posted on school notice board / text.</a:t>
            </a:r>
          </a:p>
        </p:txBody>
      </p:sp>
      <p:pic>
        <p:nvPicPr>
          <p:cNvPr id="1026" name="Picture 2" descr="Den Building - Beech Estate Campsite">
            <a:extLst>
              <a:ext uri="{FF2B5EF4-FFF2-40B4-BE49-F238E27FC236}">
                <a16:creationId xmlns:a16="http://schemas.microsoft.com/office/drawing/2014/main" id="{AC63DFC0-4C8E-4E0C-BA12-E03EC06D80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356992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400" dirty="0"/>
              <a:t>S</a:t>
            </a:r>
            <a:r>
              <a:rPr lang="en-GB" sz="4400" dirty="0" err="1"/>
              <a:t>taffing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Mrs</a:t>
            </a:r>
            <a:r>
              <a:rPr lang="en-US" dirty="0"/>
              <a:t> Tift – lead teacher</a:t>
            </a:r>
          </a:p>
          <a:p>
            <a:r>
              <a:rPr lang="en-US" dirty="0"/>
              <a:t>Miss Cook</a:t>
            </a:r>
          </a:p>
          <a:p>
            <a:r>
              <a:rPr lang="en-US" dirty="0" err="1"/>
              <a:t>Mr</a:t>
            </a:r>
            <a:r>
              <a:rPr lang="en-US" dirty="0"/>
              <a:t> Stevens</a:t>
            </a:r>
          </a:p>
          <a:p>
            <a:r>
              <a:rPr lang="en-US" dirty="0"/>
              <a:t>Miss Drummond</a:t>
            </a:r>
          </a:p>
          <a:p>
            <a:r>
              <a:rPr lang="en-US" dirty="0" err="1"/>
              <a:t>Mrs</a:t>
            </a:r>
            <a:r>
              <a:rPr lang="en-US" dirty="0"/>
              <a:t> Theobald-Grainger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56417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GB" sz="4400" dirty="0"/>
              <a:t>		Groupings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Children will choose friendship pairs</a:t>
            </a:r>
          </a:p>
          <a:p>
            <a:r>
              <a:rPr lang="en-GB" dirty="0"/>
              <a:t>Pairs will stay together whenever possible</a:t>
            </a:r>
          </a:p>
          <a:p>
            <a:pPr marL="0" indent="0">
              <a:buNone/>
            </a:pPr>
            <a:r>
              <a:rPr lang="en-GB" dirty="0"/>
              <a:t> – bedrooms and activity groups</a:t>
            </a:r>
          </a:p>
          <a:p>
            <a:r>
              <a:rPr lang="en-GB" dirty="0"/>
              <a:t>Bedroom sizes can range from 2 – 12 children in a dormitory style</a:t>
            </a:r>
          </a:p>
          <a:p>
            <a:r>
              <a:rPr lang="en-GB" dirty="0"/>
              <a:t>Any changes will be discussed with the children before we finalise groups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20E106-9574-4573-90A6-A528F4CE9DF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7" t="28828" r="8865" b="24850"/>
          <a:stretch/>
        </p:blipFill>
        <p:spPr>
          <a:xfrm>
            <a:off x="7020272" y="211764"/>
            <a:ext cx="1958791" cy="1988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9646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400" dirty="0"/>
              <a:t>Medical and Dietary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All medication needs to be clearly labelled with child’s full name and </a:t>
            </a:r>
            <a:r>
              <a:rPr lang="en-GB" b="1" dirty="0"/>
              <a:t>instructions</a:t>
            </a:r>
            <a:r>
              <a:rPr lang="en-GB" dirty="0"/>
              <a:t>.</a:t>
            </a:r>
          </a:p>
          <a:p>
            <a:r>
              <a:rPr lang="en-GB" dirty="0"/>
              <a:t>All medication is securely stored and is given, under supervision, by one member of staff.</a:t>
            </a:r>
          </a:p>
          <a:p>
            <a:r>
              <a:rPr lang="en-GB" dirty="0"/>
              <a:t>Asthma pumps MUST be kept by children and carried with them</a:t>
            </a:r>
          </a:p>
          <a:p>
            <a:r>
              <a:rPr lang="en-US" dirty="0"/>
              <a:t>D</a:t>
            </a:r>
            <a:r>
              <a:rPr lang="en-GB" dirty="0" err="1"/>
              <a:t>ietary</a:t>
            </a:r>
            <a:r>
              <a:rPr lang="en-GB" dirty="0"/>
              <a:t> requirements form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2050" name="Picture 2" descr="Keep on taking the medicine? | The Psychologist">
            <a:extLst>
              <a:ext uri="{FF2B5EF4-FFF2-40B4-BE49-F238E27FC236}">
                <a16:creationId xmlns:a16="http://schemas.microsoft.com/office/drawing/2014/main" id="{D286DCAE-0577-4C1C-AC60-D46307FA14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81128"/>
            <a:ext cx="2590800" cy="176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GB" sz="4400" dirty="0"/>
              <a:t>		Packing List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F462F64D-02B0-47E4-940E-82E6F3760AB6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52" y="1948348"/>
            <a:ext cx="6666312" cy="4643338"/>
          </a:xfrm>
        </p:spPr>
      </p:pic>
      <p:pic>
        <p:nvPicPr>
          <p:cNvPr id="5" name="Picture 2" descr="10 Ways You're Packing Your Suitcase All Wrong | Travel Channel">
            <a:extLst>
              <a:ext uri="{FF2B5EF4-FFF2-40B4-BE49-F238E27FC236}">
                <a16:creationId xmlns:a16="http://schemas.microsoft.com/office/drawing/2014/main" id="{422DDBC5-0B49-4ECD-B2EB-5CAEAE87AC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28600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90401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GB" sz="4400" dirty="0"/>
              <a:t>		Packing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998296"/>
          </a:xfrm>
        </p:spPr>
        <p:txBody>
          <a:bodyPr>
            <a:normAutofit lnSpcReduction="10000"/>
          </a:bodyPr>
          <a:lstStyle/>
          <a:p>
            <a:r>
              <a:rPr lang="en-GB" sz="2400" dirty="0"/>
              <a:t>Pack for hot, cold and wet weather.</a:t>
            </a:r>
          </a:p>
          <a:p>
            <a:r>
              <a:rPr lang="en-GB" sz="2400" b="1" dirty="0"/>
              <a:t>Long trousers and sleeves</a:t>
            </a:r>
            <a:r>
              <a:rPr lang="en-GB" sz="2400" dirty="0"/>
              <a:t> required for most activities for extra protection.</a:t>
            </a:r>
          </a:p>
          <a:p>
            <a:r>
              <a:rPr lang="en-GB" sz="2400" dirty="0"/>
              <a:t>Cheap rather than fashionable, children get dirty!</a:t>
            </a:r>
          </a:p>
          <a:p>
            <a:r>
              <a:rPr lang="en-GB" sz="2400" dirty="0"/>
              <a:t>Pack extra changes of clothes as most activities continue in wet weather.  </a:t>
            </a:r>
          </a:p>
          <a:p>
            <a:r>
              <a:rPr lang="en-GB" sz="2400" dirty="0"/>
              <a:t>Swimming costume and towel needed</a:t>
            </a:r>
          </a:p>
          <a:p>
            <a:r>
              <a:rPr lang="en-GB" sz="2400" dirty="0"/>
              <a:t>Two pairs of trainers – they are likely to </a:t>
            </a:r>
          </a:p>
          <a:p>
            <a:pPr marL="0" indent="0">
              <a:buNone/>
            </a:pPr>
            <a:r>
              <a:rPr lang="en-GB" sz="2400" dirty="0"/>
              <a:t>    get muddy</a:t>
            </a:r>
          </a:p>
          <a:p>
            <a:r>
              <a:rPr lang="en-GB" sz="2400" u="sng" dirty="0"/>
              <a:t>Packed lunch will be required for the first</a:t>
            </a:r>
          </a:p>
          <a:p>
            <a:pPr marL="0" indent="0">
              <a:buNone/>
            </a:pPr>
            <a:r>
              <a:rPr lang="en-GB" sz="2400" dirty="0"/>
              <a:t>    </a:t>
            </a:r>
            <a:r>
              <a:rPr lang="en-GB" sz="2400" u="sng" dirty="0"/>
              <a:t>day – do not pack in suitcase</a:t>
            </a:r>
          </a:p>
          <a:p>
            <a:r>
              <a:rPr lang="en-GB" sz="2400" dirty="0"/>
              <a:t>Carrier bags for dirty or damp clothing</a:t>
            </a:r>
          </a:p>
        </p:txBody>
      </p:sp>
      <p:pic>
        <p:nvPicPr>
          <p:cNvPr id="3074" name="Picture 2" descr="10 Ways You're Packing Your Suitcase All Wrong | Travel Channel">
            <a:extLst>
              <a:ext uri="{FF2B5EF4-FFF2-40B4-BE49-F238E27FC236}">
                <a16:creationId xmlns:a16="http://schemas.microsoft.com/office/drawing/2014/main" id="{C3D67D85-043B-496A-AA9A-3402F9BBBE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28600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GB" sz="4400" dirty="0"/>
              <a:t>	Pocket Money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b="1" u="sng" dirty="0"/>
              <a:t>Maximum of £10</a:t>
            </a:r>
          </a:p>
          <a:p>
            <a:endParaRPr lang="en-GB" dirty="0"/>
          </a:p>
          <a:p>
            <a:r>
              <a:rPr lang="en-GB" dirty="0"/>
              <a:t>There is very little to spend money on.  There is a small gift shop.</a:t>
            </a:r>
          </a:p>
          <a:p>
            <a:r>
              <a:rPr lang="en-GB" dirty="0"/>
              <a:t>The range of souvenirs is limited, unless you like tea towels, paper weights and Haribo!</a:t>
            </a:r>
          </a:p>
          <a:p>
            <a:r>
              <a:rPr lang="en-GB" dirty="0"/>
              <a:t>Pocket money- better in coins than in notes, they are harder to lose.</a:t>
            </a:r>
          </a:p>
          <a:p>
            <a:r>
              <a:rPr lang="en-GB" dirty="0"/>
              <a:t>Place money in a labelled purse, bag or wallet</a:t>
            </a:r>
          </a:p>
          <a:p>
            <a:r>
              <a:rPr lang="en-GB" dirty="0"/>
              <a:t>All money will be the responsibility of the children – not the staff</a:t>
            </a:r>
          </a:p>
          <a:p>
            <a:endParaRPr lang="en-GB" dirty="0"/>
          </a:p>
        </p:txBody>
      </p:sp>
      <p:pic>
        <p:nvPicPr>
          <p:cNvPr id="4098" name="Picture 2" descr="Children will top up pocket money to the tune of £257 million this summer  by doing chores - Mirror Online">
            <a:extLst>
              <a:ext uri="{FF2B5EF4-FFF2-40B4-BE49-F238E27FC236}">
                <a16:creationId xmlns:a16="http://schemas.microsoft.com/office/drawing/2014/main" id="{74517662-87EC-4C31-AB90-E9F80AC00E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28600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400" dirty="0"/>
              <a:t>What not to bring!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D269D2DA-C469-4FB3-840C-A76D4EF96DBC}"/>
              </a:ext>
            </a:extLst>
          </p:cNvPr>
          <p:cNvSpPr txBox="1">
            <a:spLocks/>
          </p:cNvSpPr>
          <p:nvPr/>
        </p:nvSpPr>
        <p:spPr>
          <a:xfrm>
            <a:off x="301752" y="1527048"/>
            <a:ext cx="8503920" cy="45720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Char char="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b="1" dirty="0"/>
              <a:t>These items will be confiscated</a:t>
            </a:r>
            <a:endParaRPr lang="en-GB" b="1" dirty="0"/>
          </a:p>
          <a:p>
            <a:r>
              <a:rPr lang="en-US" dirty="0"/>
              <a:t>M</a:t>
            </a:r>
            <a:r>
              <a:rPr lang="en-GB" dirty="0"/>
              <a:t>obile phones </a:t>
            </a:r>
            <a:r>
              <a:rPr lang="en-GB" sz="1800" dirty="0"/>
              <a:t>(they make children feel homesick and cause a lot of problems)</a:t>
            </a:r>
          </a:p>
          <a:p>
            <a:r>
              <a:rPr lang="en-US" dirty="0"/>
              <a:t>E</a:t>
            </a:r>
            <a:r>
              <a:rPr lang="en-GB" dirty="0"/>
              <a:t>lectronic games</a:t>
            </a:r>
          </a:p>
          <a:p>
            <a:r>
              <a:rPr lang="en-US" dirty="0"/>
              <a:t>S</a:t>
            </a:r>
            <a:r>
              <a:rPr lang="en-GB" dirty="0"/>
              <a:t>pray deodorant</a:t>
            </a:r>
          </a:p>
          <a:p>
            <a:r>
              <a:rPr lang="en-US" dirty="0"/>
              <a:t>H</a:t>
            </a:r>
            <a:r>
              <a:rPr lang="en-GB" dirty="0"/>
              <a:t>air straighteners </a:t>
            </a:r>
            <a:r>
              <a:rPr lang="en-GB" sz="2000" dirty="0"/>
              <a:t>(there are no plug sockets in bedrooms)</a:t>
            </a:r>
          </a:p>
          <a:p>
            <a:r>
              <a:rPr lang="en-US" dirty="0"/>
              <a:t>S</a:t>
            </a:r>
            <a:r>
              <a:rPr lang="en-GB" dirty="0"/>
              <a:t>weets / food in luggage / fizzy drinks </a:t>
            </a:r>
            <a:r>
              <a:rPr lang="en-GB" sz="2000" dirty="0"/>
              <a:t>(there is a tuck shop on site and vending machines)</a:t>
            </a:r>
          </a:p>
          <a:p>
            <a:r>
              <a:rPr lang="en-US" dirty="0"/>
              <a:t>Ma</a:t>
            </a:r>
            <a:r>
              <a:rPr lang="en-GB" dirty="0" err="1"/>
              <a:t>ke</a:t>
            </a:r>
            <a:r>
              <a:rPr lang="en-GB" dirty="0"/>
              <a:t>-up and cosmetics</a:t>
            </a:r>
          </a:p>
        </p:txBody>
      </p:sp>
      <p:pic>
        <p:nvPicPr>
          <p:cNvPr id="6146" name="Picture 2" descr="Check Marks - Red Cross Icon Simple - Vector Stock Vector - Illustration of  option, false: 140098693">
            <a:extLst>
              <a:ext uri="{FF2B5EF4-FFF2-40B4-BE49-F238E27FC236}">
                <a16:creationId xmlns:a16="http://schemas.microsoft.com/office/drawing/2014/main" id="{7416FB8A-9DF5-42EC-977B-FDB31C342B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5216" y="190508"/>
            <a:ext cx="1066792" cy="1066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74908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GB" sz="4400" dirty="0"/>
              <a:t>		Valuables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744692" cy="4572000"/>
          </a:xfrm>
        </p:spPr>
        <p:txBody>
          <a:bodyPr>
            <a:normAutofit/>
          </a:bodyPr>
          <a:lstStyle/>
          <a:p>
            <a:r>
              <a:rPr lang="en-GB" dirty="0"/>
              <a:t>Do not allow your child to bring valuables: </a:t>
            </a:r>
          </a:p>
          <a:p>
            <a:pPr marL="0" indent="0">
              <a:buNone/>
            </a:pPr>
            <a:r>
              <a:rPr lang="en-GB" dirty="0" err="1"/>
              <a:t>Ipods</a:t>
            </a:r>
            <a:endParaRPr lang="en-GB" dirty="0"/>
          </a:p>
          <a:p>
            <a:pPr>
              <a:buNone/>
            </a:pPr>
            <a:r>
              <a:rPr lang="en-GB" dirty="0"/>
              <a:t>Expensive cameras</a:t>
            </a:r>
          </a:p>
          <a:p>
            <a:pPr>
              <a:buNone/>
            </a:pPr>
            <a:r>
              <a:rPr lang="en-GB" dirty="0"/>
              <a:t>Jewellery</a:t>
            </a:r>
          </a:p>
          <a:p>
            <a:pPr>
              <a:buNone/>
            </a:pPr>
            <a:r>
              <a:rPr lang="en-GB" dirty="0"/>
              <a:t>ANY ITEMS WILL BE THE CHILDREN’S </a:t>
            </a:r>
          </a:p>
          <a:p>
            <a:pPr>
              <a:buNone/>
            </a:pPr>
            <a:r>
              <a:rPr lang="en-GB" dirty="0"/>
              <a:t>RESPONSIBILITY</a:t>
            </a:r>
          </a:p>
          <a:p>
            <a:r>
              <a:rPr lang="en-GB" dirty="0"/>
              <a:t>Children will not have enough time to use gadgets</a:t>
            </a:r>
          </a:p>
          <a:p>
            <a:r>
              <a:rPr lang="en-GB" dirty="0"/>
              <a:t>Staff cannot guarantee the safety of valuables</a:t>
            </a:r>
          </a:p>
          <a:p>
            <a:r>
              <a:rPr lang="en-GB" dirty="0"/>
              <a:t>Bring cheap disposable camera</a:t>
            </a:r>
          </a:p>
        </p:txBody>
      </p:sp>
      <p:pic>
        <p:nvPicPr>
          <p:cNvPr id="7170" name="Picture 2" descr="How to Keep Valuables Safe on Vacation | Passport Health">
            <a:extLst>
              <a:ext uri="{FF2B5EF4-FFF2-40B4-BE49-F238E27FC236}">
                <a16:creationId xmlns:a16="http://schemas.microsoft.com/office/drawing/2014/main" id="{821AF027-6227-4F6F-9C03-3F07321144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4624"/>
            <a:ext cx="2962275" cy="154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GB" sz="4400" dirty="0"/>
              <a:t>	Accommodation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39291" y="1556792"/>
            <a:ext cx="8503920" cy="4572000"/>
          </a:xfrm>
        </p:spPr>
        <p:txBody>
          <a:bodyPr>
            <a:normAutofit/>
          </a:bodyPr>
          <a:lstStyle/>
          <a:p>
            <a:r>
              <a:rPr lang="en-GB" dirty="0"/>
              <a:t>Dormitories with bunk beds (usually)</a:t>
            </a:r>
          </a:p>
          <a:p>
            <a:r>
              <a:rPr lang="en-US" dirty="0"/>
              <a:t>R</a:t>
            </a:r>
            <a:r>
              <a:rPr lang="en-GB" dirty="0"/>
              <a:t>ooms are organised so that boys and girls rooms are separated</a:t>
            </a:r>
          </a:p>
          <a:p>
            <a:r>
              <a:rPr lang="en-GB" dirty="0"/>
              <a:t>Shared shower rooms / toilets </a:t>
            </a:r>
            <a:r>
              <a:rPr lang="en-GB" sz="2000" dirty="0"/>
              <a:t>(end of corridor or attached to each bedroom)</a:t>
            </a:r>
          </a:p>
          <a:p>
            <a:r>
              <a:rPr lang="en-GB" dirty="0"/>
              <a:t>As far as possible, children will be allocated rooms with friendship groups</a:t>
            </a:r>
          </a:p>
          <a:p>
            <a:r>
              <a:rPr lang="en-GB" dirty="0"/>
              <a:t>Staff available all day and night</a:t>
            </a:r>
          </a:p>
          <a:p>
            <a:r>
              <a:rPr lang="en-GB" dirty="0"/>
              <a:t>Kingswood staff give fire safety information and do a fire drill</a:t>
            </a:r>
          </a:p>
        </p:txBody>
      </p:sp>
      <p:pic>
        <p:nvPicPr>
          <p:cNvPr id="8196" name="Picture 4" descr="Large youth group outdoor centre near Ashford | Kent">
            <a:extLst>
              <a:ext uri="{FF2B5EF4-FFF2-40B4-BE49-F238E27FC236}">
                <a16:creationId xmlns:a16="http://schemas.microsoft.com/office/drawing/2014/main" id="{E558468D-FFD9-4A7D-B8C2-7ABDBC03C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35064"/>
            <a:ext cx="2676525" cy="170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US" sz="4400" dirty="0"/>
              <a:t>		Life Skills!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88132" y="2057400"/>
            <a:ext cx="8503920" cy="457200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Children </a:t>
            </a:r>
            <a:r>
              <a:rPr lang="en-GB" dirty="0">
                <a:solidFill>
                  <a:srgbClr val="FF0000"/>
                </a:solidFill>
              </a:rPr>
              <a:t>WILL</a:t>
            </a:r>
            <a:r>
              <a:rPr lang="en-GB" dirty="0"/>
              <a:t> have to make their own beds!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480" y="2564904"/>
            <a:ext cx="7079903" cy="3399450"/>
          </a:xfrm>
          <a:prstGeom prst="rect">
            <a:avLst/>
          </a:prstGeom>
        </p:spPr>
      </p:pic>
      <p:pic>
        <p:nvPicPr>
          <p:cNvPr id="9220" name="Picture 4" descr="Confused Kid Cartoon Stock Illustrations – 2,000 Confused Kid Cartoon Stock  Illustrations, Vectors &amp; Clipart - Dreamstime">
            <a:extLst>
              <a:ext uri="{FF2B5EF4-FFF2-40B4-BE49-F238E27FC236}">
                <a16:creationId xmlns:a16="http://schemas.microsoft.com/office/drawing/2014/main" id="{C948E8D5-CD08-4C8B-A647-F645858B33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7475" y="178775"/>
            <a:ext cx="1817477" cy="1951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64241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400" dirty="0"/>
              <a:t>Supervision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Children are supervised in small groups during activities.  One or more member of Kingswood staff as well as a member of St. Saviour’s staff.</a:t>
            </a:r>
          </a:p>
          <a:p>
            <a:r>
              <a:rPr lang="en-GB" dirty="0"/>
              <a:t>School staff are responsible for discipline, pastoral care and welfare.</a:t>
            </a:r>
          </a:p>
          <a:p>
            <a:r>
              <a:rPr lang="en-GB" dirty="0"/>
              <a:t>School staff supervise bed times and are on hand 24 hours.</a:t>
            </a:r>
          </a:p>
          <a:p>
            <a:r>
              <a:rPr lang="en-GB" dirty="0"/>
              <a:t>Staff bedrooms are next to </a:t>
            </a:r>
          </a:p>
          <a:p>
            <a:pPr marL="0" indent="0">
              <a:buNone/>
            </a:pPr>
            <a:r>
              <a:rPr lang="en-GB" dirty="0"/>
              <a:t>   dormitories so children are </a:t>
            </a:r>
          </a:p>
          <a:p>
            <a:pPr marL="0" indent="0">
              <a:buNone/>
            </a:pPr>
            <a:r>
              <a:rPr lang="en-GB" dirty="0"/>
              <a:t>   supervised at night.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67D70D-39B1-4F9F-8989-11D167D9AE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80112" y="4425324"/>
            <a:ext cx="3341801" cy="1811256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400" dirty="0"/>
              <a:t>Site Security and Safety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The Grosvenor Hall site is fenced with key pad  / staffed entry and exit – </a:t>
            </a:r>
            <a:r>
              <a:rPr lang="en-GB" sz="2400" u="sng" dirty="0"/>
              <a:t>NOT open to the public in any way.</a:t>
            </a:r>
          </a:p>
          <a:p>
            <a:r>
              <a:rPr lang="en-GB" sz="2400" dirty="0"/>
              <a:t>There are often other schools on the same site but all contact is supervised.</a:t>
            </a:r>
          </a:p>
          <a:p>
            <a:r>
              <a:rPr lang="en-GB" sz="2400" dirty="0"/>
              <a:t>Evening activities are supervised and members of school staff are always present</a:t>
            </a:r>
          </a:p>
          <a:p>
            <a:r>
              <a:rPr lang="en-GB" sz="2400" dirty="0"/>
              <a:t>All staff CRB checked</a:t>
            </a:r>
          </a:p>
          <a:p>
            <a:r>
              <a:rPr lang="en-GB" sz="2400" dirty="0"/>
              <a:t>All risk assessments </a:t>
            </a:r>
          </a:p>
          <a:p>
            <a:pPr marL="0" indent="0">
              <a:buNone/>
            </a:pPr>
            <a:r>
              <a:rPr lang="en-GB" sz="2400" dirty="0"/>
              <a:t>completed</a:t>
            </a:r>
          </a:p>
        </p:txBody>
      </p:sp>
      <p:pic>
        <p:nvPicPr>
          <p:cNvPr id="4" name="Picture 3" descr="Chart, diagram&#10;&#10;Description automatically generated">
            <a:extLst>
              <a:ext uri="{FF2B5EF4-FFF2-40B4-BE49-F238E27FC236}">
                <a16:creationId xmlns:a16="http://schemas.microsoft.com/office/drawing/2014/main" id="{B2202A00-CB9A-4808-A889-183829953BB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3968" y="3573016"/>
            <a:ext cx="4735441" cy="316835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GB" sz="4400" dirty="0"/>
              <a:t>		   Food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92628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3 meals are provided for </a:t>
            </a:r>
            <a:r>
              <a:rPr lang="en-GB" b="1" u="sng" dirty="0"/>
              <a:t>ALL</a:t>
            </a:r>
            <a:r>
              <a:rPr lang="en-GB" dirty="0"/>
              <a:t> children</a:t>
            </a:r>
          </a:p>
          <a:p>
            <a:r>
              <a:rPr lang="en-GB" dirty="0"/>
              <a:t>High quality, varied menu available</a:t>
            </a:r>
          </a:p>
          <a:p>
            <a:r>
              <a:rPr lang="en-GB" dirty="0"/>
              <a:t>Vegans, nut/dairy/egg allergy, gluten </a:t>
            </a:r>
          </a:p>
          <a:p>
            <a:pPr marL="0" indent="0">
              <a:buNone/>
            </a:pPr>
            <a:r>
              <a:rPr lang="en-GB" dirty="0"/>
              <a:t>free etc  all catered for – colour coded so children do not get mixed up</a:t>
            </a:r>
          </a:p>
          <a:p>
            <a:r>
              <a:rPr lang="en-GB" dirty="0"/>
              <a:t>Range of hot meals available</a:t>
            </a:r>
          </a:p>
          <a:p>
            <a:r>
              <a:rPr lang="en-GB" dirty="0"/>
              <a:t>Salad bar available </a:t>
            </a:r>
          </a:p>
          <a:p>
            <a:r>
              <a:rPr lang="en-GB" dirty="0"/>
              <a:t>Children are encouraged to eat as much as they can</a:t>
            </a:r>
          </a:p>
          <a:p>
            <a:r>
              <a:rPr lang="en-GB" dirty="0"/>
              <a:t>It is not possible for children to bring their own food.</a:t>
            </a:r>
          </a:p>
          <a:p>
            <a:r>
              <a:rPr lang="en-GB" dirty="0"/>
              <a:t>Parents always worry but we have never had a child starve!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C4FA8E8-F82C-4C0C-9DE0-6C76F7166B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41440" y="16024"/>
            <a:ext cx="2569498" cy="2620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0204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400" dirty="0"/>
              <a:t>Food – Sample Menu</a:t>
            </a:r>
          </a:p>
        </p:txBody>
      </p:sp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FD830AD7-0112-4267-AC2A-D735E1C6D384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38" y="875158"/>
            <a:ext cx="4000642" cy="3809600"/>
          </a:xfr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6BCCF6-9C1C-47AF-B160-1B7B720385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3174384"/>
            <a:ext cx="4033899" cy="368361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3D6D1CB-EE42-4CE4-AC0F-3BAAF64BE3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3995" y="861568"/>
            <a:ext cx="3860867" cy="2711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3367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US" sz="4400" dirty="0"/>
              <a:t>		The Plan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Arrive on site at around 2pm</a:t>
            </a:r>
          </a:p>
          <a:p>
            <a:r>
              <a:rPr lang="en-US" dirty="0"/>
              <a:t>Introduction by course director and tour</a:t>
            </a:r>
            <a:endParaRPr lang="en-GB" dirty="0"/>
          </a:p>
          <a:p>
            <a:r>
              <a:rPr lang="en-GB" dirty="0"/>
              <a:t>Two afternoon activities</a:t>
            </a:r>
          </a:p>
          <a:p>
            <a:r>
              <a:rPr lang="en-GB" dirty="0"/>
              <a:t>Dinner</a:t>
            </a:r>
          </a:p>
          <a:p>
            <a:r>
              <a:rPr lang="en-GB" dirty="0"/>
              <a:t>Evening activities – finish at 9pm</a:t>
            </a:r>
          </a:p>
          <a:p>
            <a:r>
              <a:rPr lang="en-US" dirty="0"/>
              <a:t>Lights out at 10pm</a:t>
            </a:r>
            <a:endParaRPr lang="en-GB" dirty="0"/>
          </a:p>
          <a:p>
            <a:r>
              <a:rPr lang="en-GB" dirty="0"/>
              <a:t>Wake up – shower, tidy bedrooms</a:t>
            </a:r>
          </a:p>
          <a:p>
            <a:r>
              <a:rPr lang="en-GB" dirty="0"/>
              <a:t>Breakfast – choice of hot or cold food</a:t>
            </a:r>
          </a:p>
          <a:p>
            <a:r>
              <a:rPr lang="en-GB" dirty="0"/>
              <a:t>Activities start at 9:15am - two different activities during the morning</a:t>
            </a:r>
          </a:p>
          <a:p>
            <a:r>
              <a:rPr lang="en-GB" dirty="0"/>
              <a:t>Lunch</a:t>
            </a:r>
          </a:p>
          <a:p>
            <a:r>
              <a:rPr lang="en-US" dirty="0"/>
              <a:t>Depart site after eating lunch</a:t>
            </a:r>
            <a:endParaRPr lang="en-GB" dirty="0"/>
          </a:p>
          <a:p>
            <a:endParaRPr lang="en-GB" dirty="0"/>
          </a:p>
        </p:txBody>
      </p:sp>
      <p:pic>
        <p:nvPicPr>
          <p:cNvPr id="10242" name="Picture 2" descr="grosvenor hall">
            <a:extLst>
              <a:ext uri="{FF2B5EF4-FFF2-40B4-BE49-F238E27FC236}">
                <a16:creationId xmlns:a16="http://schemas.microsoft.com/office/drawing/2014/main" id="{87AB58A1-573D-4631-A3DB-577447A8F3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9534"/>
            <a:ext cx="2555776" cy="3066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14916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400" dirty="0"/>
              <a:t>Activities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Full range of adventurous activities:</a:t>
            </a:r>
          </a:p>
          <a:p>
            <a:pPr marL="0" indent="0">
              <a:buNone/>
            </a:pPr>
            <a:r>
              <a:rPr lang="en-GB" dirty="0"/>
              <a:t>      Zip Wire	    	 	      			 Archery</a:t>
            </a:r>
          </a:p>
          <a:p>
            <a:endParaRPr lang="en-GB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GB" dirty="0"/>
              <a:t>		    Buggy Build	</a:t>
            </a:r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317238C-ADAF-4207-8165-DC08702ABA4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56176" y="2552278"/>
            <a:ext cx="2551625" cy="3744415"/>
          </a:xfrm>
          <a:prstGeom prst="rect">
            <a:avLst/>
          </a:prstGeom>
        </p:spPr>
      </p:pic>
      <p:pic>
        <p:nvPicPr>
          <p:cNvPr id="1026" name="Picture 2" descr="https://assets-global.website-files.com/620d33583b1d5d3a4049c7ed/6246f84884d0a06bde56874e_KW_3185_Zip_Wire.jpg">
            <a:extLst>
              <a:ext uri="{FF2B5EF4-FFF2-40B4-BE49-F238E27FC236}">
                <a16:creationId xmlns:a16="http://schemas.microsoft.com/office/drawing/2014/main" id="{D0CFCFF7-CB84-4EB5-9F02-884B87B36B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14327" y="2552278"/>
            <a:ext cx="3111763" cy="2075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assets-global.website-files.com/620d33583b1d5d3a4049c7ed/62417ff494d78044adeffa0f_KW_3182_Woodland.jpg">
            <a:extLst>
              <a:ext uri="{FF2B5EF4-FFF2-40B4-BE49-F238E27FC236}">
                <a16:creationId xmlns:a16="http://schemas.microsoft.com/office/drawing/2014/main" id="{D066F617-E63A-4EA2-91AF-36EFE5AC03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089872"/>
            <a:ext cx="3024336" cy="2206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400" dirty="0"/>
              <a:t>Activities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           Campfire				Team Games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50" name="Picture 2" descr="https://assets-global.website-files.com/620d33583b1d5d3a4049c7ed/624182b8a942d92cde870073_KW_3180_Woodland.jpg">
            <a:extLst>
              <a:ext uri="{FF2B5EF4-FFF2-40B4-BE49-F238E27FC236}">
                <a16:creationId xmlns:a16="http://schemas.microsoft.com/office/drawing/2014/main" id="{EE184414-4B40-40F5-BAF2-7630A2702E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778" y="2524273"/>
            <a:ext cx="3879166" cy="2756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Enjoy a selection of team games">
            <a:extLst>
              <a:ext uri="{FF2B5EF4-FFF2-40B4-BE49-F238E27FC236}">
                <a16:creationId xmlns:a16="http://schemas.microsoft.com/office/drawing/2014/main" id="{3A27F6B2-1A3A-4D83-9165-45EC28A369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2623" y="2525084"/>
            <a:ext cx="4133529" cy="2755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59775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400" dirty="0"/>
              <a:t>Contacts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662736" cy="4572000"/>
          </a:xfrm>
        </p:spPr>
        <p:txBody>
          <a:bodyPr>
            <a:normAutofit fontScale="85000" lnSpcReduction="10000"/>
          </a:bodyPr>
          <a:lstStyle/>
          <a:p>
            <a:r>
              <a:rPr lang="en-GB" sz="2600" dirty="0"/>
              <a:t>In the unlikely event you need to contact your child, this will be done through the </a:t>
            </a:r>
            <a:r>
              <a:rPr lang="en-GB" sz="2600" u="sng" dirty="0"/>
              <a:t>school office </a:t>
            </a:r>
            <a:r>
              <a:rPr lang="en-GB" sz="2600" dirty="0"/>
              <a:t>who will contact school staff.</a:t>
            </a:r>
          </a:p>
          <a:p>
            <a:r>
              <a:rPr lang="en-GB" sz="2600" dirty="0"/>
              <a:t>Please, please, please do not allow your child to take their mobile telephone. </a:t>
            </a:r>
            <a:r>
              <a:rPr lang="en-GB" sz="2600" dirty="0">
                <a:solidFill>
                  <a:srgbClr val="FF0000"/>
                </a:solidFill>
              </a:rPr>
              <a:t>In our experience this makes it harder for children to  adjust to being away from family.  	Telephones also get lost or easily damaged and would be a real safeguarding concern </a:t>
            </a:r>
            <a:r>
              <a:rPr lang="en-GB" sz="1900" dirty="0">
                <a:solidFill>
                  <a:srgbClr val="FF0000"/>
                </a:solidFill>
              </a:rPr>
              <a:t>(44 children 5 staff!)</a:t>
            </a:r>
          </a:p>
          <a:p>
            <a:r>
              <a:rPr lang="en-GB" sz="2600" dirty="0"/>
              <a:t>A telephone call from home often makes children more home sick</a:t>
            </a:r>
          </a:p>
          <a:p>
            <a:r>
              <a:rPr lang="en-GB" sz="2600" dirty="0"/>
              <a:t>A very small number of children get home sick in the evening – lots of emotional support / pastoral care given.</a:t>
            </a:r>
          </a:p>
          <a:p>
            <a:r>
              <a:rPr lang="en-GB" sz="2600" dirty="0"/>
              <a:t>Your children will be too busy /  tired to be homesick!</a:t>
            </a:r>
          </a:p>
          <a:p>
            <a:r>
              <a:rPr lang="en-GB" sz="2600" dirty="0"/>
              <a:t>School staff only have time to pass on important or emergency information.</a:t>
            </a:r>
          </a:p>
          <a:p>
            <a:endParaRPr lang="en-GB" sz="2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pic>
        <p:nvPicPr>
          <p:cNvPr id="2050" name="Picture 2" descr="Image result for kingsw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44" y="8492"/>
            <a:ext cx="8990856" cy="2688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144" y="2707265"/>
            <a:ext cx="8883352" cy="4100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34134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2152</TotalTime>
  <Words>1049</Words>
  <Application>Microsoft Office PowerPoint</Application>
  <PresentationFormat>On-screen Show (4:3)</PresentationFormat>
  <Paragraphs>148</Paragraphs>
  <Slides>21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Calibri</vt:lpstr>
      <vt:lpstr>Georgia</vt:lpstr>
      <vt:lpstr>Wingdings</vt:lpstr>
      <vt:lpstr>Wingdings 2</vt:lpstr>
      <vt:lpstr>Civic</vt:lpstr>
      <vt:lpstr>Kingswood Residential Trip Wed 26th – Thurs 27th June</vt:lpstr>
      <vt:lpstr>Departure and Arrival</vt:lpstr>
      <vt:lpstr>Staffing</vt:lpstr>
      <vt:lpstr>  Groupings</vt:lpstr>
      <vt:lpstr>Medical and Dietary Information</vt:lpstr>
      <vt:lpstr>  Packing List</vt:lpstr>
      <vt:lpstr>  Packing </vt:lpstr>
      <vt:lpstr> Pocket Money</vt:lpstr>
      <vt:lpstr>What not to bring!</vt:lpstr>
      <vt:lpstr>  Valuables </vt:lpstr>
      <vt:lpstr> Accommodation</vt:lpstr>
      <vt:lpstr>  Life Skills!</vt:lpstr>
      <vt:lpstr>Supervision</vt:lpstr>
      <vt:lpstr>Site Security and Safety</vt:lpstr>
      <vt:lpstr>     Food</vt:lpstr>
      <vt:lpstr>Food – Sample Menu</vt:lpstr>
      <vt:lpstr>  The Plan</vt:lpstr>
      <vt:lpstr>Activities</vt:lpstr>
      <vt:lpstr>Activities</vt:lpstr>
      <vt:lpstr>Contacts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Kingswood Residential Trip Wednesday 19th – Friday 21st May</dc:title>
  <dc:creator>nb</dc:creator>
  <cp:lastModifiedBy>Suzy Tift</cp:lastModifiedBy>
  <cp:revision>90</cp:revision>
  <cp:lastPrinted>2019-03-28T15:02:02Z</cp:lastPrinted>
  <dcterms:created xsi:type="dcterms:W3CDTF">2010-04-21T12:25:45Z</dcterms:created>
  <dcterms:modified xsi:type="dcterms:W3CDTF">2024-05-23T16:07:29Z</dcterms:modified>
</cp:coreProperties>
</file>